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357" r:id="rId4"/>
    <p:sldId id="358" r:id="rId5"/>
    <p:sldId id="331" r:id="rId6"/>
    <p:sldId id="353" r:id="rId7"/>
    <p:sldId id="350" r:id="rId8"/>
    <p:sldId id="332" r:id="rId9"/>
    <p:sldId id="348" r:id="rId10"/>
    <p:sldId id="330" r:id="rId11"/>
    <p:sldId id="349" r:id="rId12"/>
    <p:sldId id="351" r:id="rId13"/>
    <p:sldId id="297" r:id="rId14"/>
    <p:sldId id="337" r:id="rId15"/>
    <p:sldId id="338" r:id="rId16"/>
    <p:sldId id="352" r:id="rId17"/>
    <p:sldId id="339" r:id="rId18"/>
    <p:sldId id="340" r:id="rId19"/>
    <p:sldId id="341" r:id="rId20"/>
    <p:sldId id="354" r:id="rId21"/>
    <p:sldId id="342" r:id="rId22"/>
    <p:sldId id="356" r:id="rId23"/>
    <p:sldId id="343" r:id="rId24"/>
    <p:sldId id="344" r:id="rId25"/>
    <p:sldId id="359" r:id="rId26"/>
    <p:sldId id="345" r:id="rId27"/>
    <p:sldId id="347" r:id="rId28"/>
    <p:sldId id="334" r:id="rId29"/>
    <p:sldId id="310" r:id="rId30"/>
    <p:sldId id="346" r:id="rId31"/>
    <p:sldId id="360" r:id="rId32"/>
    <p:sldId id="292" r:id="rId33"/>
  </p:sldIdLst>
  <p:sldSz cx="5765800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126" autoAdjust="0"/>
  </p:normalViewPr>
  <p:slideViewPr>
    <p:cSldViewPr>
      <p:cViewPr>
        <p:scale>
          <a:sx n="127" d="100"/>
          <a:sy n="127" d="100"/>
        </p:scale>
        <p:origin x="812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64222E-11E2-44E5-BFA0-64DAF91584BF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95E4D-3E1C-47C6-9156-B3D07E7AC9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317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257166" y="159367"/>
            <a:ext cx="252729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43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313" y="781128"/>
            <a:ext cx="4531172" cy="2094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49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49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4.png"/><Relationship Id="rId5" Type="http://schemas.openxmlformats.org/officeDocument/2006/relationships/image" Target="../media/image60.png"/><Relationship Id="rId10" Type="http://schemas.openxmlformats.org/officeDocument/2006/relationships/image" Target="../media/image37.png"/><Relationship Id="rId4" Type="http://schemas.openxmlformats.org/officeDocument/2006/relationships/image" Target="../media/image49.png"/><Relationship Id="rId9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2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35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34554" y="1536"/>
            <a:ext cx="3527290" cy="90729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400" spc="-5" dirty="0" err="1"/>
              <a:t>Русский</a:t>
            </a:r>
            <a:r>
              <a:rPr sz="3400" spc="-55" dirty="0"/>
              <a:t> </a:t>
            </a:r>
            <a:r>
              <a:rPr sz="3400" spc="10" dirty="0" err="1" smtClean="0"/>
              <a:t>язык</a:t>
            </a:r>
            <a:r>
              <a:rPr lang="ru-RU" sz="3400" spc="10" dirty="0" smtClean="0"/>
              <a:t/>
            </a:r>
            <a:br>
              <a:rPr lang="ru-RU" sz="3400" spc="10" dirty="0" smtClean="0"/>
            </a:br>
            <a:r>
              <a:rPr lang="ru-RU" sz="2400" spc="10" dirty="0" smtClean="0"/>
              <a:t>литературное чтение </a:t>
            </a:r>
            <a:endParaRPr sz="2400" dirty="0"/>
          </a:p>
        </p:txBody>
      </p:sp>
      <p:sp>
        <p:nvSpPr>
          <p:cNvPr id="4" name="object 4"/>
          <p:cNvSpPr txBox="1"/>
          <p:nvPr/>
        </p:nvSpPr>
        <p:spPr>
          <a:xfrm>
            <a:off x="673100" y="1393824"/>
            <a:ext cx="2438400" cy="16042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8415" algn="ctr">
              <a:lnSpc>
                <a:spcPts val="1950"/>
              </a:lnSpc>
              <a:spcBef>
                <a:spcPts val="110"/>
              </a:spcBef>
            </a:pPr>
            <a:r>
              <a:rPr b="1" spc="-20" dirty="0" err="1">
                <a:solidFill>
                  <a:srgbClr val="00518E"/>
                </a:solidFill>
                <a:latin typeface="Arial"/>
                <a:cs typeface="Arial"/>
              </a:rPr>
              <a:t>Тема</a:t>
            </a:r>
            <a:r>
              <a:rPr b="1" spc="-20" dirty="0" smtClean="0">
                <a:solidFill>
                  <a:srgbClr val="00518E"/>
                </a:solidFill>
                <a:latin typeface="Arial"/>
                <a:cs typeface="Arial"/>
              </a:rPr>
              <a:t>:</a:t>
            </a:r>
            <a:endParaRPr lang="ru-RU" b="1" spc="-20" dirty="0" smtClean="0">
              <a:solidFill>
                <a:srgbClr val="00518E"/>
              </a:solidFill>
              <a:latin typeface="Arial"/>
              <a:cs typeface="Arial"/>
            </a:endParaRPr>
          </a:p>
          <a:p>
            <a:pPr marL="18415" algn="ctr">
              <a:lnSpc>
                <a:spcPts val="1950"/>
              </a:lnSpc>
              <a:spcBef>
                <a:spcPts val="110"/>
              </a:spcBef>
            </a:pPr>
            <a:r>
              <a:rPr lang="ru-RU" sz="2400" b="1" spc="-20" dirty="0" err="1" smtClean="0">
                <a:solidFill>
                  <a:srgbClr val="00518E"/>
                </a:solidFill>
                <a:latin typeface="Arial"/>
                <a:cs typeface="Arial"/>
              </a:rPr>
              <a:t>Н.И.Сладков</a:t>
            </a:r>
            <a:endParaRPr lang="ru-RU" sz="2400" b="1" spc="-20" dirty="0" smtClean="0">
              <a:solidFill>
                <a:srgbClr val="00518E"/>
              </a:solidFill>
              <a:latin typeface="Arial"/>
              <a:cs typeface="Arial"/>
            </a:endParaRPr>
          </a:p>
          <a:p>
            <a:pPr marL="18415" algn="ctr">
              <a:lnSpc>
                <a:spcPts val="1950"/>
              </a:lnSpc>
              <a:spcBef>
                <a:spcPts val="110"/>
              </a:spcBef>
            </a:pPr>
            <a:endParaRPr lang="ru-RU" sz="2400" b="1" spc="-20" dirty="0" smtClean="0">
              <a:solidFill>
                <a:srgbClr val="00518E"/>
              </a:solidFill>
              <a:latin typeface="Arial"/>
              <a:cs typeface="Arial"/>
            </a:endParaRPr>
          </a:p>
          <a:p>
            <a:pPr marL="18415" algn="ctr">
              <a:lnSpc>
                <a:spcPts val="1950"/>
              </a:lnSpc>
              <a:spcBef>
                <a:spcPts val="110"/>
              </a:spcBef>
            </a:pPr>
            <a:r>
              <a:rPr lang="ru-RU" sz="2400" b="1" spc="-20" dirty="0" smtClean="0">
                <a:solidFill>
                  <a:srgbClr val="00518E"/>
                </a:solidFill>
                <a:latin typeface="Arial"/>
                <a:cs typeface="Arial"/>
              </a:rPr>
              <a:t>«Бюро лесных услуг»</a:t>
            </a:r>
          </a:p>
          <a:p>
            <a:pPr marL="18415" algn="ctr">
              <a:lnSpc>
                <a:spcPts val="1950"/>
              </a:lnSpc>
              <a:spcBef>
                <a:spcPts val="110"/>
              </a:spcBef>
            </a:pPr>
            <a:endParaRPr lang="ru-RU" sz="2000" spc="-20" dirty="0">
              <a:solidFill>
                <a:srgbClr val="2365C7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7636" y="1264479"/>
            <a:ext cx="344170" cy="676275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4686759" y="212868"/>
            <a:ext cx="634365" cy="63436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924206" y="249024"/>
            <a:ext cx="173355" cy="3727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lang="ru-RU" sz="2250" b="1" spc="1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98296" y="541953"/>
            <a:ext cx="43942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300" spc="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ласс</a:t>
            </a:r>
            <a:endParaRPr sz="1300">
              <a:latin typeface="Arial"/>
              <a:cs typeface="Arial"/>
            </a:endParaRPr>
          </a:p>
        </p:txBody>
      </p:sp>
      <p:sp>
        <p:nvSpPr>
          <p:cNvPr id="27" name="object 5"/>
          <p:cNvSpPr/>
          <p:nvPr/>
        </p:nvSpPr>
        <p:spPr>
          <a:xfrm>
            <a:off x="229753" y="2180459"/>
            <a:ext cx="344170" cy="676275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Picture 4" descr="D:\клипарт\школа\0_b410d_2f9dc2cf_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635" y="249024"/>
            <a:ext cx="656763" cy="529060"/>
          </a:xfrm>
          <a:prstGeom prst="rect">
            <a:avLst/>
          </a:prstGeom>
          <a:noFill/>
        </p:spPr>
      </p:pic>
      <p:pic>
        <p:nvPicPr>
          <p:cNvPr id="15" name="Picture 4" descr="D:\Маме\Учительская деятельность\модератор\6 класс\6 класс 3 четверть\6 класс урок 34\big.jpg"/>
          <p:cNvPicPr>
            <a:picLocks noChangeAspect="1" noChangeArrowheads="1"/>
          </p:cNvPicPr>
          <p:nvPr/>
        </p:nvPicPr>
        <p:blipFill>
          <a:blip r:embed="rId3" cstate="print"/>
          <a:srcRect t="2326" b="2326"/>
          <a:stretch>
            <a:fillRect/>
          </a:stretch>
        </p:blipFill>
        <p:spPr bwMode="auto">
          <a:xfrm>
            <a:off x="3340100" y="1241425"/>
            <a:ext cx="1283764" cy="16549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2" descr="D:\Маме\Учительская деятельность\школа\Учебник 6 класс\суперновое для 6 класса\Сладков_0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6652"/>
          <a:stretch>
            <a:fillRect/>
          </a:stretch>
        </p:blipFill>
        <p:spPr bwMode="auto">
          <a:xfrm>
            <a:off x="4559300" y="860425"/>
            <a:ext cx="969123" cy="13508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8962" y="631826"/>
            <a:ext cx="1627617" cy="1857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041760" y="631825"/>
            <a:ext cx="1685725" cy="185594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942667" y="631825"/>
            <a:ext cx="1607567" cy="185594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147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92500" y="631825"/>
            <a:ext cx="2016693" cy="2209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2" descr="Серая куропатка (Perdix perdix). Птицы Сибири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660399"/>
            <a:ext cx="2466975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7900" y="631825"/>
            <a:ext cx="1479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Куропатка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64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Иллюстрация 2 из 20 для Бюро лесных услуг - Николай Сладков | Лабиринт - книги. Источник: Наталья'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29290"/>
            <a:ext cx="5702300" cy="311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842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0" y="605282"/>
            <a:ext cx="2387221" cy="2462213"/>
          </a:xfrm>
        </p:spPr>
        <p:txBody>
          <a:bodyPr/>
          <a:lstStyle/>
          <a:p>
            <a:r>
              <a:rPr lang="ru-RU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Нагрянул в лес холодный февраль. На кусты сугробы намёл, деревья инеем опушил. </a:t>
            </a:r>
            <a:endParaRPr lang="ru-RU" sz="20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солнышко хоть </a:t>
            </a:r>
            <a:endParaRPr lang="ru-RU" sz="20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светит, да не греет.</a:t>
            </a:r>
            <a:endParaRPr lang="ru-RU" sz="2000" b="0" dirty="0">
              <a:solidFill>
                <a:srgbClr val="002060"/>
              </a:solidFill>
            </a:endParaRPr>
          </a:p>
        </p:txBody>
      </p:sp>
      <p:pic>
        <p:nvPicPr>
          <p:cNvPr id="6" name="Picture 2" descr="Морозное утро анимационная картинки гифки Новогодние и Рождественские  открытки - Анимационные картинки, гифки, открытки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121" y="641027"/>
            <a:ext cx="2861926" cy="2388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91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43703" y="609016"/>
            <a:ext cx="2819400" cy="226675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Пригорюнились птицы и звери: как дальше жить? Хорёк говорит:</a:t>
            </a:r>
          </a:p>
          <a:p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Спасайтесь, кто как может!</a:t>
            </a:r>
          </a:p>
          <a:p>
            <a:endParaRPr lang="ru-RU" dirty="0"/>
          </a:p>
        </p:txBody>
      </p:sp>
      <p:pic>
        <p:nvPicPr>
          <p:cNvPr id="5" name="Picture 3" descr="D:\клипарт\Деревья\0_f3c84_3f00a851_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644900" y="708025"/>
            <a:ext cx="1907235" cy="1164769"/>
          </a:xfrm>
          <a:prstGeom prst="rect">
            <a:avLst/>
          </a:prstGeom>
          <a:noFill/>
        </p:spPr>
      </p:pic>
      <p:pic>
        <p:nvPicPr>
          <p:cNvPr id="6" name="Picture 2" descr="D:\Маме\Учительская деятельность\школа\Внеклассное чтение\вн чт 3\soroka5_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483100" y="368193"/>
            <a:ext cx="990600" cy="884894"/>
          </a:xfrm>
          <a:prstGeom prst="rect">
            <a:avLst/>
          </a:prstGeom>
          <a:noFill/>
        </p:spPr>
      </p:pic>
      <p:pic>
        <p:nvPicPr>
          <p:cNvPr id="11266" name="Picture 2" descr="Хорек PNG изображения скачать бесплатно, хорьки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404" y="1945996"/>
            <a:ext cx="1863401" cy="95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105" y="2525224"/>
            <a:ext cx="1505843" cy="701101"/>
          </a:xfrm>
          <a:prstGeom prst="rect">
            <a:avLst/>
          </a:prstGeom>
        </p:spPr>
      </p:pic>
      <p:pic>
        <p:nvPicPr>
          <p:cNvPr id="8" name="Picture 5" descr="D:\клипарт\Деревья\post_22_3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497565" y="2460625"/>
            <a:ext cx="1507757" cy="699642"/>
          </a:xfrm>
          <a:prstGeom prst="rect">
            <a:avLst/>
          </a:prstGeom>
          <a:noFill/>
        </p:spPr>
      </p:pic>
      <p:pic>
        <p:nvPicPr>
          <p:cNvPr id="9" name="Picture 10" descr="D:\клипарт\Снежинки ветки\45a6af14ec5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63354" y="368193"/>
            <a:ext cx="332032" cy="353191"/>
          </a:xfrm>
          <a:prstGeom prst="rect">
            <a:avLst/>
          </a:prstGeom>
          <a:noFill/>
        </p:spPr>
      </p:pic>
      <p:pic>
        <p:nvPicPr>
          <p:cNvPr id="10" name="Picture 10" descr="D:\клипарт\Снежинки ветки\45a6af14ec5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21936" y="1329834"/>
            <a:ext cx="341418" cy="363175"/>
          </a:xfrm>
          <a:prstGeom prst="rect">
            <a:avLst/>
          </a:prstGeom>
          <a:noFill/>
        </p:spPr>
      </p:pic>
      <p:pic>
        <p:nvPicPr>
          <p:cNvPr id="11" name="Picture 10" descr="D:\клипарт\Снежинки ветки\45a6af14ec5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63177" y="2025573"/>
            <a:ext cx="364082" cy="3872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147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15900" y="555625"/>
            <a:ext cx="3581401" cy="2497759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10000"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Сорока стрекочет:</a:t>
            </a:r>
          </a:p>
          <a:p>
            <a:r>
              <a:rPr lang="ru-R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Опять всяк сам за себя? Опять поодиночке? Нет чтобы сообща против общей беды! И так уж все про нас говорят, что мы в лесу только клюёмся да грызёмся. Даже обидно...</a:t>
            </a:r>
          </a:p>
          <a:p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7" name="Picture 2" descr="D:\Маме\Учительская деятельность\школа\Внеклассное чтение\вн чт 3\soroka5_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178300" y="593741"/>
            <a:ext cx="1411194" cy="1260607"/>
          </a:xfrm>
          <a:prstGeom prst="rect">
            <a:avLst/>
          </a:prstGeom>
          <a:noFill/>
        </p:spPr>
      </p:pic>
      <p:pic>
        <p:nvPicPr>
          <p:cNvPr id="4" name="Picture 3" descr="D:\клипарт\Деревья\0_f3c84_3f00a851_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420603" y="1093883"/>
            <a:ext cx="1907235" cy="1164769"/>
          </a:xfrm>
          <a:prstGeom prst="rect">
            <a:avLst/>
          </a:prstGeom>
          <a:noFill/>
        </p:spPr>
      </p:pic>
      <p:pic>
        <p:nvPicPr>
          <p:cNvPr id="5" name="Picture 10" descr="D:\клипарт\Снежинки ветки\45a6af14ec5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91263" y="250824"/>
            <a:ext cx="510274" cy="542791"/>
          </a:xfrm>
          <a:prstGeom prst="rect">
            <a:avLst/>
          </a:prstGeom>
          <a:noFill/>
        </p:spPr>
      </p:pic>
      <p:pic>
        <p:nvPicPr>
          <p:cNvPr id="6" name="Picture 10" descr="D:\клипарт\Снежинки ветки\45a6af14ec5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6300" y="1050910"/>
            <a:ext cx="325527" cy="346271"/>
          </a:xfrm>
          <a:prstGeom prst="rect">
            <a:avLst/>
          </a:prstGeom>
          <a:noFill/>
        </p:spPr>
      </p:pic>
      <p:pic>
        <p:nvPicPr>
          <p:cNvPr id="8" name="Picture 10" descr="D:\клипарт\Снежинки ветки\45a6af14ec5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0300" y="172146"/>
            <a:ext cx="329102" cy="3500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588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9700" y="631825"/>
            <a:ext cx="2743201" cy="1846659"/>
          </a:xfrm>
        </p:spPr>
        <p:txBody>
          <a:bodyPr/>
          <a:lstStyle/>
          <a:p>
            <a:r>
              <a:rPr lang="ru-RU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Тут Заяц ввязался:</a:t>
            </a:r>
          </a:p>
          <a:p>
            <a:r>
              <a:rPr lang="ru-RU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Правильно Сорока стрекочет. Один в поле не воин. Предлагаю создать Бюро лесных услуг.</a:t>
            </a:r>
            <a:endParaRPr lang="ru-RU" sz="2000" b="0" dirty="0">
              <a:solidFill>
                <a:srgbClr val="002060"/>
              </a:solidFill>
            </a:endParaRPr>
          </a:p>
        </p:txBody>
      </p:sp>
      <p:pic>
        <p:nvPicPr>
          <p:cNvPr id="3074" name="Picture 2" descr="Иллюстрация 3 из 20 для Бюро лесных услуг - Николай Сладков | Лабиринт - книги. Источник: Наталья'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5600" r="48692" b="45920"/>
          <a:stretch/>
        </p:blipFill>
        <p:spPr bwMode="auto">
          <a:xfrm>
            <a:off x="2994416" y="327025"/>
            <a:ext cx="2505947" cy="262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93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Маме\Учительская деятельность\школа\Внеклассное чтение\вн чт 3\soroka5_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269276" y="174625"/>
            <a:ext cx="1411194" cy="1260607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39700" y="555625"/>
            <a:ext cx="3267544" cy="249535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70000" lnSpcReduction="20000"/>
          </a:bodyPr>
          <a:lstStyle/>
          <a:p>
            <a:r>
              <a:rPr lang="ru-RU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вот, к примеру, куропаткам помочь могу. Я снег на полях каждый день до земли разрываю, пусть они после меня там семена и зелень клюют - мне не жалко. Пиши меня, Сорока, в Бюро под номером первым!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ru-R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Есть-таки </a:t>
            </a: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умная голова и в нашем лесу! - обрадовалась Сорока. </a:t>
            </a:r>
            <a:endParaRPr lang="ru-RU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4" name="Picture 6" descr="D:\клипарт\зверушки\0_88ade_11970c82_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7244" y="1462425"/>
            <a:ext cx="1202859" cy="1109976"/>
          </a:xfrm>
          <a:prstGeom prst="rect">
            <a:avLst/>
          </a:prstGeom>
          <a:noFill/>
        </p:spPr>
      </p:pic>
      <p:pic>
        <p:nvPicPr>
          <p:cNvPr id="4100" name="Picture 4" descr="D:\клипарт\Деревья\priroda64_smal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7972" y="685282"/>
            <a:ext cx="1418187" cy="828346"/>
          </a:xfrm>
          <a:prstGeom prst="rect">
            <a:avLst/>
          </a:prstGeom>
          <a:noFill/>
        </p:spPr>
      </p:pic>
      <p:pic>
        <p:nvPicPr>
          <p:cNvPr id="4101" name="Picture 5" descr="D:\клипарт\Деревья\post_22_3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51328" y="2195387"/>
            <a:ext cx="1500676" cy="699642"/>
          </a:xfrm>
          <a:prstGeom prst="rect">
            <a:avLst/>
          </a:prstGeom>
          <a:noFill/>
        </p:spPr>
      </p:pic>
      <p:pic>
        <p:nvPicPr>
          <p:cNvPr id="7" name="Picture 10" descr="D:\клипарт\Снежинки ветки\45a6af14ec5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68900" y="147432"/>
            <a:ext cx="328836" cy="349791"/>
          </a:xfrm>
          <a:prstGeom prst="rect">
            <a:avLst/>
          </a:prstGeom>
          <a:noFill/>
        </p:spPr>
      </p:pic>
      <p:pic>
        <p:nvPicPr>
          <p:cNvPr id="8" name="Picture 10" descr="D:\клипарт\Снежинки ветки\45a6af14ec5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8350" y="338167"/>
            <a:ext cx="362750" cy="385866"/>
          </a:xfrm>
          <a:prstGeom prst="rect">
            <a:avLst/>
          </a:prstGeom>
          <a:noFill/>
        </p:spPr>
      </p:pic>
      <p:pic>
        <p:nvPicPr>
          <p:cNvPr id="9" name="Picture 10" descr="D:\клипарт\Снежинки ветки\45a6af14ec5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51328" y="1270404"/>
            <a:ext cx="433084" cy="4606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764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39702" y="631825"/>
            <a:ext cx="3126418" cy="226675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70000" lnSpcReduction="20000"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Кто следующий?</a:t>
            </a:r>
          </a:p>
          <a:p>
            <a:r>
              <a:rPr lang="ru-R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Мы следующие! - закричали клесты. - Мы шишки на ёлках шелушим, половину шишек целыми вниз роняем. Пользуйтесь, полёвки и мыши, не жалко!</a:t>
            </a:r>
          </a:p>
          <a:p>
            <a:r>
              <a:rPr lang="ru-R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«Заяц - копатель, клесты – </a:t>
            </a:r>
            <a:r>
              <a:rPr lang="ru-RU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бросатели</a:t>
            </a:r>
            <a:r>
              <a:rPr lang="ru-R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- записала Сорока.</a:t>
            </a:r>
          </a:p>
          <a:p>
            <a:endParaRPr lang="ru-RU" dirty="0"/>
          </a:p>
        </p:txBody>
      </p:sp>
      <p:pic>
        <p:nvPicPr>
          <p:cNvPr id="2050" name="Picture 2" descr="D:\клипарт\Деревья\0_f6fb6_a1fa3e77_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4295" y="2243789"/>
            <a:ext cx="482221" cy="676010"/>
          </a:xfrm>
          <a:prstGeom prst="rect">
            <a:avLst/>
          </a:prstGeom>
          <a:noFill/>
        </p:spPr>
      </p:pic>
      <p:pic>
        <p:nvPicPr>
          <p:cNvPr id="2051" name="Picture 3" descr="D:\клипарт\Деревья\0_f6fd6_4a69246d_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638" y="2677125"/>
            <a:ext cx="458848" cy="442916"/>
          </a:xfrm>
          <a:prstGeom prst="rect">
            <a:avLst/>
          </a:prstGeom>
          <a:noFill/>
        </p:spPr>
      </p:pic>
      <p:pic>
        <p:nvPicPr>
          <p:cNvPr id="2055" name="Picture 7" descr="D:\Маме\Учительская деятельность\школа\Внеклассное чтение\вн чт 3\2-1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1309" y="647637"/>
            <a:ext cx="1520918" cy="1142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D:\клипарт\Деревья\0_f3c64_c8d115c7_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644900" y="1340017"/>
            <a:ext cx="992819" cy="649256"/>
          </a:xfrm>
          <a:prstGeom prst="rect">
            <a:avLst/>
          </a:prstGeom>
          <a:noFill/>
        </p:spPr>
      </p:pic>
      <p:pic>
        <p:nvPicPr>
          <p:cNvPr id="7172" name="Picture 4" descr="Для лучшего взаимопонимания клесты подгоняют свои голоса друг под друг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405" y="620744"/>
            <a:ext cx="2089944" cy="148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Обыкновенная полевка, полевка (Microtus arvalis) фото, внешний вид размер  окраска описание ареал распространение образ жизни среда обитания поведение  морфология питается размножение численность биология хозяйственное  значение, обыкновенная полевка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405" y="620744"/>
            <a:ext cx="21336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D:\клипарт\Снежинки ветки\45a6af14ec5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38304" y="647637"/>
            <a:ext cx="296668" cy="315573"/>
          </a:xfrm>
          <a:prstGeom prst="rect">
            <a:avLst/>
          </a:prstGeom>
          <a:noFill/>
        </p:spPr>
      </p:pic>
      <p:pic>
        <p:nvPicPr>
          <p:cNvPr id="11" name="Picture 10" descr="D:\клипарт\Снежинки ветки\45a6af14ec5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41256" y="211664"/>
            <a:ext cx="510274" cy="542791"/>
          </a:xfrm>
          <a:prstGeom prst="rect">
            <a:avLst/>
          </a:prstGeom>
          <a:noFill/>
        </p:spPr>
      </p:pic>
      <p:pic>
        <p:nvPicPr>
          <p:cNvPr id="12" name="Picture 10" descr="D:\клипарт\Снежинки ветки\45a6af14ec5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10850" y="2213191"/>
            <a:ext cx="339054" cy="3606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137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39701" y="708025"/>
            <a:ext cx="2971800" cy="2362200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70000" lnSpcReduction="20000"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Кто следующий?</a:t>
            </a:r>
          </a:p>
          <a:p>
            <a:r>
              <a:rPr lang="ru-R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Нас запиши, - проворчали бобры из своей хатки. - Мы осенью столько осин навалили - на всех хватит. Приходите к нам, лоси, косули, зайцы, сочную осиновую кору да ветки глодать!</a:t>
            </a:r>
          </a:p>
          <a:p>
            <a:endParaRPr lang="ru-RU" dirty="0"/>
          </a:p>
        </p:txBody>
      </p:sp>
      <p:pic>
        <p:nvPicPr>
          <p:cNvPr id="6148" name="Picture 4" descr="D:\Маме\Учительская деятельность\модератор\6 класс\6 класс 3 четверть\6 класс урок 34\0_184c5a_55bee21e_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21100" y="582353"/>
            <a:ext cx="1396889" cy="1306772"/>
          </a:xfrm>
          <a:prstGeom prst="rect">
            <a:avLst/>
          </a:prstGeom>
          <a:noFill/>
        </p:spPr>
      </p:pic>
      <p:pic>
        <p:nvPicPr>
          <p:cNvPr id="6147" name="Picture 3" descr="D:\клипарт\Деревья\0_f3794_a6d77c15_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725821">
            <a:off x="4930974" y="324087"/>
            <a:ext cx="696206" cy="767874"/>
          </a:xfrm>
          <a:prstGeom prst="rect">
            <a:avLst/>
          </a:prstGeom>
          <a:noFill/>
        </p:spPr>
      </p:pic>
      <p:pic>
        <p:nvPicPr>
          <p:cNvPr id="8194" name="Picture 2" descr="Лось | Энциклопедия животных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395" y="582353"/>
            <a:ext cx="2424510" cy="159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Основные способы охоты на косулю | василий дудкин | Яндекс Дзен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213" y="582353"/>
            <a:ext cx="2444692" cy="159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клипарт\зверушки\clip-art-14_smal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74532" y="1902535"/>
            <a:ext cx="894167" cy="1204550"/>
          </a:xfrm>
          <a:prstGeom prst="rect">
            <a:avLst/>
          </a:prstGeom>
          <a:noFill/>
        </p:spPr>
      </p:pic>
      <p:pic>
        <p:nvPicPr>
          <p:cNvPr id="8" name="Picture 10" descr="D:\клипарт\Снежинки ветки\45a6af14ec5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65402" y="2342698"/>
            <a:ext cx="304801" cy="324224"/>
          </a:xfrm>
          <a:prstGeom prst="rect">
            <a:avLst/>
          </a:prstGeom>
          <a:noFill/>
        </p:spPr>
      </p:pic>
      <p:pic>
        <p:nvPicPr>
          <p:cNvPr id="9" name="Picture 10" descr="D:\клипарт\Снежинки ветки\45a6af14ec5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22692" y="2765425"/>
            <a:ext cx="255137" cy="271395"/>
          </a:xfrm>
          <a:prstGeom prst="rect">
            <a:avLst/>
          </a:prstGeom>
          <a:noFill/>
        </p:spPr>
      </p:pic>
      <p:pic>
        <p:nvPicPr>
          <p:cNvPr id="10" name="Picture 10" descr="D:\клипарт\Снежинки ветки\45a6af14ec5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58010" y="274097"/>
            <a:ext cx="510274" cy="5427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891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5699" y="110526"/>
            <a:ext cx="5254201" cy="33214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ru-RU" spc="-5" dirty="0" smtClean="0"/>
              <a:t>Сегодня на уроке мы</a:t>
            </a:r>
            <a:endParaRPr spc="-5" dirty="0"/>
          </a:p>
        </p:txBody>
      </p:sp>
      <p:sp>
        <p:nvSpPr>
          <p:cNvPr id="12" name="object 12"/>
          <p:cNvSpPr txBox="1"/>
          <p:nvPr/>
        </p:nvSpPr>
        <p:spPr>
          <a:xfrm>
            <a:off x="1237702" y="1986658"/>
            <a:ext cx="3256915" cy="5437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225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Изменяется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900" y="708025"/>
            <a:ext cx="5105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Познакомимся с творчеством писателя Николая 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вановича Сладкова.</a:t>
            </a:r>
          </a:p>
          <a:p>
            <a:r>
              <a:rPr lang="ru-RU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Прочитаем один из его рассказов из книги «Бюро лесных услуг» .</a:t>
            </a:r>
            <a:endParaRPr lang="ru-RU" sz="2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Ответы Mail.ru: Как отличить осину от топол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699131"/>
            <a:ext cx="1873690" cy="224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Охота на бобра зимой силками.Бобер или выдра??? - YouTub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0" t="1012" r="5181"/>
          <a:stretch/>
        </p:blipFill>
        <p:spPr bwMode="auto">
          <a:xfrm>
            <a:off x="2501900" y="673447"/>
            <a:ext cx="2819401" cy="22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Почему бобры строят плотины?. Большая Перемен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673446"/>
            <a:ext cx="2386433" cy="227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20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15899" y="631825"/>
            <a:ext cx="3429001" cy="2514600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20000"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Притрусил на шум и Волк, поглядел и говорит:</a:t>
            </a:r>
          </a:p>
          <a:p>
            <a:r>
              <a:rPr lang="ru-R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Запиши и меня в Бюро!</a:t>
            </a:r>
          </a:p>
          <a:p>
            <a:r>
              <a:rPr lang="ru-R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Тебя, Волка, в Бюро услуг? Что же ты в нём хочешь делать?</a:t>
            </a:r>
          </a:p>
          <a:p>
            <a:r>
              <a:rPr lang="ru-R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Сторожем буду служить, - отвечает Волк.</a:t>
            </a:r>
          </a:p>
          <a:p>
            <a:endParaRPr lang="ru-RU" dirty="0"/>
          </a:p>
        </p:txBody>
      </p:sp>
      <p:pic>
        <p:nvPicPr>
          <p:cNvPr id="4" name="Picture 2" descr="D:\клипарт\зверушки\0_b9100_25b93c05_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3500" y="1361588"/>
            <a:ext cx="1588559" cy="1375031"/>
          </a:xfrm>
          <a:prstGeom prst="rect">
            <a:avLst/>
          </a:prstGeom>
          <a:noFill/>
        </p:spPr>
      </p:pic>
      <p:pic>
        <p:nvPicPr>
          <p:cNvPr id="10243" name="Picture 3" descr="D:\клипарт\Деревья\0_f3c84_3f00a851_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520307" y="403225"/>
            <a:ext cx="1180865" cy="1171450"/>
          </a:xfrm>
          <a:prstGeom prst="rect">
            <a:avLst/>
          </a:prstGeom>
          <a:noFill/>
        </p:spPr>
      </p:pic>
      <p:pic>
        <p:nvPicPr>
          <p:cNvPr id="7" name="Picture 5" descr="D:\клипарт\Деревья\post_22_3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118534" y="2466125"/>
            <a:ext cx="1435612" cy="540988"/>
          </a:xfrm>
          <a:prstGeom prst="rect">
            <a:avLst/>
          </a:prstGeom>
          <a:noFill/>
        </p:spPr>
      </p:pic>
      <p:pic>
        <p:nvPicPr>
          <p:cNvPr id="6" name="Picture 4" descr="D:\клипарт\зверушки\птицы\0_99083_7b31b25d_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1386" y="70844"/>
            <a:ext cx="575884" cy="918106"/>
          </a:xfrm>
          <a:prstGeom prst="rect">
            <a:avLst/>
          </a:prstGeom>
          <a:noFill/>
        </p:spPr>
      </p:pic>
      <p:pic>
        <p:nvPicPr>
          <p:cNvPr id="8" name="Picture 10" descr="D:\клипарт\Снежинки ветки\45a6af14ec5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77154" y="292575"/>
            <a:ext cx="392691" cy="417715"/>
          </a:xfrm>
          <a:prstGeom prst="rect">
            <a:avLst/>
          </a:prstGeom>
          <a:noFill/>
        </p:spPr>
      </p:pic>
      <p:pic>
        <p:nvPicPr>
          <p:cNvPr id="9" name="Picture 10" descr="D:\клипарт\Снежинки ветки\45a6af14ec5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43737" y="1054394"/>
            <a:ext cx="288791" cy="307194"/>
          </a:xfrm>
          <a:prstGeom prst="rect">
            <a:avLst/>
          </a:prstGeom>
          <a:noFill/>
        </p:spPr>
      </p:pic>
      <p:pic>
        <p:nvPicPr>
          <p:cNvPr id="10" name="Picture 10" descr="D:\клипарт\Снежинки ветки\45a6af14ec5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19144" y="1091094"/>
            <a:ext cx="288791" cy="3071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458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39700" y="555625"/>
            <a:ext cx="2895600" cy="2800767"/>
          </a:xfrm>
        </p:spPr>
        <p:txBody>
          <a:bodyPr/>
          <a:lstStyle/>
          <a:p>
            <a:r>
              <a:rPr lang="ru-RU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Кого же ты сторожить можешь?</a:t>
            </a:r>
          </a:p>
          <a:p>
            <a:r>
              <a:rPr lang="ru-RU" sz="1800" b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Всех </a:t>
            </a:r>
            <a:r>
              <a:rPr lang="ru-RU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сторожить могу! Зайцев, лосей и косуль у осинок, куропаток на полях, бобров в хатках. </a:t>
            </a:r>
            <a:r>
              <a:rPr lang="ru-RU" sz="1800" b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</a:t>
            </a:r>
            <a:r>
              <a:rPr lang="ru-RU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сторож опытный. Овец сторожил в овчарне, кур в курятнике...</a:t>
            </a:r>
          </a:p>
          <a:p>
            <a:endParaRPr lang="ru-RU" sz="2000" b="0" dirty="0"/>
          </a:p>
        </p:txBody>
      </p:sp>
      <p:pic>
        <p:nvPicPr>
          <p:cNvPr id="10242" name="Picture 2" descr="Как сделать качественную овчарню для овец своими руками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784225"/>
            <a:ext cx="2277347" cy="209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ᐈ Куры несушки фото, фотографии курицы несушки | скачать на Depositphotos®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784225"/>
            <a:ext cx="2362200" cy="209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11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15900" y="631825"/>
            <a:ext cx="3429000" cy="2438400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70000" lnSpcReduction="20000"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Разбойник ты с лесной дороги, а не сторож! - закричала Сорока. Проходи, проходимец, мимо! Знаем мы тебя. Это я, Сорока, буду всех в лесу от тебя сторожить: как увижу, так крик подниму! Не тебя, а себя сторожем в Бюро запишу: «Сорока – сторожиха». Что я, хуже других, что ли?</a:t>
            </a:r>
          </a:p>
          <a:p>
            <a:endParaRPr lang="ru-RU" i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3" descr="D:\клипарт\Снежинки ветки\62d63d772d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9885" y="586521"/>
            <a:ext cx="456706" cy="477752"/>
          </a:xfrm>
          <a:prstGeom prst="rect">
            <a:avLst/>
          </a:prstGeom>
          <a:noFill/>
        </p:spPr>
      </p:pic>
      <p:pic>
        <p:nvPicPr>
          <p:cNvPr id="6" name="Picture 2" descr="D:\Маме\Учительская деятельность\школа\Внеклассное чтение\вн чт 3\soroka5_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68198" flipH="1">
            <a:off x="4312907" y="395518"/>
            <a:ext cx="1566435" cy="937368"/>
          </a:xfrm>
          <a:prstGeom prst="rect">
            <a:avLst/>
          </a:prstGeom>
          <a:noFill/>
        </p:spPr>
      </p:pic>
      <p:pic>
        <p:nvPicPr>
          <p:cNvPr id="8" name="Picture 3" descr="D:\клипарт\Деревья\0_f3794_a6d77c15_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92552">
            <a:off x="4134523" y="432178"/>
            <a:ext cx="440415" cy="485752"/>
          </a:xfrm>
          <a:prstGeom prst="rect">
            <a:avLst/>
          </a:prstGeom>
          <a:noFill/>
        </p:spPr>
      </p:pic>
      <p:pic>
        <p:nvPicPr>
          <p:cNvPr id="9" name="Picture 3" descr="D:\клипарт\Деревья\0_f3794_a6d77c15_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92552">
            <a:off x="4286923" y="584578"/>
            <a:ext cx="440415" cy="485752"/>
          </a:xfrm>
          <a:prstGeom prst="rect">
            <a:avLst/>
          </a:prstGeom>
          <a:noFill/>
        </p:spPr>
      </p:pic>
      <p:pic>
        <p:nvPicPr>
          <p:cNvPr id="10" name="Picture 3" descr="D:\клипарт\Деревья\0_f3794_a6d77c15_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387872">
            <a:off x="3881890" y="683231"/>
            <a:ext cx="440415" cy="485752"/>
          </a:xfrm>
          <a:prstGeom prst="rect">
            <a:avLst/>
          </a:prstGeom>
          <a:noFill/>
        </p:spPr>
      </p:pic>
      <p:pic>
        <p:nvPicPr>
          <p:cNvPr id="11" name="Picture 3" descr="D:\клипарт\Деревья\0_f3794_a6d77c15_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7254102">
            <a:off x="4211471" y="856832"/>
            <a:ext cx="440415" cy="485752"/>
          </a:xfrm>
          <a:prstGeom prst="rect">
            <a:avLst/>
          </a:prstGeom>
          <a:noFill/>
        </p:spPr>
      </p:pic>
      <p:pic>
        <p:nvPicPr>
          <p:cNvPr id="12" name="Picture 3" descr="D:\клипарт\Деревья\0_f3794_a6d77c15_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92552">
            <a:off x="4466630" y="793490"/>
            <a:ext cx="440415" cy="485752"/>
          </a:xfrm>
          <a:prstGeom prst="rect">
            <a:avLst/>
          </a:prstGeom>
          <a:noFill/>
        </p:spPr>
      </p:pic>
      <p:pic>
        <p:nvPicPr>
          <p:cNvPr id="13" name="Picture 3" descr="D:\клипарт\Деревья\0_f3794_a6d77c15_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732855">
            <a:off x="4727113" y="792186"/>
            <a:ext cx="440415" cy="485752"/>
          </a:xfrm>
          <a:prstGeom prst="rect">
            <a:avLst/>
          </a:prstGeom>
          <a:noFill/>
        </p:spPr>
      </p:pic>
      <p:pic>
        <p:nvPicPr>
          <p:cNvPr id="14" name="Picture 3" descr="D:\клипарт\Деревья\0_f3794_a6d77c15_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92552">
            <a:off x="5072507" y="562686"/>
            <a:ext cx="440415" cy="485752"/>
          </a:xfrm>
          <a:prstGeom prst="rect">
            <a:avLst/>
          </a:prstGeom>
          <a:noFill/>
        </p:spPr>
      </p:pic>
      <p:pic>
        <p:nvPicPr>
          <p:cNvPr id="15" name="Picture 3" descr="D:\клипарт\Деревья\0_f3794_a6d77c15_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7431425">
            <a:off x="5084376" y="326751"/>
            <a:ext cx="558009" cy="615451"/>
          </a:xfrm>
          <a:prstGeom prst="rect">
            <a:avLst/>
          </a:prstGeom>
          <a:noFill/>
        </p:spPr>
      </p:pic>
      <p:pic>
        <p:nvPicPr>
          <p:cNvPr id="16" name="Picture 3" descr="D:\клипарт\Деревья\0_f3794_a6d77c15_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7852872">
            <a:off x="4350974" y="953051"/>
            <a:ext cx="615393" cy="678743"/>
          </a:xfrm>
          <a:prstGeom prst="rect">
            <a:avLst/>
          </a:prstGeom>
          <a:noFill/>
        </p:spPr>
      </p:pic>
      <p:pic>
        <p:nvPicPr>
          <p:cNvPr id="17" name="Picture 3" descr="D:\клипарт\Снежинки ветки\62d63d772d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5534" y="1317450"/>
            <a:ext cx="376303" cy="393644"/>
          </a:xfrm>
          <a:prstGeom prst="rect">
            <a:avLst/>
          </a:prstGeom>
          <a:noFill/>
        </p:spPr>
      </p:pic>
      <p:pic>
        <p:nvPicPr>
          <p:cNvPr id="18" name="Picture 3" descr="D:\клипарт\Снежинки ветки\62d63d772d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8254" y="1692297"/>
            <a:ext cx="593363" cy="620707"/>
          </a:xfrm>
          <a:prstGeom prst="rect">
            <a:avLst/>
          </a:prstGeom>
          <a:noFill/>
        </p:spPr>
      </p:pic>
      <p:pic>
        <p:nvPicPr>
          <p:cNvPr id="19" name="Picture 10" descr="D:\клипарт\Снежинки ветки\45a6af14ec5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94128" y="2077625"/>
            <a:ext cx="510274" cy="542791"/>
          </a:xfrm>
          <a:prstGeom prst="rect">
            <a:avLst/>
          </a:prstGeom>
          <a:noFill/>
        </p:spPr>
      </p:pic>
      <p:pic>
        <p:nvPicPr>
          <p:cNvPr id="20" name="Picture 10" descr="D:\клипарт\Снежинки ветки\45a6af14ec5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38991" y="265294"/>
            <a:ext cx="510274" cy="5427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048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39700" y="600312"/>
            <a:ext cx="3364903" cy="252376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sz="2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 вот и живут птицы-звери в лесу. Бывает, конечно, так живут, что только пух да перья летят. Но бывает, и выручают друг друга. Всякое в лесу бывает.</a:t>
            </a:r>
          </a:p>
          <a:p>
            <a:endParaRPr lang="ru-RU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292" name="Picture 4" descr="D:\клипарт\Снежинки ветки\1a209dcfe6f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7320" y="712379"/>
            <a:ext cx="411285" cy="418763"/>
          </a:xfrm>
          <a:prstGeom prst="rect">
            <a:avLst/>
          </a:prstGeom>
          <a:noFill/>
        </p:spPr>
      </p:pic>
      <p:pic>
        <p:nvPicPr>
          <p:cNvPr id="11" name="Picture 3" descr="D:\клипарт\сказочный лес\post_64_6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7988" y="2351178"/>
            <a:ext cx="923874" cy="697524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822151" y="105726"/>
            <a:ext cx="1890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-5" dirty="0">
                <a:latin typeface="Arial" panose="020B0604020202020204" pitchFamily="34" charset="0"/>
                <a:cs typeface="Arial" panose="020B0604020202020204" pitchFamily="34" charset="0"/>
              </a:rPr>
              <a:t>Читаем вместе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" descr="D:\клипарт\Деревья\0_f3c84_3f00a851_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818996" y="610847"/>
            <a:ext cx="821441" cy="814892"/>
          </a:xfrm>
          <a:prstGeom prst="rect">
            <a:avLst/>
          </a:prstGeom>
          <a:noFill/>
        </p:spPr>
      </p:pic>
      <p:pic>
        <p:nvPicPr>
          <p:cNvPr id="4" name="Picture 4" descr="D:\клипарт\зверушки\птицы\0_99083_7b31b25d_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62998" y="475058"/>
            <a:ext cx="408852" cy="561205"/>
          </a:xfrm>
          <a:prstGeom prst="rect">
            <a:avLst/>
          </a:prstGeom>
          <a:noFill/>
        </p:spPr>
      </p:pic>
      <p:pic>
        <p:nvPicPr>
          <p:cNvPr id="13314" name="Picture 2" descr="1. Сладков Н. - Рассказы, сказки. Читает Н. Литвинов 2. Виталий Бианки,  Николай Сладков, Святослав ...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714" y="1018293"/>
            <a:ext cx="2474423" cy="172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60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0" y="555624"/>
            <a:ext cx="3581400" cy="2862322"/>
          </a:xfrm>
        </p:spPr>
        <p:txBody>
          <a:bodyPr/>
          <a:lstStyle/>
          <a:p>
            <a:r>
              <a:rPr lang="ru-RU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Почему я пишу о природе?.. Первая, и главная причина, почему я пишу о природе, это, конечно, потому, что я её очень люблю. А люблю я её за красоту, за загадки, которые она нам загадывает, за мудрость её, за её бесконечное разнообразие… </a:t>
            </a:r>
          </a:p>
          <a:p>
            <a:endParaRPr lang="ru-RU" b="0" dirty="0"/>
          </a:p>
        </p:txBody>
      </p:sp>
      <p:pic>
        <p:nvPicPr>
          <p:cNvPr id="17410" name="Picture 2" descr="Сладков Николай Иванови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088" y="631825"/>
            <a:ext cx="1615959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D:\клипарт\Снежинки ветки\45a6af14ec5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3729" y="257677"/>
            <a:ext cx="510274" cy="5427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70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и по запросу николай Сладков Бюро лесных услуг"/>
          <p:cNvPicPr/>
          <p:nvPr/>
        </p:nvPicPr>
        <p:blipFill>
          <a:blip r:embed="rId2" cstate="print"/>
          <a:srcRect t="16420" r="2988" b="13062"/>
          <a:stretch>
            <a:fillRect/>
          </a:stretch>
        </p:blipFill>
        <p:spPr bwMode="auto">
          <a:xfrm>
            <a:off x="3566556" y="942259"/>
            <a:ext cx="1939024" cy="1442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Содержимое 4"/>
          <p:cNvSpPr>
            <a:spLocks noGrp="1"/>
          </p:cNvSpPr>
          <p:nvPr>
            <p:ph idx="4294967295"/>
          </p:nvPr>
        </p:nvSpPr>
        <p:spPr>
          <a:xfrm>
            <a:off x="139701" y="708025"/>
            <a:ext cx="3394642" cy="2455176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10000"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сколько в природе дел для любознательных и пытливых! Дел для рук и головы! Как много узнаёт человек о самом себе, общаясь с дикой природой! Потому я и пишу о природе… </a:t>
            </a:r>
          </a:p>
          <a:p>
            <a:endParaRPr lang="ru-RU" i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D:\клипарт\Деревья\0_f3c64_c8d115c7_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665256" y="496486"/>
            <a:ext cx="958640" cy="542788"/>
          </a:xfrm>
          <a:prstGeom prst="rect">
            <a:avLst/>
          </a:prstGeom>
          <a:noFill/>
        </p:spPr>
      </p:pic>
      <p:pic>
        <p:nvPicPr>
          <p:cNvPr id="7" name="Picture 10" descr="D:\клипарт\Снежинки ветки\45a6af14ec5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3103" y="2301228"/>
            <a:ext cx="510274" cy="542791"/>
          </a:xfrm>
          <a:prstGeom prst="rect">
            <a:avLst/>
          </a:prstGeom>
          <a:noFill/>
        </p:spPr>
      </p:pic>
      <p:pic>
        <p:nvPicPr>
          <p:cNvPr id="8" name="Picture 3" descr="D:\клипарт\Снежинки ветки\62d63d772d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36068" y="2477569"/>
            <a:ext cx="593363" cy="620707"/>
          </a:xfrm>
          <a:prstGeom prst="rect">
            <a:avLst/>
          </a:prstGeom>
          <a:noFill/>
        </p:spPr>
      </p:pic>
      <p:pic>
        <p:nvPicPr>
          <p:cNvPr id="9" name="Picture 3" descr="D:\клипарт\Снежинки ветки\62d63d772d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34343" y="248431"/>
            <a:ext cx="593363" cy="6207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927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Снежный,зимний фон .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580468"/>
            <a:ext cx="5562600" cy="255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2728" y="69483"/>
            <a:ext cx="1696958" cy="315471"/>
          </a:xfrm>
        </p:spPr>
        <p:txBody>
          <a:bodyPr/>
          <a:lstStyle/>
          <a:p>
            <a:r>
              <a:rPr lang="ru-RU" dirty="0" smtClean="0"/>
              <a:t>Кто это?</a:t>
            </a:r>
            <a:endParaRPr lang="ru-RU" dirty="0"/>
          </a:p>
        </p:txBody>
      </p:sp>
      <p:pic>
        <p:nvPicPr>
          <p:cNvPr id="6" name="Picture 6" descr="D:\клипарт\зверушки\птицы\0_b97ae_63d03534_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4147" y="741278"/>
            <a:ext cx="677290" cy="786530"/>
          </a:xfrm>
          <a:prstGeom prst="rect">
            <a:avLst/>
          </a:prstGeom>
          <a:noFill/>
        </p:spPr>
      </p:pic>
      <p:pic>
        <p:nvPicPr>
          <p:cNvPr id="11267" name="Picture 3" descr="D:\клипарт\зверушки\птицы\0_99083_7b31b25d_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6198" y="835027"/>
            <a:ext cx="535574" cy="988752"/>
          </a:xfrm>
          <a:prstGeom prst="rect">
            <a:avLst/>
          </a:prstGeom>
          <a:noFill/>
        </p:spPr>
      </p:pic>
      <p:pic>
        <p:nvPicPr>
          <p:cNvPr id="11268" name="Picture 4" descr="D:\клипарт\зверушки\птицы\0_b3501_31df2884_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24883" y="711070"/>
            <a:ext cx="550388" cy="589666"/>
          </a:xfrm>
          <a:prstGeom prst="rect">
            <a:avLst/>
          </a:prstGeom>
          <a:noFill/>
        </p:spPr>
      </p:pic>
      <p:pic>
        <p:nvPicPr>
          <p:cNvPr id="11269" name="Picture 5" descr="D:\клипарт\зверушки\0_b90fd_5f88e1a0_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34911" y="1975887"/>
            <a:ext cx="749550" cy="1023081"/>
          </a:xfrm>
          <a:prstGeom prst="rect">
            <a:avLst/>
          </a:prstGeom>
          <a:noFill/>
        </p:spPr>
      </p:pic>
      <p:pic>
        <p:nvPicPr>
          <p:cNvPr id="11270" name="Picture 6" descr="D:\клипарт\зверушки\clip-art-8_smal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9620" y="1580898"/>
            <a:ext cx="1146277" cy="1555251"/>
          </a:xfrm>
          <a:prstGeom prst="rect">
            <a:avLst/>
          </a:prstGeom>
          <a:noFill/>
        </p:spPr>
      </p:pic>
      <p:pic>
        <p:nvPicPr>
          <p:cNvPr id="11271" name="Picture 7" descr="D:\клипарт\зверушки\belka_small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83330" y="1464229"/>
            <a:ext cx="830139" cy="955556"/>
          </a:xfrm>
          <a:prstGeom prst="rect">
            <a:avLst/>
          </a:prstGeom>
          <a:noFill/>
        </p:spPr>
      </p:pic>
      <p:pic>
        <p:nvPicPr>
          <p:cNvPr id="11272" name="Picture 8" descr="D:\клипарт\зверушки\0_184c5a_55bee21e_M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4274" y="746377"/>
            <a:ext cx="1009840" cy="834521"/>
          </a:xfrm>
          <a:prstGeom prst="rect">
            <a:avLst/>
          </a:prstGeom>
          <a:noFill/>
        </p:spPr>
      </p:pic>
      <p:pic>
        <p:nvPicPr>
          <p:cNvPr id="13" name="Picture 4" descr="D:\клипарт\Деревья\0_f3c64_c8d115c7_S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4274" y="69483"/>
            <a:ext cx="1022225" cy="542788"/>
          </a:xfrm>
          <a:prstGeom prst="rect">
            <a:avLst/>
          </a:prstGeom>
          <a:noFill/>
        </p:spPr>
      </p:pic>
      <p:pic>
        <p:nvPicPr>
          <p:cNvPr id="11273" name="Picture 9" descr="D:\клипарт\сказочный лес\post_64_13.png"/>
          <p:cNvPicPr>
            <a:picLocks noChangeAspect="1" noChangeArrowheads="1"/>
          </p:cNvPicPr>
          <p:nvPr/>
        </p:nvPicPr>
        <p:blipFill>
          <a:blip r:embed="rId11" cstate="print">
            <a:lum bright="10000"/>
          </a:blip>
          <a:srcRect/>
          <a:stretch>
            <a:fillRect/>
          </a:stretch>
        </p:blipFill>
        <p:spPr bwMode="auto">
          <a:xfrm>
            <a:off x="1737953" y="1336043"/>
            <a:ext cx="1368438" cy="16790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745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500" y="92527"/>
            <a:ext cx="5702300" cy="32444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ru-RU" sz="2000" spc="-5" dirty="0" smtClean="0"/>
              <a:t>Ответьте на вопросы.</a:t>
            </a:r>
            <a:r>
              <a:rPr lang="uz-Latn-UZ" sz="2000" spc="-5" dirty="0" smtClean="0"/>
              <a:t>       </a:t>
            </a:r>
            <a:endParaRPr sz="2000" spc="-5" dirty="0"/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139700" y="424669"/>
            <a:ext cx="29718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>
              <a:spcBef>
                <a:spcPts val="100"/>
              </a:spcBef>
            </a:pPr>
            <a:r>
              <a:rPr lang="ru-RU" b="0" i="0" dirty="0"/>
              <a:t> </a:t>
            </a:r>
            <a:endParaRPr sz="1400" b="0" dirty="0">
              <a:solidFill>
                <a:schemeClr val="tx1"/>
              </a:solidFill>
            </a:endParaRPr>
          </a:p>
        </p:txBody>
      </p:sp>
      <p:pic>
        <p:nvPicPr>
          <p:cNvPr id="4098" name="Picture 2" descr="Энциклопедия сказочных героев: Сладков Н. &quot;Бюро лесных услуг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100" y="555625"/>
            <a:ext cx="252309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9700" y="555625"/>
            <a:ext cx="2819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Каких животных мы встретили в рассказе?</a:t>
            </a:r>
          </a:p>
          <a:p>
            <a:r>
              <a:rPr lang="ru-R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Где происходит действие? </a:t>
            </a:r>
          </a:p>
          <a:p>
            <a:r>
              <a:rPr lang="ru-R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Какое время года, какой месяц?</a:t>
            </a:r>
          </a:p>
          <a:p>
            <a:r>
              <a:rPr lang="ru-R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чувствуют себя звери в это время года?</a:t>
            </a:r>
            <a:endParaRPr lang="ru-RU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64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4" name="Picture 2" descr="Иван Суриков — Детство (&quot;Вот моя деревня..&quot;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52" y="832625"/>
            <a:ext cx="2531678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ртинки зима скачать бесплатно 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784225"/>
            <a:ext cx="2414524" cy="225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15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Биография Сладкова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1" y="631826"/>
            <a:ext cx="2971799" cy="2215991"/>
          </a:xfrm>
        </p:spPr>
        <p:txBody>
          <a:bodyPr/>
          <a:lstStyle/>
          <a:p>
            <a:r>
              <a:rPr lang="ru-RU" sz="1600" b="0" dirty="0">
                <a:solidFill>
                  <a:srgbClr val="002060"/>
                </a:solidFill>
              </a:rPr>
              <a:t>Родился 5 января 1920 </a:t>
            </a:r>
            <a:r>
              <a:rPr lang="ru-RU" sz="1600" b="0" dirty="0" smtClean="0">
                <a:solidFill>
                  <a:srgbClr val="002060"/>
                </a:solidFill>
              </a:rPr>
              <a:t>года</a:t>
            </a:r>
            <a:r>
              <a:rPr lang="ru-RU" sz="1600" b="0" dirty="0">
                <a:solidFill>
                  <a:srgbClr val="002060"/>
                </a:solidFill>
              </a:rPr>
              <a:t> </a:t>
            </a:r>
            <a:r>
              <a:rPr lang="ru-RU" sz="1600" b="0" dirty="0" smtClean="0">
                <a:solidFill>
                  <a:srgbClr val="002060"/>
                </a:solidFill>
              </a:rPr>
              <a:t>в</a:t>
            </a:r>
            <a:r>
              <a:rPr lang="ru-RU" sz="1600" b="0" dirty="0">
                <a:solidFill>
                  <a:srgbClr val="002060"/>
                </a:solidFill>
              </a:rPr>
              <a:t> </a:t>
            </a:r>
            <a:r>
              <a:rPr lang="ru-RU" sz="1600" b="0" dirty="0" smtClean="0">
                <a:solidFill>
                  <a:srgbClr val="002060"/>
                </a:solidFill>
              </a:rPr>
              <a:t>Москве. </a:t>
            </a:r>
            <a:r>
              <a:rPr lang="ru-RU" sz="1600" b="0" dirty="0">
                <a:solidFill>
                  <a:srgbClr val="002060"/>
                </a:solidFill>
              </a:rPr>
              <a:t>С детства любил природу. Со второго класса начал вести дневник, куда вписывал свои первые впечатления и наблюдения. В молодости увлекался охотой, </a:t>
            </a:r>
            <a:r>
              <a:rPr lang="ru-RU" sz="1600" b="0" dirty="0" smtClean="0">
                <a:solidFill>
                  <a:srgbClr val="002060"/>
                </a:solidFill>
              </a:rPr>
              <a:t>но потом стал заниматься</a:t>
            </a:r>
            <a:r>
              <a:rPr lang="ru-RU" sz="1600" b="0" dirty="0">
                <a:solidFill>
                  <a:srgbClr val="002060"/>
                </a:solidFill>
              </a:rPr>
              <a:t> фотоохотой.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18434" name="Picture 2" descr="Николай Сладков - фото, биография, личная жизнь, причина смерти, книги -  24СМ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708025"/>
            <a:ext cx="2277347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7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idx="4294967295"/>
          </p:nvPr>
        </p:nvSpPr>
        <p:spPr>
          <a:xfrm>
            <a:off x="140226" y="606625"/>
            <a:ext cx="3733274" cy="241915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1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Мне </a:t>
            </a:r>
            <a:r>
              <a:rPr lang="ru-RU" sz="1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хочется одного: оглянитесь вокруг, посмотрите под ноги – везде жизнь таинственная и удивительная. Она служит нам, она радует нас, удивляет и просветляет. Но мы должны её уважать и беречь… </a:t>
            </a:r>
          </a:p>
          <a:p>
            <a:r>
              <a:rPr lang="ru-RU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i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D:\клипарт\Деревья\0_f3c64_c8d115c7_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356" y="98424"/>
            <a:ext cx="1095143" cy="444363"/>
          </a:xfrm>
          <a:prstGeom prst="rect">
            <a:avLst/>
          </a:prstGeom>
          <a:noFill/>
        </p:spPr>
      </p:pic>
      <p:pic>
        <p:nvPicPr>
          <p:cNvPr id="14338" name="Picture 2" descr="Сладков, Николай Иванович, биография, деятельность, избранная библиография,  награды и премии, интересные случаи в путешествиях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630" y="632043"/>
            <a:ext cx="1326580" cy="1715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D:\Маме\Учительская деятельность\школа\Внеклассное чтение\вн чт 3\stengazet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644900" y="2535655"/>
            <a:ext cx="1311090" cy="7081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302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8749" y="542787"/>
            <a:ext cx="3200400" cy="2769989"/>
          </a:xfrm>
        </p:spPr>
        <p:txBody>
          <a:bodyPr/>
          <a:lstStyle/>
          <a:p>
            <a:pPr algn="just"/>
            <a:r>
              <a:rPr lang="ru-RU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Заставить любить природу нельзя. Но помочь полюбить – можно. И если книжки мои помогут вам полюбить природу, то общение с нею непременно сделает вас лучше, чище, терпимее… Природа – друг человека. </a:t>
            </a:r>
            <a:endParaRPr lang="ru-RU" sz="18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800" b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другом надо дружить.</a:t>
            </a:r>
          </a:p>
          <a:p>
            <a:endParaRPr lang="ru-RU" sz="1800" b="0" dirty="0"/>
          </a:p>
        </p:txBody>
      </p:sp>
      <p:pic>
        <p:nvPicPr>
          <p:cNvPr id="4" name="Picture 4" descr="D:\клипарт\Деревья\0_f3c64_c8d115c7_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356" y="98424"/>
            <a:ext cx="1095143" cy="444363"/>
          </a:xfrm>
          <a:prstGeom prst="rect">
            <a:avLst/>
          </a:prstGeom>
          <a:noFill/>
        </p:spPr>
      </p:pic>
      <p:pic>
        <p:nvPicPr>
          <p:cNvPr id="15362" name="Picture 2" descr="По тропинке Николая Сладков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894" y="936625"/>
            <a:ext cx="2238144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клипарт\Снежинки ветки\62d63d772d1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6300" y="2291301"/>
            <a:ext cx="533400" cy="5579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39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клипарт\Деревья\0_f3c84_3f00a851_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45868" flipH="1">
            <a:off x="2146563" y="2002249"/>
            <a:ext cx="1120275" cy="111134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00" y="102424"/>
            <a:ext cx="5638800" cy="276999"/>
          </a:xfrm>
        </p:spPr>
        <p:txBody>
          <a:bodyPr/>
          <a:lstStyle/>
          <a:p>
            <a:r>
              <a:rPr lang="ru-RU" sz="1800" dirty="0" smtClean="0"/>
              <a:t>   Задание для самостоятельного выполнения</a:t>
            </a: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7313" y="781128"/>
            <a:ext cx="4531172" cy="147732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Прочитать рассказ.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Ответить на вопросы на странице 144 письменно.</a:t>
            </a:r>
          </a:p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Picture 4" descr="D:\клипарт\зверушки\птицы\0_99083_7b31b25d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1900" y="1939279"/>
            <a:ext cx="575884" cy="918106"/>
          </a:xfrm>
          <a:prstGeom prst="rect">
            <a:avLst/>
          </a:prstGeom>
          <a:noFill/>
        </p:spPr>
      </p:pic>
      <p:pic>
        <p:nvPicPr>
          <p:cNvPr id="6" name="Picture 3" descr="D:\клипарт\Снежинки ветки\62d63d772d1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5156" y="2398332"/>
            <a:ext cx="593363" cy="620707"/>
          </a:xfrm>
          <a:prstGeom prst="rect">
            <a:avLst/>
          </a:prstGeom>
          <a:noFill/>
        </p:spPr>
      </p:pic>
      <p:pic>
        <p:nvPicPr>
          <p:cNvPr id="7" name="Picture 3" descr="D:\клипарт\Снежинки ветки\62d63d772d1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1582" y="2009050"/>
            <a:ext cx="593363" cy="620707"/>
          </a:xfrm>
          <a:prstGeom prst="rect">
            <a:avLst/>
          </a:prstGeom>
          <a:noFill/>
        </p:spPr>
      </p:pic>
      <p:pic>
        <p:nvPicPr>
          <p:cNvPr id="8" name="Picture 3" descr="D:\клипарт\Снежинки ветки\62d63d772d1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8300" y="1863506"/>
            <a:ext cx="377551" cy="394950"/>
          </a:xfrm>
          <a:prstGeom prst="rect">
            <a:avLst/>
          </a:prstGeom>
          <a:noFill/>
        </p:spPr>
      </p:pic>
      <p:pic>
        <p:nvPicPr>
          <p:cNvPr id="9" name="Picture 3" descr="D:\клипарт\Снежинки ветки\62d63d772d1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3293" y="649411"/>
            <a:ext cx="593363" cy="620707"/>
          </a:xfrm>
          <a:prstGeom prst="rect">
            <a:avLst/>
          </a:prstGeom>
          <a:noFill/>
        </p:spPr>
      </p:pic>
      <p:pic>
        <p:nvPicPr>
          <p:cNvPr id="10" name="Picture 3" descr="D:\клипарт\Снежинки ветки\62d63d772d1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651" y="649411"/>
            <a:ext cx="593363" cy="6207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116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1" y="708026"/>
            <a:ext cx="2667000" cy="1384995"/>
          </a:xfrm>
        </p:spPr>
        <p:txBody>
          <a:bodyPr/>
          <a:lstStyle/>
          <a:p>
            <a:r>
              <a:rPr lang="ru-RU" sz="1800" b="0" i="0" dirty="0">
                <a:solidFill>
                  <a:srgbClr val="002060"/>
                </a:solidFill>
              </a:rPr>
              <a:t>Начал писать благодаря встрече с Виталием Бианки</a:t>
            </a:r>
            <a:r>
              <a:rPr lang="ru-RU" sz="1800" b="0" i="0" dirty="0" smtClean="0">
                <a:solidFill>
                  <a:srgbClr val="002060"/>
                </a:solidFill>
              </a:rPr>
              <a:t>.</a:t>
            </a:r>
            <a:r>
              <a:rPr lang="ru-RU" sz="1800" b="0" i="0" dirty="0">
                <a:solidFill>
                  <a:srgbClr val="002060"/>
                </a:solidFill>
              </a:rPr>
              <a:t> Первую книгу «Серебряный хвост» написал в 1953 г. </a:t>
            </a: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12290" name="Picture 2" descr="Презентация для викторины по произведениям В. Бианки и Н. Сладкова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762" r="3125" b="4762"/>
          <a:stretch/>
        </p:blipFill>
        <p:spPr bwMode="auto">
          <a:xfrm>
            <a:off x="3187700" y="696808"/>
            <a:ext cx="2286000" cy="15636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15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99" y="174625"/>
            <a:ext cx="4584065" cy="315471"/>
          </a:xfrm>
        </p:spPr>
        <p:txBody>
          <a:bodyPr/>
          <a:lstStyle/>
          <a:p>
            <a:pPr algn="ctr"/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Книги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Н.И.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Сладкова</a:t>
            </a:r>
            <a:endParaRPr lang="ru-RU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218" name="Picture 2" descr="D:\Маме\Учительская деятельность\модератор\6 класс\6 класс 3 четверть\6 класс урок 34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0075" y="615095"/>
            <a:ext cx="1078753" cy="14650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19" name="Picture 3" descr="D:\Маме\Учительская деятельность\модератор\6 класс\6 класс 3 четверть\6 класс урок 34\img_2680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289" y="649166"/>
            <a:ext cx="1097335" cy="14786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21" name="Picture 5" descr="D:\Маме\Учительская деятельность\модератор\6 класс\6 класс 3 четверть\6 класс урок 34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95035" y="618221"/>
            <a:ext cx="1142408" cy="13628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20" name="Picture 4" descr="D:\Маме\Учительская деятельность\модератор\6 класс\6 класс 3 четверть\6 класс урок 34\big.jpg"/>
          <p:cNvPicPr>
            <a:picLocks noChangeAspect="1" noChangeArrowheads="1"/>
          </p:cNvPicPr>
          <p:nvPr/>
        </p:nvPicPr>
        <p:blipFill>
          <a:blip r:embed="rId5" cstate="print"/>
          <a:srcRect t="2326" b="2326"/>
          <a:stretch>
            <a:fillRect/>
          </a:stretch>
        </p:blipFill>
        <p:spPr bwMode="auto">
          <a:xfrm>
            <a:off x="3039490" y="649166"/>
            <a:ext cx="1062610" cy="13968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22" name="Picture 6" descr="D:\Маме\Учительская деятельность\модератор\6 класс\6 класс 3 четверть\6 класс урок 34\big (1).jpg"/>
          <p:cNvPicPr>
            <a:picLocks noChangeAspect="1" noChangeArrowheads="1"/>
          </p:cNvPicPr>
          <p:nvPr/>
        </p:nvPicPr>
        <p:blipFill>
          <a:blip r:embed="rId6" cstate="print"/>
          <a:srcRect t="7459" b="8048"/>
          <a:stretch>
            <a:fillRect/>
          </a:stretch>
        </p:blipFill>
        <p:spPr bwMode="auto">
          <a:xfrm>
            <a:off x="2543749" y="1811367"/>
            <a:ext cx="991482" cy="12946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2Left"/>
            <a:lightRig rig="threePt" dir="t"/>
          </a:scene3d>
        </p:spPr>
      </p:pic>
      <p:pic>
        <p:nvPicPr>
          <p:cNvPr id="9223" name="Picture 7" descr="D:\Маме\Учительская деятельность\модератор\6 класс\6 класс 3 четверть\6 класс урок 34\images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218794">
            <a:off x="1551715" y="1830807"/>
            <a:ext cx="832578" cy="1224114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62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Презентация &quot;Рассказы Н. И. Сладкова. Викторина &quot;Внимательный читатель&quot;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" y="0"/>
            <a:ext cx="5764370" cy="324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1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9700" y="555625"/>
            <a:ext cx="3352800" cy="2462213"/>
          </a:xfrm>
        </p:spPr>
        <p:txBody>
          <a:bodyPr/>
          <a:lstStyle/>
          <a:p>
            <a:r>
              <a:rPr lang="ru-RU" sz="1600" b="0" i="0" dirty="0">
                <a:solidFill>
                  <a:srgbClr val="002060"/>
                </a:solidFill>
              </a:rPr>
              <a:t>В книге «Бюро лесных услуг» собраны известные рассказы и сказки Николая Ивановича Сладкова о животных, птицах и насекомых. Как медведя переворачивали, какой заяц длины, кто под снегом живёт, почему бабочка павлиний глаз так называется? На все эти вопросы найдётся ответ </a:t>
            </a:r>
            <a:r>
              <a:rPr lang="ru-RU" sz="1600" b="0" i="0" dirty="0" smtClean="0">
                <a:solidFill>
                  <a:srgbClr val="002060"/>
                </a:solidFill>
              </a:rPr>
              <a:t>в этой книге.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Книга: &quot;Бюро лесных услуг&quot; - Николай Сладков. Купить книгу, читать рецензии  | ISBN 978-5-9951-0554-1 | Лабирин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0" y="708025"/>
            <a:ext cx="16002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56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8900" y="129945"/>
            <a:ext cx="3470910" cy="315471"/>
          </a:xfrm>
        </p:spPr>
        <p:txBody>
          <a:bodyPr/>
          <a:lstStyle/>
          <a:p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Словарная работа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15900" y="631825"/>
            <a:ext cx="4613911" cy="226675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Пригорюниться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– g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amgin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lmoq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Выручать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– q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tqarmoq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Стрекотать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chirillamoq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Клёст –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qay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chumchuq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Глодать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kemirmoq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Притрусить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прибе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жать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Шелушить –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tozalamoq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Клеваться –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qimoq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Грызться –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ajimoq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4" name="Picture 3" descr="D:\клипарт\Деревья\0_f3c84_3f00a851_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222511" y="601781"/>
            <a:ext cx="1361543" cy="1442621"/>
          </a:xfrm>
          <a:prstGeom prst="rect">
            <a:avLst/>
          </a:prstGeom>
          <a:noFill/>
        </p:spPr>
      </p:pic>
      <p:pic>
        <p:nvPicPr>
          <p:cNvPr id="7170" name="Picture 2" descr="D:\клипарт\зверушки\птицы\0_988c5_8779c40e_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1100" y="2038918"/>
            <a:ext cx="662490" cy="676010"/>
          </a:xfrm>
          <a:prstGeom prst="rect">
            <a:avLst/>
          </a:prstGeom>
          <a:noFill/>
        </p:spPr>
      </p:pic>
      <p:pic>
        <p:nvPicPr>
          <p:cNvPr id="7171" name="Picture 3" descr="D:\клипарт\зверушки\птицы\0_b97a1_7f485627_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209063" y="1129483"/>
            <a:ext cx="563222" cy="387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293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7885" y="708025"/>
            <a:ext cx="1600200" cy="174086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066231" y="708025"/>
            <a:ext cx="1668744" cy="174086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861247" y="689715"/>
            <a:ext cx="1752598" cy="172176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180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939</TotalTime>
  <Words>819</Words>
  <Application>Microsoft Office PowerPoint</Application>
  <PresentationFormat>Произвольный</PresentationFormat>
  <Paragraphs>69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5" baseType="lpstr">
      <vt:lpstr>Arial</vt:lpstr>
      <vt:lpstr>Calibri</vt:lpstr>
      <vt:lpstr>Office Theme</vt:lpstr>
      <vt:lpstr>Русский язык литературное чтение </vt:lpstr>
      <vt:lpstr>Сегодня на уроке мы</vt:lpstr>
      <vt:lpstr>Биография Сладкова</vt:lpstr>
      <vt:lpstr>Презентация PowerPoint</vt:lpstr>
      <vt:lpstr>Книги Н.И. Сладкова</vt:lpstr>
      <vt:lpstr>Презентация PowerPoint</vt:lpstr>
      <vt:lpstr>Презентация PowerPoint</vt:lpstr>
      <vt:lpstr>Словарная работа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Кто это?</vt:lpstr>
      <vt:lpstr>Ответьте на вопросы.       </vt:lpstr>
      <vt:lpstr>Презентация PowerPoint</vt:lpstr>
      <vt:lpstr>Презентация PowerPoint</vt:lpstr>
      <vt:lpstr>Презентация PowerPoint</vt:lpstr>
      <vt:lpstr>   Задание для самостоятельного выполнения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</dc:title>
  <cp:lastModifiedBy>Пользователь</cp:lastModifiedBy>
  <cp:revision>90</cp:revision>
  <dcterms:created xsi:type="dcterms:W3CDTF">2020-04-13T08:05:42Z</dcterms:created>
  <dcterms:modified xsi:type="dcterms:W3CDTF">2020-11-17T08:13:28Z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