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9" r:id="rId3"/>
    <p:sldId id="280" r:id="rId4"/>
    <p:sldId id="316" r:id="rId5"/>
    <p:sldId id="279" r:id="rId6"/>
    <p:sldId id="256" r:id="rId7"/>
    <p:sldId id="283" r:id="rId8"/>
    <p:sldId id="264" r:id="rId9"/>
    <p:sldId id="289" r:id="rId10"/>
    <p:sldId id="290" r:id="rId11"/>
    <p:sldId id="291" r:id="rId12"/>
    <p:sldId id="296" r:id="rId13"/>
    <p:sldId id="297" r:id="rId14"/>
    <p:sldId id="292" r:id="rId15"/>
    <p:sldId id="293" r:id="rId16"/>
    <p:sldId id="294" r:id="rId17"/>
    <p:sldId id="298" r:id="rId18"/>
    <p:sldId id="300" r:id="rId19"/>
    <p:sldId id="301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02" r:id="rId31"/>
    <p:sldId id="313" r:id="rId32"/>
    <p:sldId id="315" r:id="rId33"/>
    <p:sldId id="314" r:id="rId34"/>
    <p:sldId id="265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513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32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85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242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604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49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71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29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555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03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909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1E732-2946-4735-969A-21AB34B7DAE6}" type="datetimeFigureOut">
              <a:rPr lang="ru-RU" smtClean="0"/>
              <a:t>23.02.2021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AC21-70AC-43C8-A855-A799EFDC6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38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Admin\&#1056;&#1072;&#1073;&#1086;&#1095;&#1080;&#1081;%20&#1089;&#1090;&#1086;&#1083;\Kurs%20iwi%204\Mapura\pril\&#1057;&#1090;&#1088;&#1077;&#1082;&#1086;&#1079;&#1072;%20&#1080;%20&#1084;&#1091;&#1088;&#1072;&#1074;&#1077;&#1081;.mp3" TargetMode="Externa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83" y="3244"/>
            <a:ext cx="12173957" cy="215805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48468" y="141881"/>
            <a:ext cx="6252724" cy="1814091"/>
          </a:xfrm>
          <a:prstGeom prst="rect">
            <a:avLst/>
          </a:prstGeom>
        </p:spPr>
        <p:txBody>
          <a:bodyPr vert="horz" wrap="square" lIns="0" tIns="30866" rIns="0" bIns="0" rtlCol="0" anchor="ctr">
            <a:spAutoFit/>
          </a:bodyPr>
          <a:lstStyle/>
          <a:p>
            <a:pPr marL="26841">
              <a:lnSpc>
                <a:spcPct val="100000"/>
              </a:lnSpc>
              <a:spcBef>
                <a:spcPts val="241"/>
              </a:spcBef>
            </a:pPr>
            <a:r>
              <a:rPr sz="7186" b="1" spc="-1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</a:t>
            </a:r>
            <a:r>
              <a:rPr sz="7186" b="1" spc="-11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186" b="1" spc="2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</a:t>
            </a:r>
            <a:r>
              <a:rPr lang="ru-RU" sz="7186" b="1" spc="2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7186" b="1" spc="2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spc="2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литературное чтение</a:t>
            </a:r>
            <a:endParaRPr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3192" y="2172197"/>
            <a:ext cx="6858000" cy="2761331"/>
          </a:xfrm>
          <a:prstGeom prst="rect">
            <a:avLst/>
          </a:prstGeom>
        </p:spPr>
        <p:txBody>
          <a:bodyPr vert="horz" wrap="square" lIns="0" tIns="29526" rIns="0" bIns="0" rtlCol="0">
            <a:spAutoFit/>
          </a:bodyPr>
          <a:lstStyle/>
          <a:p>
            <a:pPr marL="38920">
              <a:lnSpc>
                <a:spcPts val="4121"/>
              </a:lnSpc>
              <a:spcBef>
                <a:spcPts val="232"/>
              </a:spcBef>
            </a:pPr>
            <a:endParaRPr lang="ru-RU" sz="4400" spc="-42" dirty="0" smtClean="0">
              <a:solidFill>
                <a:srgbClr val="2365C7"/>
              </a:solidFill>
              <a:latin typeface="Arial"/>
              <a:cs typeface="Arial"/>
            </a:endParaRPr>
          </a:p>
          <a:p>
            <a:pPr marL="38920">
              <a:lnSpc>
                <a:spcPts val="4121"/>
              </a:lnSpc>
              <a:spcBef>
                <a:spcPts val="232"/>
              </a:spcBef>
            </a:pPr>
            <a:r>
              <a:rPr lang="ru-RU" sz="4400" spc="-42" dirty="0" smtClean="0">
                <a:solidFill>
                  <a:srgbClr val="2365C7"/>
                </a:solidFill>
                <a:latin typeface="Arial"/>
                <a:cs typeface="Arial"/>
              </a:rPr>
              <a:t>Иван Андреевич Крылов.</a:t>
            </a:r>
          </a:p>
          <a:p>
            <a:pPr marL="38920">
              <a:lnSpc>
                <a:spcPts val="4121"/>
              </a:lnSpc>
              <a:spcBef>
                <a:spcPts val="232"/>
              </a:spcBef>
            </a:pPr>
            <a:r>
              <a:rPr lang="ru-RU" sz="4400" spc="-42" dirty="0" smtClean="0">
                <a:solidFill>
                  <a:srgbClr val="2365C7"/>
                </a:solidFill>
                <a:latin typeface="Arial"/>
                <a:cs typeface="Arial"/>
              </a:rPr>
              <a:t> Басня </a:t>
            </a:r>
          </a:p>
          <a:p>
            <a:pPr marL="38920">
              <a:lnSpc>
                <a:spcPts val="4121"/>
              </a:lnSpc>
              <a:spcBef>
                <a:spcPts val="232"/>
              </a:spcBef>
            </a:pPr>
            <a:r>
              <a:rPr lang="ru-RU" sz="4400" spc="-42" dirty="0" smtClean="0">
                <a:solidFill>
                  <a:srgbClr val="2365C7"/>
                </a:solidFill>
                <a:latin typeface="Arial"/>
                <a:cs typeface="Arial"/>
              </a:rPr>
              <a:t>«Стрекоза и муравей»</a:t>
            </a:r>
            <a:r>
              <a:rPr lang="uz-Latn-UZ" sz="4400" spc="-42" dirty="0" smtClean="0">
                <a:solidFill>
                  <a:srgbClr val="2365C7"/>
                </a:solidFill>
                <a:latin typeface="Arial"/>
                <a:cs typeface="Arial"/>
              </a:rPr>
              <a:t>.</a:t>
            </a:r>
            <a:endParaRPr lang="ru-RU" sz="4400" b="1" dirty="0">
              <a:latin typeface="Arial"/>
              <a:cs typeface="Arial"/>
            </a:endParaRPr>
          </a:p>
          <a:p>
            <a:pPr marL="38920">
              <a:lnSpc>
                <a:spcPts val="4121"/>
              </a:lnSpc>
              <a:spcBef>
                <a:spcPts val="232"/>
              </a:spcBef>
            </a:pPr>
            <a:endParaRPr lang="ru-RU" sz="3699" spc="-21" dirty="0">
              <a:solidFill>
                <a:srgbClr val="231F2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9078" y="2377525"/>
            <a:ext cx="727404" cy="1429309"/>
          </a:xfrm>
          <a:custGeom>
            <a:avLst/>
            <a:gdLst/>
            <a:ahLst/>
            <a:cxnLst/>
            <a:rect l="l" t="t" r="r" b="b"/>
            <a:pathLst>
              <a:path w="344170" h="676275">
                <a:moveTo>
                  <a:pt x="343828" y="0"/>
                </a:moveTo>
                <a:lnTo>
                  <a:pt x="0" y="0"/>
                </a:lnTo>
                <a:lnTo>
                  <a:pt x="0" y="675751"/>
                </a:lnTo>
                <a:lnTo>
                  <a:pt x="343828" y="675751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3804"/>
          </a:p>
        </p:txBody>
      </p:sp>
      <p:grpSp>
        <p:nvGrpSpPr>
          <p:cNvPr id="10" name="object 10"/>
          <p:cNvGrpSpPr/>
          <p:nvPr/>
        </p:nvGrpSpPr>
        <p:grpSpPr>
          <a:xfrm>
            <a:off x="9908462" y="449898"/>
            <a:ext cx="1340732" cy="1340732"/>
            <a:chOff x="4686759" y="212868"/>
            <a:chExt cx="634365" cy="634365"/>
          </a:xfrm>
        </p:grpSpPr>
        <p:sp>
          <p:nvSpPr>
            <p:cNvPr id="11" name="object 11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 sz="3804"/>
            </a:p>
          </p:txBody>
        </p:sp>
        <p:sp>
          <p:nvSpPr>
            <p:cNvPr id="12" name="object 12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3804"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410307" y="526314"/>
            <a:ext cx="366386" cy="765618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>
              <a:spcBef>
                <a:spcPts val="264"/>
              </a:spcBef>
            </a:pPr>
            <a:r>
              <a:rPr lang="ru-RU" sz="4755" b="1" spc="21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4755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44195" y="1145419"/>
            <a:ext cx="928715" cy="448621"/>
          </a:xfrm>
          <a:prstGeom prst="rect">
            <a:avLst/>
          </a:prstGeom>
        </p:spPr>
        <p:txBody>
          <a:bodyPr vert="horz" wrap="square" lIns="0" tIns="25499" rIns="0" bIns="0" rtlCol="0">
            <a:spAutoFit/>
          </a:bodyPr>
          <a:lstStyle/>
          <a:p>
            <a:pPr>
              <a:spcBef>
                <a:spcPts val="201"/>
              </a:spcBef>
            </a:pPr>
            <a:r>
              <a:rPr sz="2748" spc="11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748" spc="-11" dirty="0">
                <a:solidFill>
                  <a:srgbClr val="FFFFFF"/>
                </a:solidFill>
                <a:latin typeface="Arial"/>
                <a:cs typeface="Arial"/>
              </a:rPr>
              <a:t>ласс</a:t>
            </a:r>
            <a:endParaRPr sz="2748">
              <a:latin typeface="Arial"/>
              <a:cs typeface="Arial"/>
            </a:endParaRPr>
          </a:p>
        </p:txBody>
      </p:sp>
      <p:pic>
        <p:nvPicPr>
          <p:cNvPr id="27" name="Picture 4" descr="Викторина по басне И.А. Крылова &quot;Квартет&quot; - Крылов Иван - Проверь себя -  ВИКТОРИНЫ ОН-ЛАЙН - Викторины сказочны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029" b="5822"/>
          <a:stretch/>
        </p:blipFill>
        <p:spPr bwMode="auto">
          <a:xfrm>
            <a:off x="8294088" y="2377525"/>
            <a:ext cx="3293168" cy="407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5"/>
          <p:cNvSpPr/>
          <p:nvPr/>
        </p:nvSpPr>
        <p:spPr>
          <a:xfrm>
            <a:off x="469078" y="4218873"/>
            <a:ext cx="727404" cy="1429309"/>
          </a:xfrm>
          <a:custGeom>
            <a:avLst/>
            <a:gdLst/>
            <a:ahLst/>
            <a:cxnLst/>
            <a:rect l="l" t="t" r="r" b="b"/>
            <a:pathLst>
              <a:path w="344170" h="676275">
                <a:moveTo>
                  <a:pt x="343828" y="0"/>
                </a:moveTo>
                <a:lnTo>
                  <a:pt x="0" y="0"/>
                </a:lnTo>
                <a:lnTo>
                  <a:pt x="0" y="675751"/>
                </a:lnTo>
                <a:lnTo>
                  <a:pt x="343828" y="675751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sz="3804"/>
          </a:p>
        </p:txBody>
      </p:sp>
    </p:spTree>
    <p:extLst>
      <p:ext uri="{BB962C8B-B14F-4D97-AF65-F5344CB8AC3E}">
        <p14:creationId xmlns:p14="http://schemas.microsoft.com/office/powerpoint/2010/main" val="238196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188" y="222423"/>
            <a:ext cx="10550611" cy="914399"/>
          </a:xfrm>
        </p:spPr>
        <p:txBody>
          <a:bodyPr/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Сегодня на уроке мы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2727" y="1371601"/>
            <a:ext cx="5174673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315595" algn="l"/>
              </a:tabLst>
            </a:pPr>
            <a:r>
              <a:rPr lang="ru-RU" sz="2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Продолжим знакомство с творчеством И. А. Крылова</a:t>
            </a:r>
            <a:r>
              <a:rPr lang="ru-RU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ru-RU" sz="2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315595" algn="l"/>
              </a:tabLst>
            </a:pPr>
            <a:r>
              <a:rPr lang="ru-RU" sz="2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Прочитаем басню «Стрекоза и муравей», поработаем над текстом басни.</a:t>
            </a:r>
            <a:endParaRPr lang="ru-RU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315595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Чему учит басня?</a:t>
            </a:r>
            <a:endParaRPr lang="ru-RU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Писатель крылов иван андреевич биография. Биография крылова кратко самое  главно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357" y="1491992"/>
            <a:ext cx="5605848" cy="416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34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71500" y="381000"/>
            <a:ext cx="6667500" cy="57959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Что такое Басня?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Короткий аллегорический рассказ с  моралью.(Аллегория- иносказание)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Кто написал лучшие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басни в русской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литературе?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И.А.Крылов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Как называют людей, которые пишут басни?</a:t>
            </a:r>
          </a:p>
          <a:p>
            <a:pPr>
              <a:lnSpc>
                <a:spcPct val="120000"/>
              </a:lnSpc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Баснописец.</a:t>
            </a:r>
          </a:p>
          <a:p>
            <a:pPr>
              <a:lnSpc>
                <a:spcPct val="120000"/>
              </a:lnSpc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Стало известно, почему Крылов не включил 8 басен в итоговое издани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371600"/>
            <a:ext cx="4114800" cy="40870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6" name="Picture 2" descr="Аллегория — что это такое, примеры использования в литературе |  KtoNaNovenkogo.r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1" r="18129" b="8692"/>
          <a:stretch/>
        </p:blipFill>
        <p:spPr bwMode="auto">
          <a:xfrm>
            <a:off x="7239000" y="1371600"/>
            <a:ext cx="4114800" cy="408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28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Что такое аллегория в литературе с пример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7" y="196683"/>
            <a:ext cx="11478126" cy="710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74695" y="4199020"/>
            <a:ext cx="5257800" cy="23083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Хитрый как лиса.</a:t>
            </a: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Голодный как волк.</a:t>
            </a: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Глупый как осёл.</a:t>
            </a: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Трусливый как заяц.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85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По страницам басен Крылова»: литературно-познавательная игра к 250-летию И.  А. Крыло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799" y="2803358"/>
            <a:ext cx="6328612" cy="22467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Кто главные герои басен?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чего писались басни?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Кого или что высмеивает Крылов в басне «Квартет»?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Какие музыканты были в басне?</a:t>
            </a:r>
          </a:p>
        </p:txBody>
      </p:sp>
    </p:spTree>
    <p:extLst>
      <p:ext uri="{BB962C8B-B14F-4D97-AF65-F5344CB8AC3E}">
        <p14:creationId xmlns:p14="http://schemas.microsoft.com/office/powerpoint/2010/main" val="106584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Латание социальных дыр, смена правительства и басня Крылова &quot;Квартет&quot;. | За  Родину! | Яндекс Дз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2" y="190500"/>
            <a:ext cx="11346872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49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Струнные смычковые инструменты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СКРИПКА И АЛЬТ / ОТЛИЧИЯ / СРАВНЕНИЕ - YouTub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95054"/>
            <a:ext cx="5687291" cy="349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онтрабас — Википед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24" y="1468582"/>
            <a:ext cx="3976094" cy="418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1" y="5486328"/>
            <a:ext cx="4592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Bahnschrift" panose="020B0502040204020203" pitchFamily="34" charset="0"/>
                <a:cs typeface="Arial" panose="020B0604020202020204" pitchFamily="34" charset="0"/>
              </a:rPr>
              <a:t>КОНТРАБАС</a:t>
            </a:r>
            <a:endParaRPr lang="ru-RU" sz="5400" b="1" dirty="0">
              <a:latin typeface="Bahnschrift" panose="020B05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87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ословицы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, которые подойдут к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басне «Квартет».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5325" y="2087633"/>
            <a:ext cx="5514475" cy="408933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Дело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мастера боится. </a:t>
            </a:r>
            <a:endParaRPr lang="ru-RU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Мало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хотеть, надо уметь</a:t>
            </a:r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спеши языком – торопись делом.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Без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труда не вынешь рыбки из пруда.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Поспешишь </a:t>
            </a:r>
            <a:r>
              <a:rPr 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– людей насмешишь.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Басня И. Крылова «Квартет» (Квартет Крылов)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10" y="2087633"/>
            <a:ext cx="4814454" cy="361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52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Времена года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 descr="D:\Маме\Учительская деятельность\школа\Русский для спец 4 класс\фото\Времена года\0_c43b8_214639e9_S.jpeg"/>
          <p:cNvPicPr>
            <a:picLocks noChangeAspect="1" noChangeArrowheads="1"/>
          </p:cNvPicPr>
          <p:nvPr/>
        </p:nvPicPr>
        <p:blipFill>
          <a:blip r:embed="rId2" cstate="print"/>
          <a:srcRect t="6718" r="830" b="19384"/>
          <a:stretch>
            <a:fillRect/>
          </a:stretch>
        </p:blipFill>
        <p:spPr bwMode="auto">
          <a:xfrm>
            <a:off x="416082" y="3682289"/>
            <a:ext cx="2768187" cy="304759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4" descr="D:\Маме\Учительская деятельность\школа\Русский для спец 4 класс\фото\Времена года\0_c43cb_2e02fd2e_S.jpeg"/>
          <p:cNvPicPr>
            <a:picLocks noChangeAspect="1" noChangeArrowheads="1"/>
          </p:cNvPicPr>
          <p:nvPr/>
        </p:nvPicPr>
        <p:blipFill>
          <a:blip r:embed="rId3" cstate="print"/>
          <a:srcRect t="5833" b="18333"/>
          <a:stretch>
            <a:fillRect/>
          </a:stretch>
        </p:blipFill>
        <p:spPr bwMode="auto">
          <a:xfrm>
            <a:off x="3567006" y="2315160"/>
            <a:ext cx="2837902" cy="318463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3" name="Picture 5" descr="D:\Маме\Учительская деятельность\школа\Русский для спец 4 класс\фото\Времена года\0_c43d3_e9b38f6f_S.jpeg"/>
          <p:cNvPicPr>
            <a:picLocks noChangeAspect="1" noChangeArrowheads="1"/>
          </p:cNvPicPr>
          <p:nvPr/>
        </p:nvPicPr>
        <p:blipFill>
          <a:blip r:embed="rId4" cstate="print"/>
          <a:srcRect t="3145" b="18237"/>
          <a:stretch>
            <a:fillRect/>
          </a:stretch>
        </p:blipFill>
        <p:spPr bwMode="auto">
          <a:xfrm>
            <a:off x="5558590" y="3490587"/>
            <a:ext cx="2743199" cy="323929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4" name="Picture 6" descr="D:\Маме\Учительская деятельность\школа\Русский для спец 4 класс\фото\Времена года\0_c43dd_4ca20eb2_S.jpeg"/>
          <p:cNvPicPr>
            <a:picLocks noChangeAspect="1" noChangeArrowheads="1"/>
          </p:cNvPicPr>
          <p:nvPr/>
        </p:nvPicPr>
        <p:blipFill>
          <a:blip r:embed="rId5" cstate="print"/>
          <a:srcRect b="18750"/>
          <a:stretch>
            <a:fillRect/>
          </a:stretch>
        </p:blipFill>
        <p:spPr bwMode="auto">
          <a:xfrm>
            <a:off x="8684525" y="3490587"/>
            <a:ext cx="3062471" cy="322107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6" name="Picture 8" descr="D:\Маме\Учительская деятельность\школа\Русский для спец 4 класс\фото\Времена года\0_80752_83a16531_ori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05258" y="1849037"/>
            <a:ext cx="1927456" cy="1641550"/>
          </a:xfrm>
          <a:prstGeom prst="rect">
            <a:avLst/>
          </a:prstGeom>
          <a:noFill/>
        </p:spPr>
      </p:pic>
      <p:pic>
        <p:nvPicPr>
          <p:cNvPr id="2057" name="Picture 9" descr="D:\Маме\Учительская деятельность\школа\Русский для спец 4 класс\фото\Времена года\0_8075a_4c8007af_ori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96790" y="961016"/>
            <a:ext cx="2232248" cy="1354144"/>
          </a:xfrm>
          <a:prstGeom prst="rect">
            <a:avLst/>
          </a:prstGeom>
          <a:noFill/>
        </p:spPr>
      </p:pic>
      <p:pic>
        <p:nvPicPr>
          <p:cNvPr id="2058" name="Picture 10" descr="D:\Маме\Учительская деятельность\школа\Русский для спец 4 класс\фото\Времена года\0_80753_e807abb7_orig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338" y="1813735"/>
            <a:ext cx="2088232" cy="1733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788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Насекомые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 descr="D:\клипарт\бабочки\0_7ae52_9f3f095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89375" y="365125"/>
            <a:ext cx="2355955" cy="2104653"/>
          </a:xfrm>
          <a:prstGeom prst="rect">
            <a:avLst/>
          </a:prstGeom>
          <a:noFill/>
        </p:spPr>
      </p:pic>
      <p:pic>
        <p:nvPicPr>
          <p:cNvPr id="3075" name="Picture 3" descr="D:\клипарт\бабочки\0_5a29f_7de2f276_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497132"/>
            <a:ext cx="4789547" cy="3228684"/>
          </a:xfrm>
          <a:prstGeom prst="rect">
            <a:avLst/>
          </a:prstGeom>
          <a:noFill/>
        </p:spPr>
      </p:pic>
      <p:pic>
        <p:nvPicPr>
          <p:cNvPr id="3076" name="Picture 4" descr="D:\клипарт\бабочки\0_96b19_d5b0999c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0121" y="1596613"/>
            <a:ext cx="2207695" cy="2468288"/>
          </a:xfrm>
          <a:prstGeom prst="rect">
            <a:avLst/>
          </a:prstGeom>
          <a:noFill/>
        </p:spPr>
      </p:pic>
      <p:pic>
        <p:nvPicPr>
          <p:cNvPr id="3077" name="Picture 5" descr="D:\клипарт\бабочки\0_630ef_60c35f2_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899182" y="4520067"/>
            <a:ext cx="3323165" cy="1512168"/>
          </a:xfrm>
          <a:prstGeom prst="rect">
            <a:avLst/>
          </a:prstGeom>
          <a:noFill/>
        </p:spPr>
      </p:pic>
      <p:pic>
        <p:nvPicPr>
          <p:cNvPr id="3078" name="Picture 6" descr="D:\клипарт\бабочки\clip-art-9_small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344" y="1198537"/>
            <a:ext cx="2471400" cy="1869439"/>
          </a:xfrm>
          <a:prstGeom prst="rect">
            <a:avLst/>
          </a:prstGeom>
          <a:noFill/>
        </p:spPr>
      </p:pic>
      <p:pic>
        <p:nvPicPr>
          <p:cNvPr id="3079" name="Picture 7" descr="D:\клипарт\бабочки\0_7e28b_21933025_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9863378" y="4573867"/>
            <a:ext cx="1440160" cy="1742714"/>
          </a:xfrm>
          <a:prstGeom prst="rect">
            <a:avLst/>
          </a:prstGeom>
          <a:noFill/>
        </p:spPr>
      </p:pic>
      <p:pic>
        <p:nvPicPr>
          <p:cNvPr id="3081" name="Picture 9" descr="D:\клипарт\бабочки\0_96b1e_a8892bb9_S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51584" y="3212977"/>
            <a:ext cx="2126008" cy="695325"/>
          </a:xfrm>
          <a:prstGeom prst="rect">
            <a:avLst/>
          </a:prstGeom>
          <a:noFill/>
        </p:spPr>
      </p:pic>
      <p:pic>
        <p:nvPicPr>
          <p:cNvPr id="3082" name="Picture 10" descr="D:\клипарт\бабочки\0_7c45c_3842c0dd_S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50710" y="603524"/>
            <a:ext cx="2145336" cy="2174327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8040215" y="2924944"/>
            <a:ext cx="1816927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800" dirty="0"/>
              <a:t>бабочка</a:t>
            </a:r>
          </a:p>
          <a:p>
            <a:r>
              <a:rPr lang="ru-RU" sz="2800" dirty="0"/>
              <a:t>мотылёк</a:t>
            </a:r>
          </a:p>
          <a:p>
            <a:r>
              <a:rPr lang="ru-RU" sz="2800" dirty="0"/>
              <a:t>паук</a:t>
            </a:r>
          </a:p>
          <a:p>
            <a:r>
              <a:rPr lang="ru-RU" sz="2800" dirty="0"/>
              <a:t>жук</a:t>
            </a:r>
          </a:p>
          <a:p>
            <a:r>
              <a:rPr lang="ru-RU" sz="2800" dirty="0"/>
              <a:t>муравей</a:t>
            </a:r>
          </a:p>
          <a:p>
            <a:r>
              <a:rPr lang="ru-RU" sz="2800" dirty="0"/>
              <a:t>стрекоза</a:t>
            </a:r>
          </a:p>
          <a:p>
            <a:r>
              <a:rPr lang="ru-RU" sz="2800" dirty="0"/>
              <a:t>кузнечик</a:t>
            </a:r>
          </a:p>
          <a:p>
            <a:r>
              <a:rPr lang="ru-RU" sz="2800" dirty="0"/>
              <a:t>гусеница</a:t>
            </a:r>
          </a:p>
        </p:txBody>
      </p:sp>
      <p:sp>
        <p:nvSpPr>
          <p:cNvPr id="14" name="Овал 13"/>
          <p:cNvSpPr/>
          <p:nvPr/>
        </p:nvSpPr>
        <p:spPr>
          <a:xfrm>
            <a:off x="3094946" y="1420047"/>
            <a:ext cx="639283" cy="69979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Овал 14"/>
          <p:cNvSpPr/>
          <p:nvPr/>
        </p:nvSpPr>
        <p:spPr>
          <a:xfrm>
            <a:off x="3902816" y="2706983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Овал 15"/>
          <p:cNvSpPr/>
          <p:nvPr/>
        </p:nvSpPr>
        <p:spPr>
          <a:xfrm>
            <a:off x="2855640" y="6093296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Овал 16"/>
          <p:cNvSpPr/>
          <p:nvPr/>
        </p:nvSpPr>
        <p:spPr>
          <a:xfrm>
            <a:off x="4899182" y="1772934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" name="Овал 17"/>
          <p:cNvSpPr/>
          <p:nvPr/>
        </p:nvSpPr>
        <p:spPr>
          <a:xfrm>
            <a:off x="6968301" y="2313057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" name="Овал 18"/>
          <p:cNvSpPr/>
          <p:nvPr/>
        </p:nvSpPr>
        <p:spPr>
          <a:xfrm>
            <a:off x="6424342" y="4370623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" name="Овал 19"/>
          <p:cNvSpPr/>
          <p:nvPr/>
        </p:nvSpPr>
        <p:spPr>
          <a:xfrm>
            <a:off x="10882397" y="4545124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1" name="Овал 20"/>
          <p:cNvSpPr/>
          <p:nvPr/>
        </p:nvSpPr>
        <p:spPr>
          <a:xfrm>
            <a:off x="10316882" y="2506721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05685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19411" cy="1325563"/>
          </a:xfrm>
        </p:spPr>
        <p:txBody>
          <a:bodyPr/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Насекомые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D:\клипарт\бабочки\0_7ae52_9f3f095f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89375" y="365125"/>
            <a:ext cx="2355955" cy="2104653"/>
          </a:xfrm>
          <a:prstGeom prst="rect">
            <a:avLst/>
          </a:prstGeom>
          <a:noFill/>
        </p:spPr>
      </p:pic>
      <p:pic>
        <p:nvPicPr>
          <p:cNvPr id="3075" name="Picture 3" descr="D:\клипарт\бабочки\0_5a29f_7de2f276_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3497132"/>
            <a:ext cx="4789547" cy="3228684"/>
          </a:xfrm>
          <a:prstGeom prst="rect">
            <a:avLst/>
          </a:prstGeom>
          <a:noFill/>
        </p:spPr>
      </p:pic>
      <p:pic>
        <p:nvPicPr>
          <p:cNvPr id="3076" name="Picture 4" descr="D:\клипарт\бабочки\0_96b19_d5b0999c_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0121" y="1596613"/>
            <a:ext cx="2207695" cy="2468288"/>
          </a:xfrm>
          <a:prstGeom prst="rect">
            <a:avLst/>
          </a:prstGeom>
          <a:noFill/>
        </p:spPr>
      </p:pic>
      <p:pic>
        <p:nvPicPr>
          <p:cNvPr id="3077" name="Picture 5" descr="D:\клипарт\бабочки\0_630ef_60c35f2_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503910" y="4581128"/>
            <a:ext cx="3323165" cy="1512168"/>
          </a:xfrm>
          <a:prstGeom prst="rect">
            <a:avLst/>
          </a:prstGeom>
          <a:noFill/>
        </p:spPr>
      </p:pic>
      <p:pic>
        <p:nvPicPr>
          <p:cNvPr id="3078" name="Picture 6" descr="D:\клипарт\бабочки\clip-art-9_small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344" y="1198537"/>
            <a:ext cx="2471400" cy="1869439"/>
          </a:xfrm>
          <a:prstGeom prst="rect">
            <a:avLst/>
          </a:prstGeom>
          <a:noFill/>
        </p:spPr>
      </p:pic>
      <p:pic>
        <p:nvPicPr>
          <p:cNvPr id="3079" name="Picture 7" descr="D:\клипарт\бабочки\0_7e28b_21933025_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10732670" y="4983102"/>
            <a:ext cx="1440160" cy="1742714"/>
          </a:xfrm>
          <a:prstGeom prst="rect">
            <a:avLst/>
          </a:prstGeom>
          <a:noFill/>
        </p:spPr>
      </p:pic>
      <p:pic>
        <p:nvPicPr>
          <p:cNvPr id="3081" name="Picture 9" descr="D:\клипарт\бабочки\0_96b1e_a8892bb9_S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51584" y="3212977"/>
            <a:ext cx="2126008" cy="695325"/>
          </a:xfrm>
          <a:prstGeom prst="rect">
            <a:avLst/>
          </a:prstGeom>
          <a:noFill/>
        </p:spPr>
      </p:pic>
      <p:pic>
        <p:nvPicPr>
          <p:cNvPr id="3082" name="Picture 10" descr="D:\клипарт\бабочки\0_7c45c_3842c0dd_S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50710" y="603524"/>
            <a:ext cx="2145336" cy="2174327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594669" y="2924944"/>
            <a:ext cx="3215172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1-стрекоза</a:t>
            </a:r>
            <a:endParaRPr lang="ru-RU" sz="2800" dirty="0"/>
          </a:p>
          <a:p>
            <a:r>
              <a:rPr lang="ru-RU" sz="2800" dirty="0" smtClean="0"/>
              <a:t>2-гусеница</a:t>
            </a:r>
            <a:endParaRPr lang="ru-RU" sz="2800" dirty="0"/>
          </a:p>
          <a:p>
            <a:r>
              <a:rPr lang="ru-RU" sz="2800" dirty="0" smtClean="0"/>
              <a:t>3-божья коровка</a:t>
            </a:r>
          </a:p>
          <a:p>
            <a:r>
              <a:rPr lang="ru-RU" sz="2800" dirty="0" smtClean="0"/>
              <a:t>4- паук</a:t>
            </a:r>
          </a:p>
          <a:p>
            <a:r>
              <a:rPr lang="ru-RU" sz="2800" dirty="0" smtClean="0"/>
              <a:t>5-мотылёк</a:t>
            </a:r>
            <a:endParaRPr lang="ru-RU" sz="2800" dirty="0"/>
          </a:p>
          <a:p>
            <a:r>
              <a:rPr lang="ru-RU" sz="2800" dirty="0" smtClean="0"/>
              <a:t>6- кузнечик</a:t>
            </a:r>
          </a:p>
          <a:p>
            <a:r>
              <a:rPr lang="ru-RU" sz="2800" dirty="0" smtClean="0"/>
              <a:t>7-муравей</a:t>
            </a:r>
          </a:p>
          <a:p>
            <a:r>
              <a:rPr lang="ru-RU" sz="2800" dirty="0" smtClean="0"/>
              <a:t>8- бабочка</a:t>
            </a:r>
            <a:endParaRPr lang="ru-RU" sz="2800" dirty="0"/>
          </a:p>
        </p:txBody>
      </p:sp>
      <p:sp>
        <p:nvSpPr>
          <p:cNvPr id="14" name="Овал 13"/>
          <p:cNvSpPr/>
          <p:nvPr/>
        </p:nvSpPr>
        <p:spPr>
          <a:xfrm>
            <a:off x="3094946" y="1420047"/>
            <a:ext cx="639283" cy="69979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Овал 14"/>
          <p:cNvSpPr/>
          <p:nvPr/>
        </p:nvSpPr>
        <p:spPr>
          <a:xfrm>
            <a:off x="3902816" y="2706983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6" name="Овал 15"/>
          <p:cNvSpPr/>
          <p:nvPr/>
        </p:nvSpPr>
        <p:spPr>
          <a:xfrm>
            <a:off x="2855640" y="6093296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Овал 16"/>
          <p:cNvSpPr/>
          <p:nvPr/>
        </p:nvSpPr>
        <p:spPr>
          <a:xfrm>
            <a:off x="4899182" y="1772934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" name="Овал 17"/>
          <p:cNvSpPr/>
          <p:nvPr/>
        </p:nvSpPr>
        <p:spPr>
          <a:xfrm>
            <a:off x="6968301" y="2313057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9" name="Овал 18"/>
          <p:cNvSpPr/>
          <p:nvPr/>
        </p:nvSpPr>
        <p:spPr>
          <a:xfrm>
            <a:off x="6424342" y="4370623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" name="Овал 19"/>
          <p:cNvSpPr/>
          <p:nvPr/>
        </p:nvSpPr>
        <p:spPr>
          <a:xfrm>
            <a:off x="11520929" y="4787438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1" name="Овал 20"/>
          <p:cNvSpPr/>
          <p:nvPr/>
        </p:nvSpPr>
        <p:spPr>
          <a:xfrm>
            <a:off x="11353800" y="2341406"/>
            <a:ext cx="626368" cy="64807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2995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260648"/>
            <a:ext cx="8229600" cy="65405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Отгадай загадку и реши ребус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14028712" y="2420888"/>
            <a:ext cx="288032" cy="36004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>                                                   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9686" y="1124744"/>
            <a:ext cx="5206314" cy="3046988"/>
          </a:xfrm>
          <a:prstGeom prst="rect">
            <a:avLst/>
          </a:prstGeom>
          <a:solidFill>
            <a:srgbClr val="EBF389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Кто они? Откуда? Чьи?</a:t>
            </a:r>
            <a:b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Льются черные ручьи.</a:t>
            </a:r>
            <a:b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Дружно маленькие точки </a:t>
            </a:r>
            <a:b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Строят дом себе на кочке.</a:t>
            </a:r>
          </a:p>
        </p:txBody>
      </p:sp>
      <p:pic>
        <p:nvPicPr>
          <p:cNvPr id="15362" name="Picture 2" descr="C:\Users\Алла Алексеевна\Documents\0_7d838_f9513a23_L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03945" y="3805881"/>
            <a:ext cx="3236071" cy="3052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/>
          <p:nvPr/>
        </p:nvPicPr>
        <p:blipFill rotWithShape="1">
          <a:blip r:embed="rId3" cstate="print"/>
          <a:srcRect t="1138" r="28475"/>
          <a:stretch/>
        </p:blipFill>
        <p:spPr bwMode="auto">
          <a:xfrm>
            <a:off x="6722076" y="990812"/>
            <a:ext cx="5004486" cy="3220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C:\Users\Алла Алексеевна\Documents\66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562335" y="3768614"/>
            <a:ext cx="3323967" cy="3089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712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20-6.05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602" y="1565124"/>
            <a:ext cx="4751512" cy="4680520"/>
          </a:xfrm>
          <a:prstGeom prst="flowChartAlternateProcess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75520" y="188641"/>
            <a:ext cx="9366092" cy="120032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Крылов позаимствовал идею басни о стрекозе и муравье у баснописца Лафонтена, который в свою очередь подсмотрел сюжет у не менее известного древнегреческого писателя Эзопа.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70621" y="5229200"/>
            <a:ext cx="45578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Тема: О беспечности и легкомыслии</a:t>
            </a:r>
          </a:p>
        </p:txBody>
      </p:sp>
      <p:pic>
        <p:nvPicPr>
          <p:cNvPr id="14338" name="Picture 2" descr="http://im0-tub-ru.yandex.net/i?id=177450671-45-72&amp;n=2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74005" y="1565124"/>
            <a:ext cx="2923673" cy="3221662"/>
          </a:xfrm>
          <a:prstGeom prst="rect">
            <a:avLst/>
          </a:prstGeom>
          <a:noFill/>
        </p:spPr>
      </p:pic>
      <p:sp>
        <p:nvSpPr>
          <p:cNvPr id="14340" name="AutoShape 4" descr="data:image/jpeg;base64,/9j/4AAQSkZJRgABAQAAAQABAAD/2wCEAAkGBhQSEBMUExMVFRQRFxUXFxQYFREXGBgYFRUVFxcVGBQXHCYeGCUjGhgVHy8mIycpLDgsFx4xNTAqNSgrLCkBCQoKDgwOGg8PFykaHBwpKSkpKSkpKSwpKSkpKSkpKSksKSkpKSkpKSkpKSkpKSkpLCkpKSwpKSkpKSkpKSkpKf/AABEIAHgAUgMBIgACEQEDEQH/xAAcAAAABwEBAAAAAAAAAAAAAAAAAgMEBQYHAQj/xAA0EAACAQIEBAUDAgYDAQAAAAABAgMAEQQSITEFBkFRBxMiYYFxkaEy0TNSscHh8BQjQhX/xAAYAQEBAQEBAAAAAAAAAAAAAAABAgMABP/EAB0RAQEAAwEBAQEBAAAAAAAAAAABAhEhEjEDQRP/2gAMAwEAAhEDEQA/ANCjipdIdaOsdLqleeRtaSENEnmSMXZgKj+I8dVSVUj07m+gI3B71A8c4mTArR2LP+kNuSbi/wAb1pMEXJLvzZAp1JA708w3G4ZNnHzWUcYweIhVbyGSaU6INcotubaW6VFLzC2Hk8qS8jDe1txsNDoKv/OJ9N7jZWF1II7ggj8V0x1hEfiRNHLGIlykt6hcqCNgLHTvretg5T5oTFxkjR00ZO16L+bpkkzHTeSM1I5aSdKz8rlR/lUKeZKFHlWzhE2ppxzECOByTa4Iv9dBUii1T/EDi5hCgxh0IJYE5bdiDV4TdZ5XSg46cRs6mRwbArYg5gfoKRlxZyiz6JchlHpINtDUxy5yYuNiZ1YKxZjms1gbKAmuulj96tHL/hkuHyF5i7LuoUZT8te1eq3GRjNoTgmFEWHzOQXaxaRhc69PfoAPv2qM4rglkByxpGBctK5QG3dQO/0rS5+Xor3UW1vboD1IHSq1x/gXoYgm+upFvzWcsXWQ4vC4QuUV5i22YAkE/Qi5/wB3pzyrxXE4PFxFXEkYbKwDAXDEghr2ItbqKSxpyFo39BDZg2QNlOxUi/Xv7UyxLCRlVwuZDq4uQyke+ugtvW1x3ESvTOCx6SqGRgQbH70sy1mfhxxYtKq9MpUBQQBl29RPq7bA1p7bV5rGsN/JoUa9dqSXQ6fNZ74kRrirRxSWkhPq7a23/FXbjWJaOFmRcxsetYxicVOcQ0rhRl/iEDMFzW0UdTbcmq/Kd2nNq/J2DWDCRpYABR8nqdd7nWpeWcd9qyjGcbhmwhd2ayERxJmZQW/mZRe+ncHYU58N8fLLLZczQZijEhlKMBodd7n0kVdw5bRtNc789HBqFRQ0jmy5r2+thqarZ4/jZYDKySyC1/TFlT4W9/vVn555KE88UgJtHoy9wd7MdjYmx9hUZHyJhvPQtJM2QWEeeUZrHS+w0HameZB1lvFOIGc5mVQ3W3Xtp0P7UbhfDR5cj/qdSpUA2IBGpBIIJ9iK0bnTlXDQYZ5VjRHza7DT3rNY+KxJDqoe2YHUgi5JABsQa0mW4NdTvh1xUDisK5mIlzKc4W4cq1gCo127Vv4rD/BLhqz42bEGOwhUBNb2ZtPrtW35qxz+qgptQrtq5Waxp8IJEKMLhh1rFeeOVJ8KxWMyGN7kkBsvb1G1hW4oaUlwwZSCAQdwdjThl5TlNsw8IuGJ/wAaRnAYhyLlQbCwYjX3t9hV1w2CWImTRFLA62GgvdjsNSfwK43L4wqMcMoUM2Z0JJBBAvY9P807x+BjxWHaOVfS4AZbn8EU5ZeqJNKdzvzhh0ly/wDKKEA+lRnzXGgOlh07VPcNxnn4JJk0LRqwP1Uf5FRC+H+AgGd0DAKP4zjKD3GfQaCjRc44cFYYjGf/ABlRkIUbDanmuOjJ+cuITzv5TaBCTe97i+5+f6VWDABnU9gAe/1rR8fg8xxMlgFW19NbkuQq/F6ouMiAIP8ANYmtsbxLdfDXgYwvD4AFymUZ2PUltRerU9MeGTg4aIjYxpb6FRanBY3+lee/Vz4NmoUShQTyMU6QfimiPe33p3HRj8dfozi4setQfGMKzx+XHJ5bEgZtDYKdTY79KnM1QPNWJeCPz0jMmT9QG9u/vuQfiuxDP8bwuaOYxRQpi2PqeaXPKQW1OgICntt+5OWOR5vPE8wRGLjSyqERDmIVF2ue9WCHxLwAAzM8ZfUqVI1I1uR/aqlzh4qI/wD04INckXkIP4Braek8SHM5j/7oldbZgTa3Ube9qosnC87CwuLge3a/2o/D8Jr62ZmY3JJ3J11q48u4HNIlh1sfY9KbwfWicJw2WGIfyoo+wp05oIthYfagf7bVjVi5q7SVcqVJAbgUsDbc0ySTSlonvRgKclr0DqppEmlFP+/NXQzLxE8NHeTz8IgIYHPHtZu6DseorMJcEIpMrIUlB1VtPsK9RFqhOK8qYWeQSTQI7jTMRV4/rZNVOmG4WJ1YMy6sLDT8D3rUuUuBumV5FINtAfpe9vmrF/8AHgBW0aDy/wBOm3SlpZ1G2pPQb/ipuWzJpwLQYUYGk2qf4pzNXaJnoUOKK9hSsZ1+KbqdNaOpNGLqdLRh0t3/AHpINRHfUEG1qq2aBeXEW1Ow9vak2kLC40+v7UlnNtd7/FGMlTsiyEXsdSBe2wP+61xSfYDoB9e9IzS9Bvp32zDr96IqsdDsANO5sd/tSDnNaiyNSAW2UbkXJP4H9TXXeimOZqFI5/ehRw6KfPaj+bpXKFOIKiXTU0i0+o7HrXaFdleqk4Pn96Gb3oUKpAynrQZ6FCpriDPrSTPQoU64SF6FChWSn//Z"/>
          <p:cNvSpPr>
            <a:spLocks noChangeAspect="1" noChangeArrowheads="1"/>
          </p:cNvSpPr>
          <p:nvPr/>
        </p:nvSpPr>
        <p:spPr bwMode="auto">
          <a:xfrm>
            <a:off x="1679575" y="-547688"/>
            <a:ext cx="781050" cy="1143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2" name="AutoShape 6" descr="data:image/jpeg;base64,/9j/4AAQSkZJRgABAQAAAQABAAD/2wCEAAkGBhQSEBMUExMVFRQRFxUXFxQYFREXGBgYFRUVFxcVGBQXHCYeGCUjGhgVHy8mIycpLDgsFx4xNTAqNSgrLCkBCQoKDgwOGg8PFykaHBwpKSkpKSkpKSwpKSkpKSkpKSksKSkpKSkpKSkpKSkpKSkpLCkpKSwpKSkpKSkpKSkpKf/AABEIAHgAUgMBIgACEQEDEQH/xAAcAAAABwEBAAAAAAAAAAAAAAAAAgMEBQYHAQj/xAA0EAACAQIEBAUDAgYDAQAAAAABAgMAEQQSITEFBkFRBxMiYYFxkaEy0TNSscHh8BQjQhX/xAAYAQEBAQEBAAAAAAAAAAAAAAABAgMABP/EAB0RAQEAAwEBAQEBAAAAAAAAAAABAhEhEjEDQRP/2gAMAwEAAhEDEQA/ANCjipdIdaOsdLqleeRtaSENEnmSMXZgKj+I8dVSVUj07m+gI3B71A8c4mTArR2LP+kNuSbi/wAb1pMEXJLvzZAp1JA708w3G4ZNnHzWUcYweIhVbyGSaU6INcotubaW6VFLzC2Hk8qS8jDe1txsNDoKv/OJ9N7jZWF1II7ggj8V0x1hEfiRNHLGIlykt6hcqCNgLHTvretg5T5oTFxkjR00ZO16L+bpkkzHTeSM1I5aSdKz8rlR/lUKeZKFHlWzhE2ppxzECOByTa4Iv9dBUii1T/EDi5hCgxh0IJYE5bdiDV4TdZ5XSg46cRs6mRwbArYg5gfoKRlxZyiz6JchlHpINtDUxy5yYuNiZ1YKxZjms1gbKAmuulj96tHL/hkuHyF5i7LuoUZT8te1eq3GRjNoTgmFEWHzOQXaxaRhc69PfoAPv2qM4rglkByxpGBctK5QG3dQO/0rS5+Xor3UW1vboD1IHSq1x/gXoYgm+upFvzWcsXWQ4vC4QuUV5i22YAkE/Qi5/wB3pzyrxXE4PFxFXEkYbKwDAXDEghr2ItbqKSxpyFo39BDZg2QNlOxUi/Xv7UyxLCRlVwuZDq4uQyke+ugtvW1x3ESvTOCx6SqGRgQbH70sy1mfhxxYtKq9MpUBQQBl29RPq7bA1p7bV5rGsN/JoUa9dqSXQ6fNZ74kRrirRxSWkhPq7a23/FXbjWJaOFmRcxsetYxicVOcQ0rhRl/iEDMFzW0UdTbcmq/Kd2nNq/J2DWDCRpYABR8nqdd7nWpeWcd9qyjGcbhmwhd2ayERxJmZQW/mZRe+ncHYU58N8fLLLZczQZijEhlKMBodd7n0kVdw5bRtNc789HBqFRQ0jmy5r2+thqarZ4/jZYDKySyC1/TFlT4W9/vVn555KE88UgJtHoy9wd7MdjYmx9hUZHyJhvPQtJM2QWEeeUZrHS+w0HameZB1lvFOIGc5mVQ3W3Xtp0P7UbhfDR5cj/qdSpUA2IBGpBIIJ9iK0bnTlXDQYZ5VjRHza7DT3rNY+KxJDqoe2YHUgi5JABsQa0mW4NdTvh1xUDisK5mIlzKc4W4cq1gCo127Vv4rD/BLhqz42bEGOwhUBNb2ZtPrtW35qxz+qgptQrtq5Waxp8IJEKMLhh1rFeeOVJ8KxWMyGN7kkBsvb1G1hW4oaUlwwZSCAQdwdjThl5TlNsw8IuGJ/wAaRnAYhyLlQbCwYjX3t9hV1w2CWImTRFLA62GgvdjsNSfwK43L4wqMcMoUM2Z0JJBBAvY9P807x+BjxWHaOVfS4AZbn8EU5ZeqJNKdzvzhh0ly/wDKKEA+lRnzXGgOlh07VPcNxnn4JJk0LRqwP1Uf5FRC+H+AgGd0DAKP4zjKD3GfQaCjRc44cFYYjGf/ABlRkIUbDanmuOjJ+cuITzv5TaBCTe97i+5+f6VWDABnU9gAe/1rR8fg8xxMlgFW19NbkuQq/F6ouMiAIP8ANYmtsbxLdfDXgYwvD4AFymUZ2PUltRerU9MeGTg4aIjYxpb6FRanBY3+lee/Vz4NmoUShQTyMU6QfimiPe33p3HRj8dfozi4setQfGMKzx+XHJ5bEgZtDYKdTY79KnM1QPNWJeCPz0jMmT9QG9u/vuQfiuxDP8bwuaOYxRQpi2PqeaXPKQW1OgICntt+5OWOR5vPE8wRGLjSyqERDmIVF2ue9WCHxLwAAzM8ZfUqVI1I1uR/aqlzh4qI/wD04INckXkIP4Braek8SHM5j/7oldbZgTa3Ube9qosnC87CwuLge3a/2o/D8Jr62ZmY3JJ3J11q48u4HNIlh1sfY9KbwfWicJw2WGIfyoo+wp05oIthYfagf7bVjVi5q7SVcqVJAbgUsDbc0ySTSlonvRgKclr0DqppEmlFP+/NXQzLxE8NHeTz8IgIYHPHtZu6DseorMJcEIpMrIUlB1VtPsK9RFqhOK8qYWeQSTQI7jTMRV4/rZNVOmG4WJ1YMy6sLDT8D3rUuUuBumV5FINtAfpe9vmrF/8AHgBW0aDy/wBOm3SlpZ1G2pPQb/ipuWzJpwLQYUYGk2qf4pzNXaJnoUOKK9hSsZ1+KbqdNaOpNGLqdLRh0t3/AHpINRHfUEG1qq2aBeXEW1Ow9vak2kLC40+v7UlnNtd7/FGMlTsiyEXsdSBe2wP+61xSfYDoB9e9IzS9Bvp32zDr96IqsdDsANO5sd/tSDnNaiyNSAW2UbkXJP4H9TXXeimOZqFI5/ehRw6KfPaj+bpXKFOIKiXTU0i0+o7HrXaFdleqk4Pn96Gb3oUKpAynrQZ6FCpriDPrSTPQoU64SF6FChWSn//Z"/>
          <p:cNvSpPr>
            <a:spLocks noChangeAspect="1" noChangeArrowheads="1"/>
          </p:cNvSpPr>
          <p:nvPr/>
        </p:nvSpPr>
        <p:spPr bwMode="auto">
          <a:xfrm>
            <a:off x="1679575" y="-547688"/>
            <a:ext cx="781050" cy="1143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6" name="AutoShape 10" descr="data:image/jpeg;base64,/9j/4AAQSkZJRgABAQAAAQABAAD/2wCEAAkGBhQSEBMUExMVFRQRFxUXFxQYFREXGBgYFRUVFxcVGBQXHCYeGCUjGhgVHy8mIycpLDgsFx4xNTAqNSgrLCkBCQoKDgwOGg8PFykaHBwpKSkpKSkpKSwpKSkpKSkpKSksKSkpKSkpKSkpKSkpKSkpLCkpKSwpKSkpKSkpKSkpKf/AABEIAHgAUgMBIgACEQEDEQH/xAAcAAAABwEBAAAAAAAAAAAAAAAAAgMEBQYHAQj/xAA0EAACAQIEBAUDAgYDAQAAAAABAgMAEQQSITEFBkFRBxMiYYFxkaEy0TNSscHh8BQjQhX/xAAYAQEBAQEBAAAAAAAAAAAAAAABAgMABP/EAB0RAQEAAwEBAQEBAAAAAAAAAAABAhEhEjEDQRP/2gAMAwEAAhEDEQA/ANCjipdIdaOsdLqleeRtaSENEnmSMXZgKj+I8dVSVUj07m+gI3B71A8c4mTArR2LP+kNuSbi/wAb1pMEXJLvzZAp1JA708w3G4ZNnHzWUcYweIhVbyGSaU6INcotubaW6VFLzC2Hk8qS8jDe1txsNDoKv/OJ9N7jZWF1II7ggj8V0x1hEfiRNHLGIlykt6hcqCNgLHTvretg5T5oTFxkjR00ZO16L+bpkkzHTeSM1I5aSdKz8rlR/lUKeZKFHlWzhE2ppxzECOByTa4Iv9dBUii1T/EDi5hCgxh0IJYE5bdiDV4TdZ5XSg46cRs6mRwbArYg5gfoKRlxZyiz6JchlHpINtDUxy5yYuNiZ1YKxZjms1gbKAmuulj96tHL/hkuHyF5i7LuoUZT8te1eq3GRjNoTgmFEWHzOQXaxaRhc69PfoAPv2qM4rglkByxpGBctK5QG3dQO/0rS5+Xor3UW1vboD1IHSq1x/gXoYgm+upFvzWcsXWQ4vC4QuUV5i22YAkE/Qi5/wB3pzyrxXE4PFxFXEkYbKwDAXDEghr2ItbqKSxpyFo39BDZg2QNlOxUi/Xv7UyxLCRlVwuZDq4uQyke+ugtvW1x3ESvTOCx6SqGRgQbH70sy1mfhxxYtKq9MpUBQQBl29RPq7bA1p7bV5rGsN/JoUa9dqSXQ6fNZ74kRrirRxSWkhPq7a23/FXbjWJaOFmRcxsetYxicVOcQ0rhRl/iEDMFzW0UdTbcmq/Kd2nNq/J2DWDCRpYABR8nqdd7nWpeWcd9qyjGcbhmwhd2ayERxJmZQW/mZRe+ncHYU58N8fLLLZczQZijEhlKMBodd7n0kVdw5bRtNc789HBqFRQ0jmy5r2+thqarZ4/jZYDKySyC1/TFlT4W9/vVn555KE88UgJtHoy9wd7MdjYmx9hUZHyJhvPQtJM2QWEeeUZrHS+w0HameZB1lvFOIGc5mVQ3W3Xtp0P7UbhfDR5cj/qdSpUA2IBGpBIIJ9iK0bnTlXDQYZ5VjRHza7DT3rNY+KxJDqoe2YHUgi5JABsQa0mW4NdTvh1xUDisK5mIlzKc4W4cq1gCo127Vv4rD/BLhqz42bEGOwhUBNb2ZtPrtW35qxz+qgptQrtq5Waxp8IJEKMLhh1rFeeOVJ8KxWMyGN7kkBsvb1G1hW4oaUlwwZSCAQdwdjThl5TlNsw8IuGJ/wAaRnAYhyLlQbCwYjX3t9hV1w2CWImTRFLA62GgvdjsNSfwK43L4wqMcMoUM2Z0JJBBAvY9P807x+BjxWHaOVfS4AZbn8EU5ZeqJNKdzvzhh0ly/wDKKEA+lRnzXGgOlh07VPcNxnn4JJk0LRqwP1Uf5FRC+H+AgGd0DAKP4zjKD3GfQaCjRc44cFYYjGf/ABlRkIUbDanmuOjJ+cuITzv5TaBCTe97i+5+f6VWDABnU9gAe/1rR8fg8xxMlgFW19NbkuQq/F6ouMiAIP8ANYmtsbxLdfDXgYwvD4AFymUZ2PUltRerU9MeGTg4aIjYxpb6FRanBY3+lee/Vz4NmoUShQTyMU6QfimiPe33p3HRj8dfozi4setQfGMKzx+XHJ5bEgZtDYKdTY79KnM1QPNWJeCPz0jMmT9QG9u/vuQfiuxDP8bwuaOYxRQpi2PqeaXPKQW1OgICntt+5OWOR5vPE8wRGLjSyqERDmIVF2ue9WCHxLwAAzM8ZfUqVI1I1uR/aqlzh4qI/wD04INckXkIP4Braek8SHM5j/7oldbZgTa3Ube9qosnC87CwuLge3a/2o/D8Jr62ZmY3JJ3J11q48u4HNIlh1sfY9KbwfWicJw2WGIfyoo+wp05oIthYfagf7bVjVi5q7SVcqVJAbgUsDbc0ySTSlonvRgKclr0DqppEmlFP+/NXQzLxE8NHeTz8IgIYHPHtZu6DseorMJcEIpMrIUlB1VtPsK9RFqhOK8qYWeQSTQI7jTMRV4/rZNVOmG4WJ1YMy6sLDT8D3rUuUuBumV5FINtAfpe9vmrF/8AHgBW0aDy/wBOm3SlpZ1G2pPQb/ipuWzJpwLQYUYGk2qf4pzNXaJnoUOKK9hSsZ1+KbqdNaOpNGLqdLRh0t3/AHpINRHfUEG1qq2aBeXEW1Ow9vak2kLC40+v7UlnNtd7/FGMlTsiyEXsdSBe2wP+61xSfYDoB9e9IzS9Bvp32zDr96IqsdDsANO5sd/tSDnNaiyNSAW2UbkXJP4H9TXXeimOZqFI5/ehRw6KfPaj+bpXKFOIKiXTU0i0+o7HrXaFdleqk4Pn96Gb3oUKpAynrQZ6FCpriDPrSTPQoU64SF6FChWSn//Z"/>
          <p:cNvSpPr>
            <a:spLocks noChangeAspect="1" noChangeArrowheads="1"/>
          </p:cNvSpPr>
          <p:nvPr/>
        </p:nvSpPr>
        <p:spPr bwMode="auto">
          <a:xfrm>
            <a:off x="1679575" y="-547688"/>
            <a:ext cx="781050" cy="1143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48" name="AutoShape 12" descr="data:image/jpeg;base64,/9j/4AAQSkZJRgABAQAAAQABAAD/2wCEAAkGBhQSEBMUExMVFRQRFxUXFxQYFREXGBgYFRUVFxcVGBQXHCYeGCUjGhgVHy8mIycpLDgsFx4xNTAqNSgrLCkBCQoKDgwOGg8PFykaHBwpKSkpKSkpKSwpKSkpKSkpKSksKSkpKSkpKSkpKSkpKSkpLCkpKSwpKSkpKSkpKSkpKf/AABEIAHgAUgMBIgACEQEDEQH/xAAcAAAABwEBAAAAAAAAAAAAAAAAAgMEBQYHAQj/xAA0EAACAQIEBAUDAgYDAQAAAAABAgMAEQQSITEFBkFRBxMiYYFxkaEy0TNSscHh8BQjQhX/xAAYAQEBAQEBAAAAAAAAAAAAAAABAgMABP/EAB0RAQEAAwEBAQEBAAAAAAAAAAABAhEhEjEDQRP/2gAMAwEAAhEDEQA/ANCjipdIdaOsdLqleeRtaSENEnmSMXZgKj+I8dVSVUj07m+gI3B71A8c4mTArR2LP+kNuSbi/wAb1pMEXJLvzZAp1JA708w3G4ZNnHzWUcYweIhVbyGSaU6INcotubaW6VFLzC2Hk8qS8jDe1txsNDoKv/OJ9N7jZWF1II7ggj8V0x1hEfiRNHLGIlykt6hcqCNgLHTvretg5T5oTFxkjR00ZO16L+bpkkzHTeSM1I5aSdKz8rlR/lUKeZKFHlWzhE2ppxzECOByTa4Iv9dBUii1T/EDi5hCgxh0IJYE5bdiDV4TdZ5XSg46cRs6mRwbArYg5gfoKRlxZyiz6JchlHpINtDUxy5yYuNiZ1YKxZjms1gbKAmuulj96tHL/hkuHyF5i7LuoUZT8te1eq3GRjNoTgmFEWHzOQXaxaRhc69PfoAPv2qM4rglkByxpGBctK5QG3dQO/0rS5+Xor3UW1vboD1IHSq1x/gXoYgm+upFvzWcsXWQ4vC4QuUV5i22YAkE/Qi5/wB3pzyrxXE4PFxFXEkYbKwDAXDEghr2ItbqKSxpyFo39BDZg2QNlOxUi/Xv7UyxLCRlVwuZDq4uQyke+ugtvW1x3ESvTOCx6SqGRgQbH70sy1mfhxxYtKq9MpUBQQBl29RPq7bA1p7bV5rGsN/JoUa9dqSXQ6fNZ74kRrirRxSWkhPq7a23/FXbjWJaOFmRcxsetYxicVOcQ0rhRl/iEDMFzW0UdTbcmq/Kd2nNq/J2DWDCRpYABR8nqdd7nWpeWcd9qyjGcbhmwhd2ayERxJmZQW/mZRe+ncHYU58N8fLLLZczQZijEhlKMBodd7n0kVdw5bRtNc789HBqFRQ0jmy5r2+thqarZ4/jZYDKySyC1/TFlT4W9/vVn555KE88UgJtHoy9wd7MdjYmx9hUZHyJhvPQtJM2QWEeeUZrHS+w0HameZB1lvFOIGc5mVQ3W3Xtp0P7UbhfDR5cj/qdSpUA2IBGpBIIJ9iK0bnTlXDQYZ5VjRHza7DT3rNY+KxJDqoe2YHUgi5JABsQa0mW4NdTvh1xUDisK5mIlzKc4W4cq1gCo127Vv4rD/BLhqz42bEGOwhUBNb2ZtPrtW35qxz+qgptQrtq5Waxp8IJEKMLhh1rFeeOVJ8KxWMyGN7kkBsvb1G1hW4oaUlwwZSCAQdwdjThl5TlNsw8IuGJ/wAaRnAYhyLlQbCwYjX3t9hV1w2CWImTRFLA62GgvdjsNSfwK43L4wqMcMoUM2Z0JJBBAvY9P807x+BjxWHaOVfS4AZbn8EU5ZeqJNKdzvzhh0ly/wDKKEA+lRnzXGgOlh07VPcNxnn4JJk0LRqwP1Uf5FRC+H+AgGd0DAKP4zjKD3GfQaCjRc44cFYYjGf/ABlRkIUbDanmuOjJ+cuITzv5TaBCTe97i+5+f6VWDABnU9gAe/1rR8fg8xxMlgFW19NbkuQq/F6ouMiAIP8ANYmtsbxLdfDXgYwvD4AFymUZ2PUltRerU9MeGTg4aIjYxpb6FRanBY3+lee/Vz4NmoUShQTyMU6QfimiPe33p3HRj8dfozi4setQfGMKzx+XHJ5bEgZtDYKdTY79KnM1QPNWJeCPz0jMmT9QG9u/vuQfiuxDP8bwuaOYxRQpi2PqeaXPKQW1OgICntt+5OWOR5vPE8wRGLjSyqERDmIVF2ue9WCHxLwAAzM8ZfUqVI1I1uR/aqlzh4qI/wD04INckXkIP4Braek8SHM5j/7oldbZgTa3Ube9qosnC87CwuLge3a/2o/D8Jr62ZmY3JJ3J11q48u4HNIlh1sfY9KbwfWicJw2WGIfyoo+wp05oIthYfagf7bVjVi5q7SVcqVJAbgUsDbc0ySTSlonvRgKclr0DqppEmlFP+/NXQzLxE8NHeTz8IgIYHPHtZu6DseorMJcEIpMrIUlB1VtPsK9RFqhOK8qYWeQSTQI7jTMRV4/rZNVOmG4WJ1YMy6sLDT8D3rUuUuBumV5FINtAfpe9vmrF/8AHgBW0aDy/wBOm3SlpZ1G2pPQb/ipuWzJpwLQYUYGk2qf4pzNXaJnoUOKK9hSsZ1+KbqdNaOpNGLqdLRh0t3/AHpINRHfUEG1qq2aBeXEW1Ow9vak2kLC40+v7UlnNtd7/FGMlTsiyEXsdSBe2wP+61xSfYDoB9e9IzS9Bvp32zDr96IqsdDsANO5sd/tSDnNaiyNSAW2UbkXJP4H9TXXeimOZqFI5/ehRw6KfPaj+bpXKFOIKiXTU0i0+o7HrXaFdleqk4Pn96Gb3oUKpAynrQZ6FCpriDPrSTPQoU64SF6FChWSn//Z"/>
          <p:cNvSpPr>
            <a:spLocks noChangeAspect="1" noChangeArrowheads="1"/>
          </p:cNvSpPr>
          <p:nvPr/>
        </p:nvSpPr>
        <p:spPr bwMode="auto">
          <a:xfrm>
            <a:off x="1679575" y="-547688"/>
            <a:ext cx="781050" cy="1143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52" name="Picture 16" descr="https://encrypted-tbn1.google.com/images?q=tbn:ANd9GcTnpGwN2cvZXeX76dMnMn-8_z6VP8-Z6se531X9wfo8HB7WUH_uDw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1C2426"/>
              </a:clrFrom>
              <a:clrTo>
                <a:srgbClr val="1C242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24673" y="2600486"/>
            <a:ext cx="2441285" cy="3317383"/>
          </a:xfrm>
          <a:prstGeom prst="rect">
            <a:avLst/>
          </a:prstGeom>
          <a:noFill/>
        </p:spPr>
      </p:pic>
      <p:pic>
        <p:nvPicPr>
          <p:cNvPr id="13" name="Стрекоза и муравей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email"/>
          <a:stretch>
            <a:fillRect/>
          </a:stretch>
        </p:blipFill>
        <p:spPr>
          <a:xfrm>
            <a:off x="1991544" y="63093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3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44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2453" y="274638"/>
            <a:ext cx="4019449" cy="11430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ru-RU" dirty="0" smtClean="0"/>
              <a:t>Муравей</a:t>
            </a:r>
            <a:br>
              <a:rPr lang="ru-RU" dirty="0" smtClean="0"/>
            </a:br>
            <a:r>
              <a:rPr lang="ru-RU" dirty="0" smtClean="0"/>
              <a:t>муравейник</a:t>
            </a:r>
            <a:endParaRPr lang="ru-RU" dirty="0"/>
          </a:p>
        </p:txBody>
      </p:sp>
      <p:pic>
        <p:nvPicPr>
          <p:cNvPr id="4098" name="Picture 2" descr="D:\клипарт\бабочки\0_7e28b_21933025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036" y="3729790"/>
            <a:ext cx="2074889" cy="2510790"/>
          </a:xfrm>
          <a:prstGeom prst="rect">
            <a:avLst/>
          </a:prstGeom>
          <a:noFill/>
        </p:spPr>
      </p:pic>
      <p:pic>
        <p:nvPicPr>
          <p:cNvPr id="4100" name="Picture 4" descr="D:\клипарт\бабочки\0_7e2e1_eadac2f0_S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04645" y="1528011"/>
            <a:ext cx="2178808" cy="1167063"/>
          </a:xfrm>
          <a:prstGeom prst="rect">
            <a:avLst/>
          </a:prstGeom>
          <a:noFill/>
        </p:spPr>
      </p:pic>
      <p:pic>
        <p:nvPicPr>
          <p:cNvPr id="4101" name="Picture 5" descr="D:\Маме\Учительская деятельность\модератор\6 класс\6 класс урок 6+\220px-Xn_ant_hi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6996" y="1631169"/>
            <a:ext cx="6882062" cy="516154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48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7608" y="2276872"/>
            <a:ext cx="3250704" cy="11430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ru-RU" dirty="0" smtClean="0"/>
              <a:t>Стрекоза</a:t>
            </a:r>
            <a:endParaRPr lang="ru-RU" dirty="0"/>
          </a:p>
        </p:txBody>
      </p:sp>
      <p:pic>
        <p:nvPicPr>
          <p:cNvPr id="5122" name="Picture 2" descr="D:\Маме\Учительская деятельность\модератор\6 класс\6 класс урок 6+\Calopteryx_splendens_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533" y="3812558"/>
            <a:ext cx="5468761" cy="263026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23" name="Picture 3" descr="D:\Маме\Учительская деятельность\модератор\6 класс\6 класс урок 6+\Common_darter_dragonfly_(Sympetrum_striolatum)_female_he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6466" y="368206"/>
            <a:ext cx="4709628" cy="277203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24" name="Picture 4" descr="D:\клипарт\бабочки\0_630f6_ae998837_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90820" y="2848372"/>
            <a:ext cx="4168570" cy="3810000"/>
          </a:xfrm>
          <a:prstGeom prst="rect">
            <a:avLst/>
          </a:prstGeom>
          <a:noFill/>
        </p:spPr>
      </p:pic>
      <p:pic>
        <p:nvPicPr>
          <p:cNvPr id="5125" name="Picture 5" descr="D:\клипарт\бабочки\0_630fa_6d8dca55_M.png"/>
          <p:cNvPicPr>
            <a:picLocks noChangeAspect="1" noChangeArrowheads="1"/>
          </p:cNvPicPr>
          <p:nvPr/>
        </p:nvPicPr>
        <p:blipFill>
          <a:blip r:embed="rId5" cstate="print"/>
          <a:srcRect b="15793"/>
          <a:stretch>
            <a:fillRect/>
          </a:stretch>
        </p:blipFill>
        <p:spPr bwMode="auto">
          <a:xfrm flipH="1">
            <a:off x="589547" y="116632"/>
            <a:ext cx="5356013" cy="2160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503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Словарная работа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5939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Попрыгунья –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ynoqi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tinchturmas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Нужда –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nochorlik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Тоска –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am-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tashvish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Голод –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ochlik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Мурава = трава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Вешний = весенний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Плясать = танцевать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Кум = родственник, знакомый</a:t>
            </a:r>
          </a:p>
        </p:txBody>
      </p:sp>
      <p:pic>
        <p:nvPicPr>
          <p:cNvPr id="4" name="Содержимое 3" descr="http://im3-tub-ru.yandex.net/i?id=430899659-33-72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2242" y="2069431"/>
            <a:ext cx="3898232" cy="3982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0598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ла Алексеевна\Documents\priroda-22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" y="288758"/>
            <a:ext cx="10916529" cy="5999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991545" y="5627077"/>
            <a:ext cx="8676456" cy="52322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зима катит в глаза - 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558588" y="5566032"/>
            <a:ext cx="55345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зима наступила стремительно</a:t>
            </a:r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10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188640"/>
            <a:ext cx="4644008" cy="692696"/>
          </a:xfrm>
        </p:spPr>
        <p:txBody>
          <a:bodyPr/>
          <a:lstStyle/>
          <a:p>
            <a:r>
              <a:rPr lang="ru-RU" sz="2800" dirty="0"/>
              <a:t>Помертвело чисто поле -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лла Алексеевна\Documents\5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358" y="1196754"/>
            <a:ext cx="11141242" cy="5300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063552" y="260649"/>
            <a:ext cx="8892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                                             </a:t>
            </a:r>
            <a:r>
              <a:rPr lang="ru-RU" sz="2800" dirty="0"/>
              <a:t>на полях пусто, не поют птицы, насекомые попрятались. </a:t>
            </a:r>
          </a:p>
        </p:txBody>
      </p:sp>
    </p:spTree>
    <p:extLst>
      <p:ext uri="{BB962C8B-B14F-4D97-AF65-F5344CB8AC3E}">
        <p14:creationId xmlns:p14="http://schemas.microsoft.com/office/powerpoint/2010/main" val="174205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0"/>
            <a:ext cx="4464496" cy="548680"/>
          </a:xfrm>
        </p:spPr>
        <p:txBody>
          <a:bodyPr/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Злой тоской удручена -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62337" y="770021"/>
            <a:ext cx="6436895" cy="114681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Вешние дни -весенние дни, когда журчат ручьи.</a:t>
            </a:r>
          </a:p>
          <a:p>
            <a:pPr>
              <a:buNone/>
            </a:pPr>
            <a:r>
              <a:rPr lang="ru-RU" sz="2400" dirty="0"/>
              <a:t>    </a:t>
            </a:r>
          </a:p>
          <a:p>
            <a:pPr>
              <a:buNone/>
            </a:pPr>
            <a:endParaRPr lang="ru-RU" sz="3600" dirty="0"/>
          </a:p>
        </p:txBody>
      </p:sp>
      <p:pic>
        <p:nvPicPr>
          <p:cNvPr id="1028" name="Picture 4" descr="https://encrypted-tbn3.google.com/images?q=tbn:ANd9GcRK1YlXFF7zDiZGWcXKVgimB3az1xrObkbkeTH1NkVatDHY_DCo7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972644" y="1343426"/>
            <a:ext cx="3035124" cy="3217231"/>
          </a:xfrm>
          <a:prstGeom prst="cloudCallout">
            <a:avLst/>
          </a:prstGeom>
          <a:noFill/>
        </p:spPr>
      </p:pic>
      <p:pic>
        <p:nvPicPr>
          <p:cNvPr id="1032" name="Picture 8" descr="C:\Users\Алла Алексеевна\Documents\80736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3758" y="1771147"/>
            <a:ext cx="5570621" cy="3530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168009" y="0"/>
            <a:ext cx="3853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расстроена, обижена.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19536" y="5301209"/>
            <a:ext cx="7850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Кум, (кумушка)- в те времена так обращались  к знакомому мужчине (женщине)</a:t>
            </a:r>
          </a:p>
        </p:txBody>
      </p:sp>
    </p:spTree>
    <p:extLst>
      <p:ext uri="{BB962C8B-B14F-4D97-AF65-F5344CB8AC3E}">
        <p14:creationId xmlns:p14="http://schemas.microsoft.com/office/powerpoint/2010/main" val="38523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аме\Учительская деятельность\Модератор\6 класс\6 класс 1 четверть\6 класс урок 6+\иллюстрации\1471196908_strekimur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768" y="377816"/>
            <a:ext cx="11044990" cy="583472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7998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аме\Учительская деятельность\Модератор\6 класс\6 класс 1 четверть\6 класс урок 6+\иллюстрации\1471196932_strekimur_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0021" y="500043"/>
            <a:ext cx="10876547" cy="581955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8107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е\Учительская деятельность\Модератор\6 класс\6 класс 1 четверть\6 класс урок 6+\иллюстрации\1471196886_strekimur_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516" y="216568"/>
            <a:ext cx="11093116" cy="621008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0948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аме\Учительская деятельность\Модератор\6 класс\6 класс 1 четверть\6 класс урок 6+\иллюстрации\1471196983_strekimur_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116" y="431346"/>
            <a:ext cx="10840452" cy="599531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7811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е\Учительская деятельность\Модератор\6 класс\6 класс 1 четверть\6 класс урок 6+\иллюстрации\1471196985_strekimur_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799" y="538405"/>
            <a:ext cx="10996863" cy="578119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5883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Маме\Учительская деятельность\Модератор\6 класс\6 класс 1 четверть\6 класс урок 6+\иллюстрации\1471196972_strekimur_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9547" y="428605"/>
            <a:ext cx="11141242" cy="610511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2751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Маме\Учительская деятельность\Модератор\6 класс\6 класс 1 четверть\6 класс урок 6+\иллюстрации\1471196906_strekimur_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358" y="348916"/>
            <a:ext cx="11261558" cy="635267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980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Маме\Учительская деятельность\Модератор\6 класс\6 класс 1 четверть\6 класс урок 6+\иллюстрации\1471196890_strekimur_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641" y="144380"/>
            <a:ext cx="11069053" cy="654517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2446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Маме\Учительская деятельность\Модератор\6 класс\6 класс 1 четверть\6 класс урок 6+\иллюстрации\1471196954_strekimur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95" y="180474"/>
            <a:ext cx="11261558" cy="667752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5373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91544" y="1916833"/>
            <a:ext cx="8229600" cy="4525963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Какие слова вы выберете для рассказа о Стрекозе, а какие – для рассказа о Муравье? Проверьте их значение по словарю.</a:t>
            </a:r>
          </a:p>
          <a:p>
            <a:r>
              <a:rPr lang="ru-RU" sz="3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трудолюбивый, легкомысленный, весёлый, серьёзный, ответственный, умный, глупый, безответственный, ленивый, беззаботный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7" descr="D:\клипарт\бабочки\0_7e28b_21933025_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0221144" y="618586"/>
            <a:ext cx="1440160" cy="1742714"/>
          </a:xfrm>
          <a:prstGeom prst="rect">
            <a:avLst/>
          </a:prstGeom>
          <a:noFill/>
        </p:spPr>
      </p:pic>
      <p:pic>
        <p:nvPicPr>
          <p:cNvPr id="5" name="Picture 6" descr="D:\клипарт\бабочки\clip-art-9_sma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931006">
            <a:off x="823936" y="555224"/>
            <a:ext cx="1440160" cy="18694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468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44379"/>
            <a:ext cx="10327105" cy="1341131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Дайте характеристику персонажам басни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97242" y="1124744"/>
            <a:ext cx="8223902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/>
              <a:t>                      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легкомысленн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Муравей          справедлив…</a:t>
            </a:r>
          </a:p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предусмотрительн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беззаботн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трудолюбив…</a:t>
            </a:r>
          </a:p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несерьезн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Стрекоза         правдив…</a:t>
            </a:r>
          </a:p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беспечн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</a:p>
          <a:p>
            <a:pPr>
              <a:buNone/>
            </a:pPr>
            <a:endParaRPr lang="ru-RU" sz="32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4223792" y="2060848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223792" y="2060848"/>
            <a:ext cx="1224136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223792" y="2060848"/>
            <a:ext cx="1296144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223792" y="2060848"/>
            <a:ext cx="1224136" cy="28803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223792" y="1412776"/>
            <a:ext cx="1152128" cy="33843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4223792" y="4437112"/>
            <a:ext cx="1152128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223792" y="4797152"/>
            <a:ext cx="1224136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4223792" y="3212976"/>
            <a:ext cx="1224136" cy="15841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Picture 2" descr="D:\Маме\Учительская деятельность\модератор\6 класс\6 класс урок 6+\basnya-strekoza-i-muravey-tek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7232" y="2315960"/>
            <a:ext cx="4550274" cy="4533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526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7221" y="404664"/>
            <a:ext cx="9709484" cy="305293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   </a:t>
            </a: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Какие пословицы подходят к басне?</a:t>
            </a:r>
          </a:p>
          <a:p>
            <a:pPr>
              <a:buNone/>
            </a:pPr>
            <a:r>
              <a:rPr 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Делу время – потехе час </a:t>
            </a:r>
          </a:p>
          <a:p>
            <a:r>
              <a:rPr lang="ru-RU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Поспешишь – людей насмешишь</a:t>
            </a:r>
          </a:p>
          <a:p>
            <a:r>
              <a:rPr lang="ru-RU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Кто не работает – тот не ест</a:t>
            </a:r>
          </a:p>
          <a:p>
            <a:r>
              <a:rPr lang="ru-RU" sz="3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Кончил дело – гуляй смело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" name="Picture 4" descr="D:\Маме\Учительская деятельность\модератор\6 класс\6 класс урок 6+\Лафонтен. Цикада и муравей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8019" y="3656513"/>
            <a:ext cx="4687887" cy="311726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305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507"/>
          </a:xfrm>
        </p:spPr>
        <p:txBody>
          <a:bodyPr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Басня «Стрекоза и муравей»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Мораль этой басни заключается в том, что человек всегда получает по заслугам за свои поступки. Басня </a:t>
            </a:r>
            <a:r>
              <a:rPr lang="ru-RU" b="1" dirty="0"/>
              <a:t>учит</a:t>
            </a:r>
            <a:r>
              <a:rPr lang="ru-RU" dirty="0"/>
              <a:t> трудолюбию, всему есть свое время. Есть время для развлечений, и время для работы, для труда. </a:t>
            </a:r>
          </a:p>
          <a:p>
            <a:r>
              <a:rPr lang="ru-RU" dirty="0" smtClean="0"/>
              <a:t> </a:t>
            </a:r>
            <a:r>
              <a:rPr lang="ru-RU" dirty="0"/>
              <a:t>Басня Крылова "</a:t>
            </a:r>
            <a:r>
              <a:rPr lang="ru-RU" b="1" dirty="0"/>
              <a:t>Стрекоза и муравей</a:t>
            </a:r>
            <a:r>
              <a:rPr lang="ru-RU" dirty="0"/>
              <a:t> "</a:t>
            </a:r>
            <a:r>
              <a:rPr lang="ru-RU" b="1" dirty="0"/>
              <a:t>учит</a:t>
            </a:r>
            <a:r>
              <a:rPr lang="ru-RU" dirty="0"/>
              <a:t> нас трудиться.</a:t>
            </a:r>
          </a:p>
        </p:txBody>
      </p:sp>
      <p:pic>
        <p:nvPicPr>
          <p:cNvPr id="5" name="Picture 3" descr="D:\Маме\Учительская деятельность\модератор\6 класс\6 класс урок 6+\images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8505" y="1569590"/>
            <a:ext cx="5065295" cy="48634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3225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трекоза и муравей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4084" y="324853"/>
            <a:ext cx="10635916" cy="566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50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Домашнее задание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Выучить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басню наизусть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По одной из пословиц составить рассказ.</a:t>
            </a:r>
          </a:p>
          <a:p>
            <a:pPr marL="0" indent="0">
              <a:buNone/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ru-RU" dirty="0"/>
          </a:p>
        </p:txBody>
      </p:sp>
      <p:pic>
        <p:nvPicPr>
          <p:cNvPr id="5" name="Содержимое 3" descr="http://img1.liveinternet.ru/images/attach/c/4/79/451/79451089_3453311_scrn_big_1.jpg"/>
          <p:cNvPicPr>
            <a:picLocks/>
          </p:cNvPicPr>
          <p:nvPr/>
        </p:nvPicPr>
        <p:blipFill>
          <a:blip r:embed="rId2" cstate="email">
            <a:lum contrast="20000"/>
          </a:blip>
          <a:srcRect b="-6049"/>
          <a:stretch>
            <a:fillRect/>
          </a:stretch>
        </p:blipFill>
        <p:spPr bwMode="auto">
          <a:xfrm>
            <a:off x="6156176" y="1179095"/>
            <a:ext cx="5197624" cy="5202233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7147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485</Words>
  <Application>Microsoft Office PowerPoint</Application>
  <PresentationFormat>Широкоэкранный</PresentationFormat>
  <Paragraphs>118</Paragraphs>
  <Slides>34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Bahnschrift</vt:lpstr>
      <vt:lpstr>Calibri</vt:lpstr>
      <vt:lpstr>Calibri Light</vt:lpstr>
      <vt:lpstr>Times New Roman</vt:lpstr>
      <vt:lpstr>Тема Office</vt:lpstr>
      <vt:lpstr>Русский язык литературное чтение</vt:lpstr>
      <vt:lpstr>Сегодня на уроке мы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Струнные смычковые инструменты</vt:lpstr>
      <vt:lpstr>Пословицы, которые подойдут к басне «Квартет». </vt:lpstr>
      <vt:lpstr>Времена года</vt:lpstr>
      <vt:lpstr>Насекомые</vt:lpstr>
      <vt:lpstr>Насекомые</vt:lpstr>
      <vt:lpstr>Отгадай загадку и реши ребус</vt:lpstr>
      <vt:lpstr>Презентация PowerPoint</vt:lpstr>
      <vt:lpstr>Муравей муравейник</vt:lpstr>
      <vt:lpstr>Стрекоза</vt:lpstr>
      <vt:lpstr>Словарная работа</vt:lpstr>
      <vt:lpstr>Презентация PowerPoint</vt:lpstr>
      <vt:lpstr>Помертвело чисто поле -</vt:lpstr>
      <vt:lpstr>Злой тоской удручена -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Дайте характеристику персонажам басни</vt:lpstr>
      <vt:lpstr>Презентация PowerPoint</vt:lpstr>
      <vt:lpstr>Басня «Стрекоза и муравей»</vt:lpstr>
      <vt:lpstr>Презентация PowerPoint</vt:lpstr>
      <vt:lpstr>Домашнее задание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10</dc:creator>
  <cp:lastModifiedBy>Учетная запись Майкрософт</cp:lastModifiedBy>
  <cp:revision>40</cp:revision>
  <dcterms:created xsi:type="dcterms:W3CDTF">2020-09-06T05:56:15Z</dcterms:created>
  <dcterms:modified xsi:type="dcterms:W3CDTF">2021-02-23T11:52:32Z</dcterms:modified>
</cp:coreProperties>
</file>