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54" r:id="rId2"/>
    <p:sldId id="380" r:id="rId3"/>
    <p:sldId id="401" r:id="rId4"/>
    <p:sldId id="393" r:id="rId5"/>
    <p:sldId id="394" r:id="rId6"/>
    <p:sldId id="395" r:id="rId7"/>
    <p:sldId id="403" r:id="rId8"/>
    <p:sldId id="397" r:id="rId9"/>
    <p:sldId id="398" r:id="rId10"/>
    <p:sldId id="362" r:id="rId11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 varScale="1"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797300" y="2933811"/>
            <a:ext cx="8690433" cy="1876837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spcBef>
                <a:spcPts val="234"/>
              </a:spcBef>
            </a:pPr>
            <a:r>
              <a:rPr lang="en-US" sz="6000" b="1" dirty="0">
                <a:solidFill>
                  <a:schemeClr val="tx2"/>
                </a:solidFill>
                <a:latin typeface="Arial"/>
                <a:cs typeface="Arial"/>
              </a:rPr>
              <a:t>MAVZU: </a:t>
            </a:r>
            <a:r>
              <a:rPr lang="en-US" sz="6000" b="1" dirty="0" smtClean="0">
                <a:solidFill>
                  <a:schemeClr val="tx2"/>
                </a:solidFill>
                <a:latin typeface="Arial"/>
                <a:cs typeface="Arial"/>
              </a:rPr>
              <a:t>VII BOBGA DOIR </a:t>
            </a:r>
            <a:r>
              <a:rPr lang="en-US" sz="6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MASALALAR</a:t>
            </a:r>
            <a:endParaRPr lang="en-US" sz="60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266094" y="2693567"/>
            <a:ext cx="2582979" cy="2421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8249" y="1493738"/>
            <a:ext cx="94330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610-, 612-, 615-, 619-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5400" b="1" dirty="0" smtClean="0">
                <a:latin typeface="Arial" pitchFamily="34" charset="0"/>
                <a:cs typeface="Arial" pitchFamily="34" charset="0"/>
              </a:rPr>
              <a:t>(126- bet)</a:t>
            </a:r>
          </a:p>
          <a:p>
            <a:pPr algn="ctr"/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323312" y="29152"/>
            <a:ext cx="11449272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5400" dirty="0"/>
          </a:p>
        </p:txBody>
      </p:sp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608-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8257" y="1167929"/>
            <a:ext cx="1160882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Ovchilardan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30 ta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quyon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otdi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birinchisining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0,4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qismicha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uchinchisi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ikkinchisidan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10 ta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kam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quyon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otdi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Uchala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ovchi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quyon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otgan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  <a:endParaRPr lang="ru-RU" dirty="0"/>
          </a:p>
        </p:txBody>
      </p:sp>
      <p:pic>
        <p:nvPicPr>
          <p:cNvPr id="1028" name="Picture 4" descr="Охотник держит корокоствольное оружие и показывать большие пальцы руки  вверх Иллюстрация вектора - иллюстрации насчитывающей охотник, держит:  3902905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06" t="8907" r="17087" b="5218"/>
          <a:stretch/>
        </p:blipFill>
        <p:spPr bwMode="auto">
          <a:xfrm>
            <a:off x="7015582" y="3957299"/>
            <a:ext cx="1944217" cy="2451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Последняя суббота мая в России отмечается как День Охотоведа. —  Военно-охотничье обществ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187" y="3945309"/>
            <a:ext cx="2294776" cy="247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Иллюстрация охотника шаржа счастливая для детей Иллюстрация штока -  иллюстрации насчитывающей для, иллюстрация: 8673652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8"/>
          <a:stretch/>
        </p:blipFill>
        <p:spPr bwMode="auto">
          <a:xfrm>
            <a:off x="4508649" y="3995317"/>
            <a:ext cx="1949944" cy="2479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61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3538799" y="5852979"/>
            <a:ext cx="374441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4000" dirty="0" smtClean="0">
                <a:latin typeface="Arial" panose="020B0604020202020204" pitchFamily="34" charset="0"/>
              </a:rPr>
              <a:t>44 ta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36" name="TextBox 17"/>
          <p:cNvSpPr txBox="1">
            <a:spLocks noChangeArrowheads="1"/>
          </p:cNvSpPr>
          <p:nvPr/>
        </p:nvSpPr>
        <p:spPr bwMode="auto">
          <a:xfrm>
            <a:off x="471240" y="3299774"/>
            <a:ext cx="209319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36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36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752277" y="3408971"/>
                <a:ext cx="5400600" cy="964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30 </a:t>
                </a:r>
                <a:r>
                  <a:rPr lang="en-US" altLang="ru-RU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alt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altLang="ru-RU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  <m:r>
                      <a:rPr lang="en-US" alt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alt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</a:t>
                </a:r>
                <a:r>
                  <a:rPr lang="en-US" alt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40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2277" y="3408971"/>
                <a:ext cx="5400600" cy="964110"/>
              </a:xfrm>
              <a:prstGeom prst="rect">
                <a:avLst/>
              </a:prstGeom>
              <a:blipFill rotWithShape="0">
                <a:blip r:embed="rId2"/>
                <a:stretch>
                  <a:fillRect l="-3950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81993" y="1277714"/>
            <a:ext cx="5184576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ovchi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 -   30 ta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II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ovchi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– 0,4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qismi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III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ovchi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– 10 ta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kam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Выгнутая вниз стрелка 4"/>
          <p:cNvSpPr/>
          <p:nvPr/>
        </p:nvSpPr>
        <p:spPr>
          <a:xfrm rot="15109912">
            <a:off x="4249833" y="1756334"/>
            <a:ext cx="794563" cy="33385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 rot="15109912">
            <a:off x="4642973" y="2476414"/>
            <a:ext cx="794563" cy="33385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5200549" y="1399000"/>
            <a:ext cx="504056" cy="1750922"/>
          </a:xfrm>
          <a:prstGeom prst="rightBrace">
            <a:avLst>
              <a:gd name="adj1" fmla="val 74300"/>
              <a:gd name="adj2" fmla="val 50000"/>
            </a:avLst>
          </a:prstGeom>
          <a:noFill/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766811" y="1925786"/>
            <a:ext cx="94602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? ta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28711" y="4077368"/>
            <a:ext cx="410881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30 ∙ 0,4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 (ta) </a:t>
            </a:r>
            <a:endParaRPr lang="en-US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9118" y="4985604"/>
            <a:ext cx="3680816" cy="901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12 – 10 = 2 (ta)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9118" y="4130563"/>
            <a:ext cx="376577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30 : 10 ∙ 4 = 12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613753" y="5012890"/>
            <a:ext cx="485100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30 + 12 + 2 = 44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(ta)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08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7" grpId="0"/>
      <p:bldP spid="5" grpId="0" animBg="1"/>
      <p:bldP spid="11" grpId="0" animBg="1"/>
      <p:bldP spid="6" grpId="0" animBg="1"/>
      <p:bldP spid="7" grpId="0"/>
      <p:bldP spid="8" grpId="0"/>
      <p:bldP spid="9" grpId="0"/>
      <p:bldP spid="10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609-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7487" y="1123904"/>
            <a:ext cx="1145087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dala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yuzi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189,5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ikkinchisining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yuzi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undan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ortiq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dalaning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gektaridan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24 q,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ikkinchisining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gektaridan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31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q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bug‘doy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olingan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ikkala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daladan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bug‘doy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hosili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olingan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3947" y="3909208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7252" y="4858855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189,5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92158" y="5301890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15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766557" y="5293916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,0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70898" y="5788643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204 5</a:t>
            </a:r>
            <a:endParaRPr lang="ru-RU" sz="4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373518" y="4046798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189,5  </a:t>
            </a:r>
            <a:endParaRPr lang="ru-RU" sz="4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015997" y="4563461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24</a:t>
            </a:r>
            <a:endParaRPr lang="ru-RU" sz="4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506565" y="5116628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7580  </a:t>
            </a:r>
            <a:endParaRPr lang="ru-RU" sz="4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269719" y="5570306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3790  </a:t>
            </a:r>
            <a:endParaRPr lang="ru-RU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173293" y="6099650"/>
            <a:ext cx="20393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4548 0  </a:t>
            </a:r>
            <a:endParaRPr lang="ru-RU" sz="4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280266" y="6047313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592603" y="5174057"/>
            <a:ext cx="1189416" cy="62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3476384" y="6208136"/>
            <a:ext cx="1330100" cy="16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3091067" y="4357256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026035" y="5312946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271750" y="4102325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204,5  </a:t>
            </a:r>
            <a:endParaRPr lang="ru-RU" sz="4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966915" y="4576695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31</a:t>
            </a:r>
            <a:endParaRPr lang="ru-RU" sz="40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370028" y="5143432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2045  </a:t>
            </a:r>
            <a:endParaRPr lang="ru-RU" sz="40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081162" y="5638664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6135  </a:t>
            </a:r>
            <a:endParaRPr lang="ru-RU" sz="40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056441" y="6161196"/>
            <a:ext cx="20393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6339 5  </a:t>
            </a:r>
            <a:endParaRPr lang="ru-RU" sz="40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6146435" y="5208907"/>
            <a:ext cx="14504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6040163" y="6231252"/>
            <a:ext cx="1676192" cy="187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5951754" y="441704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736882" y="5328786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187960" y="6130418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8757237" y="4104240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4548  </a:t>
            </a:r>
            <a:endParaRPr lang="ru-RU" sz="40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8789321" y="4576695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6339,5</a:t>
            </a:r>
            <a:endParaRPr lang="ru-RU" sz="40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8561029" y="5142637"/>
            <a:ext cx="21820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108875  </a:t>
            </a:r>
            <a:endParaRPr lang="ru-RU" sz="40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9835190" y="5096121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V="1">
            <a:off x="8685113" y="5208907"/>
            <a:ext cx="1774828" cy="151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8399456" y="4375246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713261" y="6122419"/>
            <a:ext cx="7489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(q)</a:t>
            </a: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7594276" y="6195334"/>
            <a:ext cx="7489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(q)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10368576" y="5174209"/>
            <a:ext cx="7489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(q)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492188" y="6252986"/>
            <a:ext cx="289831" cy="41059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60008" y="5865562"/>
            <a:ext cx="1189416" cy="62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668381" y="5037038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sz="4000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9897341" y="4134516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,0</a:t>
            </a:r>
            <a:endParaRPr lang="ru-RU" sz="40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1779959" y="5731003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76939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2" grpId="0"/>
      <p:bldP spid="13" grpId="0"/>
      <p:bldP spid="15" grpId="0"/>
      <p:bldP spid="16" grpId="0"/>
      <p:bldP spid="17" grpId="0"/>
      <p:bldP spid="18" grpId="0"/>
      <p:bldP spid="20" grpId="0"/>
      <p:bldP spid="21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4" grpId="0"/>
      <p:bldP spid="35" grpId="0"/>
      <p:bldP spid="39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50" grpId="0"/>
      <p:bldP spid="51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468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611-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2321762" y="4138950"/>
            <a:ext cx="597893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latin typeface="Arial" panose="020B0604020202020204" pitchFamily="34" charset="0"/>
              </a:rPr>
              <a:t> a = 29,8 m,   b = 15 m 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1844" y="1190815"/>
            <a:ext cx="768720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oshxonasining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29,8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15 m.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oshxonasining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o‘nlar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xonasigacha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yaxlitlang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2050" name="Picture 2" descr="Sarit Shani Hay-Modern playspace designer | Kreşler, Anaokulu, Oku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9049" y="1307943"/>
            <a:ext cx="3628255" cy="2300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7377" y="4138950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8276417" y="3959126"/>
            <a:ext cx="372106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450 m²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11" name="Text Box 35"/>
          <p:cNvSpPr txBox="1">
            <a:spLocks noChangeArrowheads="1"/>
          </p:cNvSpPr>
          <p:nvPr/>
        </p:nvSpPr>
        <p:spPr bwMode="auto">
          <a:xfrm>
            <a:off x="529812" y="4932649"/>
            <a:ext cx="237626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latin typeface="Arial" panose="020B0604020202020204" pitchFamily="34" charset="0"/>
              </a:rPr>
              <a:t> S = a ∙ b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47432" y="5154613"/>
            <a:ext cx="26244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29,8 </a:t>
            </a:r>
            <a:r>
              <a:rPr lang="en-US" altLang="ru-RU" sz="4000" dirty="0" smtClean="0">
                <a:latin typeface="Arial" panose="020B0604020202020204" pitchFamily="34" charset="0"/>
              </a:rPr>
              <a:t>∙ </a:t>
            </a:r>
            <a:r>
              <a:rPr lang="en-US" altLang="ru-RU" sz="4000" dirty="0">
                <a:latin typeface="Arial" panose="020B0604020202020204" pitchFamily="34" charset="0"/>
              </a:rPr>
              <a:t>15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27202" y="5154613"/>
            <a:ext cx="29958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447 (m²)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758646" y="6034125"/>
                <a:ext cx="2995802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sz="4000" dirty="0" smtClean="0">
                    <a:latin typeface="Arial" panose="020B0604020202020204" pitchFamily="34" charset="0"/>
                  </a:rPr>
                  <a:t>447</a:t>
                </a:r>
                <a14:m>
                  <m:oMath xmlns:m="http://schemas.openxmlformats.org/officeDocument/2006/math">
                    <m:r>
                      <a:rPr lang="en-US" alt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4000" dirty="0" smtClean="0"/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450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646" y="6034125"/>
                <a:ext cx="2995802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7332"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902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" grpId="0"/>
      <p:bldP spid="10" grpId="0"/>
      <p:bldP spid="11" grpId="0"/>
      <p:bldP spid="4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613-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8651" y="1193254"/>
            <a:ext cx="113772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Do‘kon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kunda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1289,7 kg un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sotdi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kuni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321,3 kg,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kuni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kunga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qaraganda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ko‘p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un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sotildi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kuni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kilogramm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un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sotilgan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p:pic>
        <p:nvPicPr>
          <p:cNvPr id="3074" name="Picture 2" descr="ЁВАР!!! УНИКАЛЬНЫЙ ОТДЕЛ!!! ОТДЕЛ... - Сеть Супермаркетов ЁВАР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479" y="3867458"/>
            <a:ext cx="4824536" cy="2571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92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400" dirty="0"/>
          </a:p>
        </p:txBody>
      </p:sp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1529250" y="5819106"/>
            <a:ext cx="427613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4000" dirty="0" smtClean="0">
                <a:latin typeface="Arial" panose="020B0604020202020204" pitchFamily="34" charset="0"/>
              </a:rPr>
              <a:t>242,1 kg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36" name="TextBox 17"/>
          <p:cNvSpPr txBox="1">
            <a:spLocks noChangeArrowheads="1"/>
          </p:cNvSpPr>
          <p:nvPr/>
        </p:nvSpPr>
        <p:spPr bwMode="auto">
          <a:xfrm>
            <a:off x="471240" y="3299774"/>
            <a:ext cx="209319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36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36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1993" y="1277714"/>
            <a:ext cx="5184576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 kun -   321,3 kg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II kun – 3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marta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ko‘p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III kun – ?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5259105" y="1395579"/>
            <a:ext cx="504056" cy="1750922"/>
          </a:xfrm>
          <a:prstGeom prst="rightBrace">
            <a:avLst>
              <a:gd name="adj1" fmla="val 74300"/>
              <a:gd name="adj2" fmla="val 50000"/>
            </a:avLst>
          </a:prstGeom>
          <a:noFill/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05390" y="1856982"/>
            <a:ext cx="2170787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1289,7 kg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34018" y="3952041"/>
            <a:ext cx="235352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 + 3 = 4 </a:t>
            </a:r>
            <a:endParaRPr lang="en-US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 descr="ЁВАР!!! УНИКАЛЬНЫЙ ОТДЕЛ!!! ОТДЕЛ... - Сеть Супермаркетов ЁВАР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1576" y="1441750"/>
            <a:ext cx="2347098" cy="175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Выгнутая вверх стрелка 1"/>
          <p:cNvSpPr/>
          <p:nvPr/>
        </p:nvSpPr>
        <p:spPr>
          <a:xfrm rot="6407524">
            <a:off x="4678430" y="2422725"/>
            <a:ext cx="698329" cy="359883"/>
          </a:xfrm>
          <a:prstGeom prst="curvedDownArrow">
            <a:avLst>
              <a:gd name="adj1" fmla="val 25000"/>
              <a:gd name="adj2" fmla="val 50000"/>
              <a:gd name="adj3" fmla="val 210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0" name="Группа 19"/>
          <p:cNvGrpSpPr>
            <a:grpSpLocks/>
          </p:cNvGrpSpPr>
          <p:nvPr/>
        </p:nvGrpSpPr>
        <p:grpSpPr bwMode="auto">
          <a:xfrm>
            <a:off x="8011608" y="2851588"/>
            <a:ext cx="1312913" cy="1248009"/>
            <a:chOff x="2142314" y="1500968"/>
            <a:chExt cx="1143802" cy="857256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17"/>
          <p:cNvSpPr txBox="1">
            <a:spLocks noChangeArrowheads="1"/>
          </p:cNvSpPr>
          <p:nvPr/>
        </p:nvSpPr>
        <p:spPr bwMode="auto">
          <a:xfrm>
            <a:off x="8067549" y="2792586"/>
            <a:ext cx="653732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18"/>
          <p:cNvSpPr txBox="1">
            <a:spLocks noChangeArrowheads="1"/>
          </p:cNvSpPr>
          <p:nvPr/>
        </p:nvSpPr>
        <p:spPr bwMode="auto">
          <a:xfrm>
            <a:off x="8051246" y="3405693"/>
            <a:ext cx="65112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19"/>
          <p:cNvSpPr txBox="1">
            <a:spLocks noChangeArrowheads="1"/>
          </p:cNvSpPr>
          <p:nvPr/>
        </p:nvSpPr>
        <p:spPr bwMode="auto">
          <a:xfrm>
            <a:off x="6358968" y="3205255"/>
            <a:ext cx="1182305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u="sng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0"/>
          <p:cNvSpPr txBox="1">
            <a:spLocks noChangeArrowheads="1"/>
          </p:cNvSpPr>
          <p:nvPr/>
        </p:nvSpPr>
        <p:spPr bwMode="auto">
          <a:xfrm>
            <a:off x="8385062" y="3405693"/>
            <a:ext cx="647509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1"/>
          <p:cNvSpPr txBox="1">
            <a:spLocks noChangeArrowheads="1"/>
          </p:cNvSpPr>
          <p:nvPr/>
        </p:nvSpPr>
        <p:spPr bwMode="auto">
          <a:xfrm>
            <a:off x="6327493" y="3721023"/>
            <a:ext cx="987354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2"/>
          <p:cNvSpPr txBox="1">
            <a:spLocks noChangeArrowheads="1"/>
          </p:cNvSpPr>
          <p:nvPr/>
        </p:nvSpPr>
        <p:spPr bwMode="auto">
          <a:xfrm>
            <a:off x="6327493" y="4138518"/>
            <a:ext cx="1026513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ru-RU" altLang="ru-RU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3"/>
          <p:cNvSpPr txBox="1">
            <a:spLocks noChangeArrowheads="1"/>
          </p:cNvSpPr>
          <p:nvPr/>
        </p:nvSpPr>
        <p:spPr bwMode="auto">
          <a:xfrm>
            <a:off x="6118744" y="3808462"/>
            <a:ext cx="866965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30" name="TextBox 24"/>
          <p:cNvSpPr txBox="1">
            <a:spLocks noChangeArrowheads="1"/>
          </p:cNvSpPr>
          <p:nvPr/>
        </p:nvSpPr>
        <p:spPr bwMode="auto">
          <a:xfrm>
            <a:off x="6913359" y="4660438"/>
            <a:ext cx="532222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25"/>
          <p:cNvSpPr txBox="1">
            <a:spLocks noChangeArrowheads="1"/>
          </p:cNvSpPr>
          <p:nvPr/>
        </p:nvSpPr>
        <p:spPr bwMode="auto">
          <a:xfrm>
            <a:off x="8937531" y="3405693"/>
            <a:ext cx="409565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6362198" y="2789882"/>
            <a:ext cx="2708299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968</a:t>
            </a:r>
            <a:r>
              <a:rPr lang="ru-RU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28"/>
          <p:cNvSpPr txBox="1">
            <a:spLocks noChangeArrowheads="1"/>
          </p:cNvSpPr>
          <p:nvPr/>
        </p:nvSpPr>
        <p:spPr bwMode="auto">
          <a:xfrm>
            <a:off x="6020817" y="3015406"/>
            <a:ext cx="710899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38" name="TextBox 20"/>
          <p:cNvSpPr txBox="1">
            <a:spLocks noChangeArrowheads="1"/>
          </p:cNvSpPr>
          <p:nvPr/>
        </p:nvSpPr>
        <p:spPr bwMode="auto">
          <a:xfrm>
            <a:off x="8695975" y="3412442"/>
            <a:ext cx="647509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22"/>
          <p:cNvSpPr txBox="1">
            <a:spLocks noChangeArrowheads="1"/>
          </p:cNvSpPr>
          <p:nvPr/>
        </p:nvSpPr>
        <p:spPr bwMode="auto">
          <a:xfrm>
            <a:off x="6996464" y="5049927"/>
            <a:ext cx="65281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u="sng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605519" y="4642387"/>
            <a:ext cx="532222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24"/>
          <p:cNvSpPr txBox="1">
            <a:spLocks noChangeArrowheads="1"/>
          </p:cNvSpPr>
          <p:nvPr/>
        </p:nvSpPr>
        <p:spPr bwMode="auto">
          <a:xfrm>
            <a:off x="7021314" y="5559516"/>
            <a:ext cx="532222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23"/>
          <p:cNvSpPr txBox="1">
            <a:spLocks noChangeArrowheads="1"/>
          </p:cNvSpPr>
          <p:nvPr/>
        </p:nvSpPr>
        <p:spPr bwMode="auto">
          <a:xfrm>
            <a:off x="6452794" y="4845979"/>
            <a:ext cx="496800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3" name="TextBox 20"/>
          <p:cNvSpPr txBox="1">
            <a:spLocks noChangeArrowheads="1"/>
          </p:cNvSpPr>
          <p:nvPr/>
        </p:nvSpPr>
        <p:spPr bwMode="auto">
          <a:xfrm>
            <a:off x="8987925" y="3412442"/>
            <a:ext cx="647509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270505" y="5225977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968,4</a:t>
            </a:r>
            <a:endParaRPr lang="ru-RU" sz="4000" dirty="0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flipV="1">
            <a:off x="1028117" y="5261374"/>
            <a:ext cx="1726517" cy="60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636490" y="4438919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03487" y="4152569"/>
            <a:ext cx="18966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1289,7 </a:t>
            </a:r>
            <a:endParaRPr lang="ru-RU" sz="4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306674" y="4653610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321,3</a:t>
            </a:r>
            <a:endParaRPr lang="ru-RU" sz="40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7332963" y="559099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319427" y="599390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36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23"/>
          <p:cNvSpPr txBox="1">
            <a:spLocks noChangeArrowheads="1"/>
          </p:cNvSpPr>
          <p:nvPr/>
        </p:nvSpPr>
        <p:spPr bwMode="auto">
          <a:xfrm>
            <a:off x="6826069" y="5774500"/>
            <a:ext cx="496800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7345225" y="6455236"/>
            <a:ext cx="415348" cy="541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22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6" grpId="0" animBg="1"/>
      <p:bldP spid="7" grpId="0"/>
      <p:bldP spid="10" grpId="0"/>
      <p:bldP spid="2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8" grpId="0"/>
      <p:bldP spid="39" grpId="0"/>
      <p:bldP spid="40" grpId="0"/>
      <p:bldP spid="41" grpId="0"/>
      <p:bldP spid="42" grpId="0"/>
      <p:bldP spid="43" grpId="0"/>
      <p:bldP spid="47" grpId="0"/>
      <p:bldP spid="49" grpId="0"/>
      <p:bldP spid="13" grpId="0"/>
      <p:bldP spid="15" grpId="0"/>
      <p:bldP spid="52" grpId="0"/>
      <p:bldP spid="53" grpId="0"/>
      <p:bldP spid="54" grpId="0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614-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4635" y="1106981"/>
            <a:ext cx="116652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Kater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oqimga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qarshi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harakat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qilib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4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143,5 km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yo‘l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bosdi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Agar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oqimning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3,2 km/h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katerning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o‘z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toping. </a:t>
            </a:r>
          </a:p>
        </p:txBody>
      </p:sp>
      <p:pic>
        <p:nvPicPr>
          <p:cNvPr id="4098" name="Picture 2" descr="Катер Неман 550 от производителя Компания «Стеклопластик-А». Каталог 2021.  Цена 345000р. Купить оптом. г.Вятские Поляны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5919" y="2843018"/>
            <a:ext cx="3185263" cy="217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5"/>
          <p:cNvSpPr txBox="1">
            <a:spLocks noChangeArrowheads="1"/>
          </p:cNvSpPr>
          <p:nvPr/>
        </p:nvSpPr>
        <p:spPr bwMode="auto">
          <a:xfrm>
            <a:off x="2428257" y="3019093"/>
            <a:ext cx="625491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latin typeface="Arial" panose="020B0604020202020204" pitchFamily="34" charset="0"/>
              </a:rPr>
              <a:t> S = 143,5 km,  t = 4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soat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9030" y="2996149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372031" y="5512698"/>
            <a:ext cx="9349205" cy="901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katerning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o‘z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tezligi</a:t>
            </a:r>
            <a:r>
              <a:rPr lang="en-US" altLang="ru-RU" sz="4000" dirty="0" smtClean="0">
                <a:latin typeface="Arial" panose="020B0604020202020204" pitchFamily="34" charset="0"/>
              </a:rPr>
              <a:t> 39,075 </a:t>
            </a:r>
            <a:r>
              <a:rPr lang="en-US" altLang="ru-RU" sz="4000" dirty="0">
                <a:latin typeface="Arial" panose="020B0604020202020204" pitchFamily="34" charset="0"/>
              </a:rPr>
              <a:t>km/h</a:t>
            </a:r>
            <a:endParaRPr lang="ru-RU" altLang="ru-RU" sz="4400" dirty="0">
              <a:latin typeface="Arial" panose="020B0604020202020204" pitchFamily="34" charset="0"/>
            </a:endParaRPr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626875" y="3789891"/>
            <a:ext cx="237626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2000" dirty="0" err="1" smtClean="0">
                <a:latin typeface="Arial" panose="020B0604020202020204" pitchFamily="34" charset="0"/>
              </a:rPr>
              <a:t>o.q</a:t>
            </a:r>
            <a:r>
              <a:rPr lang="en-US" altLang="ru-RU" sz="4000" dirty="0" smtClean="0">
                <a:latin typeface="Arial" panose="020B0604020202020204" pitchFamily="34" charset="0"/>
              </a:rPr>
              <a:t>= S : t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35384" y="4005938"/>
            <a:ext cx="26244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143,5 : 4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951290" y="4005938"/>
            <a:ext cx="37946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35,875 (km/h)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75866" y="3744097"/>
            <a:ext cx="4331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6000" dirty="0">
                <a:latin typeface="Brush Script MT" panose="03060802040406070304" pitchFamily="66" charset="0"/>
              </a:rPr>
              <a:t>v</a:t>
            </a:r>
            <a:endParaRPr lang="ru-RU" sz="5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8609" y="4613456"/>
            <a:ext cx="4331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6000" dirty="0">
                <a:latin typeface="Brush Script MT" panose="03060802040406070304" pitchFamily="66" charset="0"/>
              </a:rPr>
              <a:t>v</a:t>
            </a:r>
            <a:endParaRPr lang="ru-RU" sz="5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42282" y="4880190"/>
            <a:ext cx="36375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35,875 + 3,2 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170918" y="4878232"/>
            <a:ext cx="37946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39,075 (km/h)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1813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2" grpId="0"/>
      <p:bldP spid="4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616-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185" y="1106981"/>
            <a:ext cx="114029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Agar: a)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6,328, </a:t>
            </a:r>
            <a:r>
              <a:rPr lang="en-US" sz="4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sz="6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63; b)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0,532,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52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∙ 100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+ 9 ∙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ifodaning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qiymatini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toping. </a:t>
            </a:r>
          </a:p>
        </p:txBody>
      </p:sp>
      <p:sp>
        <p:nvSpPr>
          <p:cNvPr id="5" name="Text Box 35"/>
          <p:cNvSpPr txBox="1">
            <a:spLocks noChangeArrowheads="1"/>
          </p:cNvSpPr>
          <p:nvPr/>
        </p:nvSpPr>
        <p:spPr bwMode="auto">
          <a:xfrm>
            <a:off x="305640" y="3437954"/>
            <a:ext cx="446449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ru-RU" sz="4000" dirty="0" smtClean="0">
                <a:latin typeface="Arial" panose="020B0604020202020204" pitchFamily="34" charset="0"/>
              </a:rPr>
              <a:t> a)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100 + 9 ∙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3615" y="3057625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36641" y="3789531"/>
            <a:ext cx="5506636" cy="901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6,328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100 + 9 ∙ 63 =</a:t>
            </a:r>
            <a:endParaRPr lang="en-US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6241" y="4453617"/>
            <a:ext cx="379462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632,8 + 567 =</a:t>
            </a:r>
            <a:endParaRPr lang="en-US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02899" y="4453617"/>
            <a:ext cx="1715919" cy="901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1199,8</a:t>
            </a:r>
            <a:endParaRPr lang="en-US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35"/>
          <p:cNvSpPr txBox="1">
            <a:spLocks noChangeArrowheads="1"/>
          </p:cNvSpPr>
          <p:nvPr/>
        </p:nvSpPr>
        <p:spPr bwMode="auto">
          <a:xfrm>
            <a:off x="369613" y="4799726"/>
            <a:ext cx="446449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ru-RU" sz="4000" dirty="0" smtClean="0">
                <a:latin typeface="Arial" panose="020B0604020202020204" pitchFamily="34" charset="0"/>
              </a:rPr>
              <a:t> b)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100 + 9 ∙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00614" y="5151303"/>
            <a:ext cx="55066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0,532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100 + 9 ∙ 52 =</a:t>
            </a:r>
            <a:endParaRPr lang="en-US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00214" y="5815389"/>
            <a:ext cx="350929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53,2 + 468 =</a:t>
            </a:r>
            <a:endParaRPr lang="en-US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06875" y="5840133"/>
            <a:ext cx="1468672" cy="901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521,2</a:t>
            </a:r>
            <a:endParaRPr lang="en-US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21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6142</TotalTime>
  <Words>514</Words>
  <Application>Microsoft Office PowerPoint</Application>
  <PresentationFormat>Произвольный</PresentationFormat>
  <Paragraphs>125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Brush Script MT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568</cp:revision>
  <dcterms:created xsi:type="dcterms:W3CDTF">2020-04-09T07:32:19Z</dcterms:created>
  <dcterms:modified xsi:type="dcterms:W3CDTF">2021-03-01T07:44:50Z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