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354" r:id="rId2"/>
    <p:sldId id="380" r:id="rId3"/>
    <p:sldId id="401" r:id="rId4"/>
    <p:sldId id="393" r:id="rId5"/>
    <p:sldId id="394" r:id="rId6"/>
    <p:sldId id="395" r:id="rId7"/>
    <p:sldId id="403" r:id="rId8"/>
    <p:sldId id="397" r:id="rId9"/>
    <p:sldId id="398" r:id="rId10"/>
    <p:sldId id="362" r:id="rId11"/>
  </p:sldIdLst>
  <p:sldSz cx="12185650" cy="7019925"/>
  <p:notesSz cx="5765800" cy="3244850"/>
  <p:defaultTextStyle>
    <a:defPPr>
      <a:defRPr lang="ru-RU"/>
    </a:defPPr>
    <a:lvl1pPr marL="0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00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201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302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402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5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6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67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4806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08" userDrawn="1">
          <p15:clr>
            <a:srgbClr val="A4A3A4"/>
          </p15:clr>
        </p15:guide>
        <p15:guide id="2" pos="2215" userDrawn="1">
          <p15:clr>
            <a:srgbClr val="A4A3A4"/>
          </p15:clr>
        </p15:guide>
        <p15:guide id="3" orient="horz" pos="6230" userDrawn="1">
          <p15:clr>
            <a:srgbClr val="A4A3A4"/>
          </p15:clr>
        </p15:guide>
        <p15:guide id="4" pos="4565" userDrawn="1">
          <p15:clr>
            <a:srgbClr val="A4A3A4"/>
          </p15:clr>
        </p15:guide>
        <p15:guide id="5" pos="221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2409" autoAdjust="0"/>
  </p:normalViewPr>
  <p:slideViewPr>
    <p:cSldViewPr>
      <p:cViewPr varScale="1">
        <p:scale>
          <a:sx n="64" d="100"/>
          <a:sy n="64" d="100"/>
        </p:scale>
        <p:origin x="656" y="48"/>
      </p:cViewPr>
      <p:guideLst>
        <p:guide orient="horz" pos="2808"/>
        <p:guide pos="2215"/>
        <p:guide orient="horz" pos="6230"/>
        <p:guide pos="4565"/>
        <p:guide pos="221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774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00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201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302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402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5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6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67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4806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8" y="2176175"/>
            <a:ext cx="103578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52" y="3931158"/>
            <a:ext cx="852995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8331" y="2125267"/>
            <a:ext cx="8408988" cy="741870"/>
          </a:xfrm>
        </p:spPr>
        <p:txBody>
          <a:bodyPr lIns="0" tIns="0" rIns="0" bIns="0"/>
          <a:lstStyle>
            <a:lvl1pPr>
              <a:defRPr sz="4821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53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17" name="bg object 17"/>
          <p:cNvSpPr/>
          <p:nvPr/>
        </p:nvSpPr>
        <p:spPr>
          <a:xfrm>
            <a:off x="141280" y="153944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368" y="1559304"/>
            <a:ext cx="3855658" cy="4578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7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2443" y="2285230"/>
            <a:ext cx="5541249" cy="223785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14F2EF-BD79-4C49-A4E7-81334BF7A2E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sndAc>
      <p:stSnd>
        <p:snd r:embed="rId1" name="camera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53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8331" y="2125265"/>
            <a:ext cx="840898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29"/>
            <a:ext cx="389940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29"/>
            <a:ext cx="2802700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29"/>
            <a:ext cx="2802700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92980">
        <a:defRPr>
          <a:latin typeface="+mn-lt"/>
          <a:ea typeface="+mn-ea"/>
          <a:cs typeface="+mn-cs"/>
        </a:defRPr>
      </a:lvl2pPr>
      <a:lvl3pPr marL="1985961">
        <a:defRPr>
          <a:latin typeface="+mn-lt"/>
          <a:ea typeface="+mn-ea"/>
          <a:cs typeface="+mn-cs"/>
        </a:defRPr>
      </a:lvl3pPr>
      <a:lvl4pPr marL="2978943">
        <a:defRPr>
          <a:latin typeface="+mn-lt"/>
          <a:ea typeface="+mn-ea"/>
          <a:cs typeface="+mn-cs"/>
        </a:defRPr>
      </a:lvl4pPr>
      <a:lvl5pPr marL="3971923">
        <a:defRPr>
          <a:latin typeface="+mn-lt"/>
          <a:ea typeface="+mn-ea"/>
          <a:cs typeface="+mn-cs"/>
        </a:defRPr>
      </a:lvl5pPr>
      <a:lvl6pPr marL="4964906">
        <a:defRPr>
          <a:latin typeface="+mn-lt"/>
          <a:ea typeface="+mn-ea"/>
          <a:cs typeface="+mn-cs"/>
        </a:defRPr>
      </a:lvl6pPr>
      <a:lvl7pPr marL="5957886">
        <a:defRPr>
          <a:latin typeface="+mn-lt"/>
          <a:ea typeface="+mn-ea"/>
          <a:cs typeface="+mn-cs"/>
        </a:defRPr>
      </a:lvl7pPr>
      <a:lvl8pPr marL="6950866">
        <a:defRPr>
          <a:latin typeface="+mn-lt"/>
          <a:ea typeface="+mn-ea"/>
          <a:cs typeface="+mn-cs"/>
        </a:defRPr>
      </a:lvl8pPr>
      <a:lvl9pPr marL="794384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92980">
        <a:defRPr>
          <a:latin typeface="+mn-lt"/>
          <a:ea typeface="+mn-ea"/>
          <a:cs typeface="+mn-cs"/>
        </a:defRPr>
      </a:lvl2pPr>
      <a:lvl3pPr marL="1985961">
        <a:defRPr>
          <a:latin typeface="+mn-lt"/>
          <a:ea typeface="+mn-ea"/>
          <a:cs typeface="+mn-cs"/>
        </a:defRPr>
      </a:lvl3pPr>
      <a:lvl4pPr marL="2978943">
        <a:defRPr>
          <a:latin typeface="+mn-lt"/>
          <a:ea typeface="+mn-ea"/>
          <a:cs typeface="+mn-cs"/>
        </a:defRPr>
      </a:lvl4pPr>
      <a:lvl5pPr marL="3971923">
        <a:defRPr>
          <a:latin typeface="+mn-lt"/>
          <a:ea typeface="+mn-ea"/>
          <a:cs typeface="+mn-cs"/>
        </a:defRPr>
      </a:lvl5pPr>
      <a:lvl6pPr marL="4964906">
        <a:defRPr>
          <a:latin typeface="+mn-lt"/>
          <a:ea typeface="+mn-ea"/>
          <a:cs typeface="+mn-cs"/>
        </a:defRPr>
      </a:lvl6pPr>
      <a:lvl7pPr marL="5957886">
        <a:defRPr>
          <a:latin typeface="+mn-lt"/>
          <a:ea typeface="+mn-ea"/>
          <a:cs typeface="+mn-cs"/>
        </a:defRPr>
      </a:lvl7pPr>
      <a:lvl8pPr marL="6950866">
        <a:defRPr>
          <a:latin typeface="+mn-lt"/>
          <a:ea typeface="+mn-ea"/>
          <a:cs typeface="+mn-cs"/>
        </a:defRPr>
      </a:lvl8pPr>
      <a:lvl9pPr marL="794384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01797"/>
            <a:ext cx="12173572" cy="22892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94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1050" y="363419"/>
            <a:ext cx="6664926" cy="1150765"/>
          </a:xfrm>
          <a:prstGeom prst="rect">
            <a:avLst/>
          </a:prstGeom>
        </p:spPr>
        <p:txBody>
          <a:bodyPr vert="horz" wrap="square" lIns="0" tIns="31243" rIns="0" bIns="0" rtlCol="0">
            <a:spAutoFit/>
          </a:bodyPr>
          <a:lstStyle/>
          <a:p>
            <a:pPr marL="27169" algn="ctr">
              <a:spcBef>
                <a:spcPts val="245"/>
              </a:spcBef>
            </a:pPr>
            <a:r>
              <a:rPr lang="en-US" sz="7273" spc="11" dirty="0"/>
              <a:t>MATEMATIKA</a:t>
            </a:r>
            <a:endParaRPr lang="en-US" sz="7273" dirty="0"/>
          </a:p>
        </p:txBody>
      </p:sp>
      <p:sp>
        <p:nvSpPr>
          <p:cNvPr id="4" name="object 4"/>
          <p:cNvSpPr txBox="1"/>
          <p:nvPr/>
        </p:nvSpPr>
        <p:spPr>
          <a:xfrm>
            <a:off x="797300" y="2933811"/>
            <a:ext cx="8690433" cy="1876837"/>
          </a:xfrm>
          <a:prstGeom prst="rect">
            <a:avLst/>
          </a:prstGeom>
        </p:spPr>
        <p:txBody>
          <a:bodyPr vert="horz" wrap="square" lIns="0" tIns="29886" rIns="0" bIns="0" rtlCol="0">
            <a:spAutoFit/>
          </a:bodyPr>
          <a:lstStyle/>
          <a:p>
            <a:pPr marL="39394" algn="ctr">
              <a:spcBef>
                <a:spcPts val="234"/>
              </a:spcBef>
            </a:pPr>
            <a:r>
              <a:rPr lang="en-US" sz="6000" b="1" dirty="0">
                <a:solidFill>
                  <a:schemeClr val="tx2"/>
                </a:solidFill>
                <a:latin typeface="Arial"/>
                <a:cs typeface="Arial"/>
              </a:rPr>
              <a:t>MAVZU: </a:t>
            </a:r>
            <a:r>
              <a:rPr lang="en-US" sz="6000" b="1" dirty="0" smtClean="0">
                <a:solidFill>
                  <a:schemeClr val="tx2"/>
                </a:solidFill>
                <a:latin typeface="Arial"/>
                <a:cs typeface="Arial"/>
              </a:rPr>
              <a:t>VII BOBGA DOIR </a:t>
            </a:r>
            <a:r>
              <a:rPr lang="en-US" sz="6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MASALALAR</a:t>
            </a:r>
            <a:endParaRPr lang="en-US" sz="60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46947" y="4602098"/>
            <a:ext cx="744615" cy="17767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3940"/>
          </a:p>
        </p:txBody>
      </p:sp>
      <p:grpSp>
        <p:nvGrpSpPr>
          <p:cNvPr id="7" name="object 7"/>
          <p:cNvGrpSpPr/>
          <p:nvPr/>
        </p:nvGrpSpPr>
        <p:grpSpPr>
          <a:xfrm>
            <a:off x="991561" y="318485"/>
            <a:ext cx="10555496" cy="1215166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940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94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940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866438" y="372231"/>
            <a:ext cx="2982635" cy="958946"/>
          </a:xfrm>
          <a:prstGeom prst="rect">
            <a:avLst/>
          </a:prstGeom>
        </p:spPr>
        <p:txBody>
          <a:bodyPr vert="horz" wrap="square" lIns="0" tIns="25810" rIns="0" bIns="0" rtlCol="0">
            <a:spAutoFit/>
          </a:bodyPr>
          <a:lstStyle/>
          <a:p>
            <a:pPr algn="ctr">
              <a:spcBef>
                <a:spcPts val="204"/>
              </a:spcBef>
            </a:pPr>
            <a:r>
              <a:rPr lang="en-US" sz="6062" b="1" spc="-1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445" b="1" spc="-1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r>
              <a:rPr lang="en-US" sz="4445" b="1" spc="-11" dirty="0" smtClean="0">
                <a:solidFill>
                  <a:schemeClr val="bg1"/>
                </a:solidFill>
                <a:latin typeface="Arial"/>
                <a:cs typeface="Arial"/>
              </a:rPr>
              <a:t>- </a:t>
            </a:r>
            <a:r>
              <a:rPr sz="4445" b="1" spc="-11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445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33258" y="2349434"/>
            <a:ext cx="771993" cy="171301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748"/>
          </a:p>
        </p:txBody>
      </p:sp>
      <p:sp>
        <p:nvSpPr>
          <p:cNvPr id="12" name="object 11"/>
          <p:cNvSpPr/>
          <p:nvPr/>
        </p:nvSpPr>
        <p:spPr>
          <a:xfrm>
            <a:off x="9266094" y="2693567"/>
            <a:ext cx="2582979" cy="24215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4000"/>
          </a:p>
        </p:txBody>
      </p:sp>
    </p:spTree>
    <p:extLst>
      <p:ext uri="{BB962C8B-B14F-4D97-AF65-F5344CB8AC3E}">
        <p14:creationId xmlns:p14="http://schemas.microsoft.com/office/powerpoint/2010/main" val="116183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08249" y="1493738"/>
            <a:ext cx="943304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610-, 612-, 615-, 619-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yechish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5400" b="1" dirty="0" smtClean="0">
                <a:latin typeface="Arial" pitchFamily="34" charset="0"/>
                <a:cs typeface="Arial" pitchFamily="34" charset="0"/>
              </a:rPr>
              <a:t>(126- bet)</a:t>
            </a:r>
          </a:p>
          <a:p>
            <a:pPr algn="ctr"/>
            <a:endParaRPr lang="en-US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3"/>
          <p:cNvSpPr txBox="1">
            <a:spLocks noGrp="1"/>
          </p:cNvSpPr>
          <p:nvPr>
            <p:ph type="title"/>
          </p:nvPr>
        </p:nvSpPr>
        <p:spPr>
          <a:xfrm>
            <a:off x="323312" y="29152"/>
            <a:ext cx="11449272" cy="867203"/>
          </a:xfrm>
          <a:prstGeom prst="rect">
            <a:avLst/>
          </a:prstGeom>
        </p:spPr>
        <p:txBody>
          <a:bodyPr vert="horz" wrap="square" lIns="0" tIns="35856" rIns="0" bIns="0" rtlCol="0">
            <a:spAutoFit/>
          </a:bodyPr>
          <a:lstStyle/>
          <a:p>
            <a:pPr marL="27582" algn="ctr">
              <a:spcBef>
                <a:spcPts val="282"/>
              </a:spcBef>
            </a:pPr>
            <a:r>
              <a:rPr lang="en-US" sz="5400" dirty="0"/>
              <a:t>  </a:t>
            </a:r>
            <a:r>
              <a:rPr lang="en-US" sz="3600" dirty="0" smtClean="0"/>
              <a:t>MUSTAQIL  BAJARISH  UCHUN TOPSHIRIQLAR:</a:t>
            </a:r>
            <a:endParaRPr sz="5400" dirty="0"/>
          </a:p>
        </p:txBody>
      </p:sp>
    </p:spTree>
    <p:extLst>
      <p:ext uri="{BB962C8B-B14F-4D97-AF65-F5344CB8AC3E}">
        <p14:creationId xmlns:p14="http://schemas.microsoft.com/office/powerpoint/2010/main" val="112646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75984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608- masala</a:t>
            </a:r>
            <a:endParaRPr lang="ru-RU" sz="4400" dirty="0"/>
          </a:p>
        </p:txBody>
      </p:sp>
      <p:sp>
        <p:nvSpPr>
          <p:cNvPr id="14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283215" y="6926535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7D85CCD-2037-49EE-8661-3CB9AF67D9B1}" type="slidenum">
              <a:rPr lang="ru-RU" altLang="ru-RU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ru-RU" altLang="ru-RU" sz="1200" smtClean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8257" y="1167929"/>
            <a:ext cx="1160882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Ovchilardan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biri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30 ta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quyon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otdi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Ikkinchisi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birinchisining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0,4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qismicha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uchinchisi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esa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ikkinchisidan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10 ta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kam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quyon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otdi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Uchala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ovchi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qancha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quyon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otgan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? </a:t>
            </a:r>
            <a:endParaRPr lang="ru-RU" dirty="0"/>
          </a:p>
        </p:txBody>
      </p:sp>
      <p:pic>
        <p:nvPicPr>
          <p:cNvPr id="1028" name="Picture 4" descr="Охотник держит корокоствольное оружие и показывать большие пальцы руки  вверх Иллюстрация вектора - иллюстрации насчитывающей охотник, держит:  3902905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6" t="8907" r="17087" b="5218"/>
          <a:stretch/>
        </p:blipFill>
        <p:spPr bwMode="auto">
          <a:xfrm>
            <a:off x="7015582" y="3957299"/>
            <a:ext cx="1944217" cy="2451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Последняя суббота мая в России отмечается как День Охотоведа. —  Военно-охотничье обществ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187" y="3945309"/>
            <a:ext cx="2294776" cy="247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Иллюстрация охотника шаржа счастливая для детей Иллюстрация штока -  иллюстрации насчитывающей для, иллюстрация: 8673652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18"/>
          <a:stretch/>
        </p:blipFill>
        <p:spPr bwMode="auto">
          <a:xfrm>
            <a:off x="4508649" y="3995317"/>
            <a:ext cx="1949944" cy="2479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661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75984"/>
            <a:ext cx="291938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4400" dirty="0"/>
          </a:p>
        </p:txBody>
      </p:sp>
      <p:sp>
        <p:nvSpPr>
          <p:cNvPr id="14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283215" y="6926535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7D85CCD-2037-49EE-8661-3CB9AF67D9B1}" type="slidenum">
              <a:rPr lang="ru-RU" altLang="ru-RU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ru-RU" altLang="ru-RU" sz="1200" smtClean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31" name="Text Box 35"/>
          <p:cNvSpPr txBox="1">
            <a:spLocks noChangeArrowheads="1"/>
          </p:cNvSpPr>
          <p:nvPr/>
        </p:nvSpPr>
        <p:spPr bwMode="auto">
          <a:xfrm>
            <a:off x="3538799" y="5852979"/>
            <a:ext cx="374441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Javob</a:t>
            </a:r>
            <a:r>
              <a:rPr lang="en-US" altLang="ru-RU" sz="3600" b="1" dirty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r>
              <a:rPr lang="en-US" altLang="ru-RU" sz="4000" dirty="0" smtClean="0">
                <a:latin typeface="Arial" panose="020B0604020202020204" pitchFamily="34" charset="0"/>
              </a:rPr>
              <a:t>44 ta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36" name="TextBox 17"/>
          <p:cNvSpPr txBox="1">
            <a:spLocks noChangeArrowheads="1"/>
          </p:cNvSpPr>
          <p:nvPr/>
        </p:nvSpPr>
        <p:spPr bwMode="auto">
          <a:xfrm>
            <a:off x="471240" y="3299774"/>
            <a:ext cx="209319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ru-RU" sz="3600" b="1" dirty="0" err="1">
                <a:solidFill>
                  <a:schemeClr val="tx2"/>
                </a:solidFill>
                <a:latin typeface="Arial" panose="020B0604020202020204" pitchFamily="34" charset="0"/>
              </a:rPr>
              <a:t>Yechish</a:t>
            </a:r>
            <a:r>
              <a:rPr lang="en-US" altLang="ru-RU" sz="36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endParaRPr lang="uz-Cyrl-UZ" altLang="ru-RU" sz="36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2752277" y="3408971"/>
                <a:ext cx="5400600" cy="964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30 </a:t>
                </a:r>
                <a:r>
                  <a:rPr lang="en-US" altLang="ru-RU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alt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US" altLang="ru-RU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den>
                    </m:f>
                    <m:r>
                      <a:rPr lang="en-US" altLang="ru-RU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alt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qismi</a:t>
                </a:r>
                <a:r>
                  <a:rPr lang="en-US" alt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endParaRPr lang="ru-RU" sz="4000" dirty="0"/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2277" y="3408971"/>
                <a:ext cx="5400600" cy="964110"/>
              </a:xfrm>
              <a:prstGeom prst="rect">
                <a:avLst/>
              </a:prstGeom>
              <a:blipFill rotWithShape="0">
                <a:blip r:embed="rId2"/>
                <a:stretch>
                  <a:fillRect l="-3950" b="-113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581993" y="1277714"/>
            <a:ext cx="5184576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I </a:t>
            </a:r>
            <a:r>
              <a:rPr lang="en-US" b="1" dirty="0" err="1" smtClean="0">
                <a:solidFill>
                  <a:schemeClr val="accent1">
                    <a:lumMod val="75000"/>
                  </a:schemeClr>
                </a:solidFill>
              </a:rPr>
              <a:t>ovchi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  -   30 ta</a:t>
            </a:r>
          </a:p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II </a:t>
            </a:r>
            <a:r>
              <a:rPr lang="en-US" b="1" dirty="0" err="1" smtClean="0">
                <a:solidFill>
                  <a:schemeClr val="accent1">
                    <a:lumMod val="75000"/>
                  </a:schemeClr>
                </a:solidFill>
              </a:rPr>
              <a:t>ovchi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 – 0,4 </a:t>
            </a:r>
            <a:r>
              <a:rPr lang="en-US" b="1" dirty="0" err="1" smtClean="0">
                <a:solidFill>
                  <a:schemeClr val="accent1">
                    <a:lumMod val="75000"/>
                  </a:schemeClr>
                </a:solidFill>
              </a:rPr>
              <a:t>qismi</a:t>
            </a:r>
            <a:endParaRPr lang="en-US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III </a:t>
            </a:r>
            <a:r>
              <a:rPr lang="en-US" b="1" dirty="0" err="1" smtClean="0">
                <a:solidFill>
                  <a:schemeClr val="accent1">
                    <a:lumMod val="75000"/>
                  </a:schemeClr>
                </a:solidFill>
              </a:rPr>
              <a:t>ovchi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 – 10 ta </a:t>
            </a:r>
            <a:r>
              <a:rPr lang="en-US" b="1" dirty="0" err="1" smtClean="0">
                <a:solidFill>
                  <a:schemeClr val="accent1">
                    <a:lumMod val="75000"/>
                  </a:schemeClr>
                </a:solidFill>
              </a:rPr>
              <a:t>kam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Выгнутая вниз стрелка 4"/>
          <p:cNvSpPr/>
          <p:nvPr/>
        </p:nvSpPr>
        <p:spPr>
          <a:xfrm rot="15109912">
            <a:off x="4249833" y="1756334"/>
            <a:ext cx="794563" cy="333859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Выгнутая вниз стрелка 10"/>
          <p:cNvSpPr/>
          <p:nvPr/>
        </p:nvSpPr>
        <p:spPr>
          <a:xfrm rot="15109912">
            <a:off x="4642973" y="2476414"/>
            <a:ext cx="794563" cy="333859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Правая фигурная скобка 5"/>
          <p:cNvSpPr/>
          <p:nvPr/>
        </p:nvSpPr>
        <p:spPr>
          <a:xfrm>
            <a:off x="5200549" y="1399000"/>
            <a:ext cx="504056" cy="1750922"/>
          </a:xfrm>
          <a:prstGeom prst="rightBrace">
            <a:avLst>
              <a:gd name="adj1" fmla="val 74300"/>
              <a:gd name="adj2" fmla="val 50000"/>
            </a:avLst>
          </a:prstGeom>
          <a:noFill/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766811" y="1925786"/>
            <a:ext cx="946028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? ta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628711" y="4077368"/>
            <a:ext cx="410881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30 ∙ 0,4 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12 (ta) </a:t>
            </a:r>
            <a:endParaRPr lang="en-US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9118" y="4985604"/>
            <a:ext cx="3680816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12 – 10 = 2 (ta)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9118" y="4130563"/>
            <a:ext cx="376577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30 : 10 ∙ 4 = 12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613753" y="5012890"/>
            <a:ext cx="485100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30 + 12 + 2 = 44 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(ta)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089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7" grpId="0"/>
      <p:bldP spid="5" grpId="0" animBg="1"/>
      <p:bldP spid="11" grpId="0" animBg="1"/>
      <p:bldP spid="6" grpId="0" animBg="1"/>
      <p:bldP spid="7" grpId="0"/>
      <p:bldP spid="8" grpId="0"/>
      <p:bldP spid="9" grpId="0"/>
      <p:bldP spid="10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75984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609- masala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7487" y="1123904"/>
            <a:ext cx="11450877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Birinchi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dala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yuzi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189,5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ga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ikkinchisining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yuzi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undan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15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ga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ortiq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Birinchi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dalaning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gektaridan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24 q,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ikkinchisining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gektaridan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31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q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bug‘doy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olingan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bo‘lsa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ikkala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daladan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qancha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bug‘doy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hosili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olingan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?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3947" y="3909208"/>
            <a:ext cx="243586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Yechish</a:t>
            </a:r>
            <a:r>
              <a:rPr lang="en-US" altLang="ru-RU" sz="4000" b="1" dirty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endParaRPr lang="uz-Cyrl-UZ" altLang="ru-RU" sz="40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7252" y="4858855"/>
            <a:ext cx="14686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189,5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92158" y="5301890"/>
            <a:ext cx="755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15</a:t>
            </a:r>
            <a:endParaRPr lang="ru-RU" sz="4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766557" y="5293916"/>
            <a:ext cx="6126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,0</a:t>
            </a:r>
            <a:endParaRPr lang="ru-RU" sz="4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70898" y="5788643"/>
            <a:ext cx="14686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204 5</a:t>
            </a:r>
            <a:endParaRPr lang="ru-RU" sz="40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373518" y="4046798"/>
            <a:ext cx="17540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189,5  </a:t>
            </a:r>
            <a:endParaRPr lang="ru-RU" sz="40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015997" y="4563461"/>
            <a:ext cx="755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24</a:t>
            </a:r>
            <a:endParaRPr lang="ru-RU" sz="4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506565" y="5116628"/>
            <a:ext cx="16113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7580  </a:t>
            </a:r>
            <a:endParaRPr lang="ru-RU" sz="40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269719" y="5570306"/>
            <a:ext cx="16113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3790  </a:t>
            </a:r>
            <a:endParaRPr lang="ru-RU" sz="40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173293" y="6099650"/>
            <a:ext cx="20393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4548 0  </a:t>
            </a:r>
            <a:endParaRPr lang="ru-RU" sz="4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4280266" y="6047313"/>
            <a:ext cx="3417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endParaRPr lang="ru-RU" sz="4400" dirty="0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3592603" y="5174057"/>
            <a:ext cx="1189416" cy="624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3476384" y="6208136"/>
            <a:ext cx="1330100" cy="165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3091067" y="4357256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x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026035" y="5312946"/>
            <a:ext cx="4539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6271750" y="4102325"/>
            <a:ext cx="17540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204,5  </a:t>
            </a:r>
            <a:endParaRPr lang="ru-RU" sz="40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6966915" y="4576695"/>
            <a:ext cx="755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31</a:t>
            </a:r>
            <a:endParaRPr lang="ru-RU" sz="40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6370028" y="5143432"/>
            <a:ext cx="16113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2045  </a:t>
            </a:r>
            <a:endParaRPr lang="ru-RU" sz="40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6081162" y="5638664"/>
            <a:ext cx="16113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6135  </a:t>
            </a:r>
            <a:endParaRPr lang="ru-RU" sz="40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6056441" y="6161196"/>
            <a:ext cx="20393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6339 5  </a:t>
            </a:r>
            <a:endParaRPr lang="ru-RU" sz="4000" dirty="0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6146435" y="5208907"/>
            <a:ext cx="145042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6040163" y="6231252"/>
            <a:ext cx="1676192" cy="1876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5951754" y="4417040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x</a:t>
            </a:r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5736882" y="5328786"/>
            <a:ext cx="4539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endParaRPr lang="ru-RU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7187960" y="6130418"/>
            <a:ext cx="3417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endParaRPr lang="ru-RU" sz="4400" b="1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8757237" y="4104240"/>
            <a:ext cx="16113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4548  </a:t>
            </a:r>
            <a:endParaRPr lang="ru-RU" sz="4000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8789321" y="4576695"/>
            <a:ext cx="17540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6339,5</a:t>
            </a:r>
            <a:endParaRPr lang="ru-RU" sz="4000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8561029" y="5142637"/>
            <a:ext cx="21820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108875  </a:t>
            </a:r>
            <a:endParaRPr lang="ru-RU" sz="4000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9835190" y="5096121"/>
            <a:ext cx="3417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endParaRPr lang="ru-RU" sz="4400" dirty="0"/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 flipV="1">
            <a:off x="8685113" y="5208907"/>
            <a:ext cx="1774828" cy="1512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/>
          <p:cNvSpPr/>
          <p:nvPr/>
        </p:nvSpPr>
        <p:spPr>
          <a:xfrm>
            <a:off x="8399456" y="4375246"/>
            <a:ext cx="4539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endParaRPr lang="ru-RU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4713261" y="6122419"/>
            <a:ext cx="7489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(q)</a:t>
            </a:r>
            <a:endParaRPr lang="ru-RU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7594276" y="6195334"/>
            <a:ext cx="7489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(q)</a:t>
            </a:r>
            <a:endParaRPr lang="ru-RU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10368576" y="5174209"/>
            <a:ext cx="7489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(q)</a:t>
            </a:r>
            <a:endParaRPr lang="ru-RU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492188" y="6252986"/>
            <a:ext cx="289831" cy="41059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1060008" y="5865562"/>
            <a:ext cx="1189416" cy="624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Прямоугольник 49"/>
          <p:cNvSpPr/>
          <p:nvPr/>
        </p:nvSpPr>
        <p:spPr>
          <a:xfrm>
            <a:off x="668381" y="5037038"/>
            <a:ext cx="4844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endParaRPr lang="ru-RU" sz="4000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9897341" y="4134516"/>
            <a:ext cx="6126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,0</a:t>
            </a:r>
            <a:endParaRPr lang="ru-RU" sz="4000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1779959" y="5731003"/>
            <a:ext cx="3417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2769395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2" grpId="0"/>
      <p:bldP spid="13" grpId="0"/>
      <p:bldP spid="15" grpId="0"/>
      <p:bldP spid="16" grpId="0"/>
      <p:bldP spid="17" grpId="0"/>
      <p:bldP spid="18" grpId="0"/>
      <p:bldP spid="20" grpId="0"/>
      <p:bldP spid="21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4" grpId="0"/>
      <p:bldP spid="35" grpId="0"/>
      <p:bldP spid="39" grpId="0"/>
      <p:bldP spid="40" grpId="0"/>
      <p:bldP spid="41" grpId="0"/>
      <p:bldP spid="42" grpId="0"/>
      <p:bldP spid="43" grpId="0"/>
      <p:bldP spid="45" grpId="0"/>
      <p:bldP spid="46" grpId="0"/>
      <p:bldP spid="47" grpId="0"/>
      <p:bldP spid="48" grpId="0"/>
      <p:bldP spid="50" grpId="0"/>
      <p:bldP spid="51" grpId="0"/>
      <p:bldP spid="5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75984"/>
            <a:ext cx="364683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611- masala</a:t>
            </a:r>
            <a:endParaRPr lang="ru-RU" sz="4400" dirty="0"/>
          </a:p>
        </p:txBody>
      </p:sp>
      <p:sp>
        <p:nvSpPr>
          <p:cNvPr id="14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283215" y="6926535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7D85CCD-2037-49EE-8661-3CB9AF67D9B1}" type="slidenum">
              <a:rPr lang="ru-RU" altLang="ru-RU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ru-RU" altLang="ru-RU" sz="1200" smtClean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31" name="Text Box 35"/>
          <p:cNvSpPr txBox="1">
            <a:spLocks noChangeArrowheads="1"/>
          </p:cNvSpPr>
          <p:nvPr/>
        </p:nvSpPr>
        <p:spPr bwMode="auto">
          <a:xfrm>
            <a:off x="2321762" y="4138950"/>
            <a:ext cx="597893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 a = 29,8 m,   b = 15 m 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1844" y="1190815"/>
            <a:ext cx="768720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oshxonasining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29,8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m,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15 m.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oshxonasining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o‘nlar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xonasigacha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yaxlitlang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2050" name="Picture 2" descr="Sarit Shani Hay-Modern playspace designer | Kreşler, Anaokulu, Oku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9049" y="1307943"/>
            <a:ext cx="3628255" cy="2300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7377" y="4138950"/>
            <a:ext cx="243586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Yechish</a:t>
            </a:r>
            <a:r>
              <a:rPr lang="en-US" altLang="ru-RU" sz="4000" b="1" dirty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endParaRPr lang="uz-Cyrl-UZ" altLang="ru-RU" sz="40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0" name="Text Box 35"/>
          <p:cNvSpPr txBox="1">
            <a:spLocks noChangeArrowheads="1"/>
          </p:cNvSpPr>
          <p:nvPr/>
        </p:nvSpPr>
        <p:spPr bwMode="auto">
          <a:xfrm>
            <a:off x="8276417" y="3959126"/>
            <a:ext cx="372106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Javob</a:t>
            </a:r>
            <a:r>
              <a:rPr lang="en-US" altLang="ru-RU" sz="3600" b="1" dirty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r>
              <a:rPr lang="en-US" altLang="ru-RU" sz="36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en-US" altLang="ru-RU" sz="4000" dirty="0" smtClean="0">
                <a:latin typeface="Arial" panose="020B0604020202020204" pitchFamily="34" charset="0"/>
              </a:rPr>
              <a:t>450 m²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11" name="Text Box 35"/>
          <p:cNvSpPr txBox="1">
            <a:spLocks noChangeArrowheads="1"/>
          </p:cNvSpPr>
          <p:nvPr/>
        </p:nvSpPr>
        <p:spPr bwMode="auto">
          <a:xfrm>
            <a:off x="529812" y="4932649"/>
            <a:ext cx="237626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 S = a ∙ b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47432" y="5154613"/>
            <a:ext cx="26244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dirty="0">
                <a:latin typeface="Arial" panose="020B0604020202020204" pitchFamily="34" charset="0"/>
              </a:rPr>
              <a:t>= 29,8 </a:t>
            </a:r>
            <a:r>
              <a:rPr lang="en-US" altLang="ru-RU" sz="4000" dirty="0" smtClean="0">
                <a:latin typeface="Arial" panose="020B0604020202020204" pitchFamily="34" charset="0"/>
              </a:rPr>
              <a:t>∙ </a:t>
            </a:r>
            <a:r>
              <a:rPr lang="en-US" altLang="ru-RU" sz="4000" dirty="0">
                <a:latin typeface="Arial" panose="020B0604020202020204" pitchFamily="34" charset="0"/>
              </a:rPr>
              <a:t>15</a:t>
            </a:r>
            <a:endParaRPr lang="ru-RU" sz="4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327202" y="5154613"/>
            <a:ext cx="29958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4000" dirty="0">
                <a:latin typeface="Arial" panose="020B0604020202020204" pitchFamily="34" charset="0"/>
              </a:rPr>
              <a:t>= </a:t>
            </a:r>
            <a:r>
              <a:rPr lang="en-US" altLang="ru-RU" sz="4000" dirty="0" smtClean="0">
                <a:latin typeface="Arial" panose="020B0604020202020204" pitchFamily="34" charset="0"/>
              </a:rPr>
              <a:t>447 (m²)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2758646" y="6034125"/>
                <a:ext cx="2995802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ru-RU" sz="4000" dirty="0" smtClean="0">
                    <a:latin typeface="Arial" panose="020B0604020202020204" pitchFamily="34" charset="0"/>
                  </a:rPr>
                  <a:t>447</a:t>
                </a:r>
                <a14:m>
                  <m:oMath xmlns:m="http://schemas.openxmlformats.org/officeDocument/2006/math">
                    <m:r>
                      <a:rPr lang="en-US" altLang="ru-RU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sz="4000" dirty="0" smtClean="0"/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450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8646" y="6034125"/>
                <a:ext cx="2995802" cy="707886"/>
              </a:xfrm>
              <a:prstGeom prst="rect">
                <a:avLst/>
              </a:prstGeom>
              <a:blipFill rotWithShape="0">
                <a:blip r:embed="rId3"/>
                <a:stretch>
                  <a:fillRect l="-7332"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9029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" grpId="0"/>
      <p:bldP spid="10" grpId="0"/>
      <p:bldP spid="11" grpId="0"/>
      <p:bldP spid="4" grpId="0"/>
      <p:bldP spid="13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75984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613- masala</a:t>
            </a:r>
            <a:endParaRPr lang="ru-RU" sz="4400" dirty="0"/>
          </a:p>
        </p:txBody>
      </p:sp>
      <p:sp>
        <p:nvSpPr>
          <p:cNvPr id="14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283215" y="6926535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7D85CCD-2037-49EE-8661-3CB9AF67D9B1}" type="slidenum">
              <a:rPr lang="ru-RU" altLang="ru-RU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ru-RU" altLang="ru-RU" sz="1200" smtClean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8651" y="1193254"/>
            <a:ext cx="113772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Do‘kon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uch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kunda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1289,7 kg un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sotdi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Birinchi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kuni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321,3 kg,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ikkinchi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kuni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uchinchi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kunga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qaraganda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3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marta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ko‘p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un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sotildi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Uchinchi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kuni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necha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kilogramm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un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sotilgan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? </a:t>
            </a:r>
          </a:p>
        </p:txBody>
      </p:sp>
      <p:pic>
        <p:nvPicPr>
          <p:cNvPr id="3074" name="Picture 2" descr="ЁВАР!!! УНИКАЛЬНЫЙ ОТДЕЛ!!! ОТДЕЛ... - Сеть Супермаркетов ЁВАР | Facebo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479" y="3867458"/>
            <a:ext cx="4824536" cy="2571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992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75984"/>
            <a:ext cx="291938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4400" dirty="0"/>
          </a:p>
        </p:txBody>
      </p:sp>
      <p:sp>
        <p:nvSpPr>
          <p:cNvPr id="31" name="Text Box 35"/>
          <p:cNvSpPr txBox="1">
            <a:spLocks noChangeArrowheads="1"/>
          </p:cNvSpPr>
          <p:nvPr/>
        </p:nvSpPr>
        <p:spPr bwMode="auto">
          <a:xfrm>
            <a:off x="1529250" y="5819106"/>
            <a:ext cx="427613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Javob</a:t>
            </a:r>
            <a:r>
              <a:rPr lang="en-US" altLang="ru-RU" sz="3600" b="1" dirty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r>
              <a:rPr lang="en-US" altLang="ru-RU" sz="4000" dirty="0" smtClean="0">
                <a:latin typeface="Arial" panose="020B0604020202020204" pitchFamily="34" charset="0"/>
              </a:rPr>
              <a:t>242,1 kg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36" name="TextBox 17"/>
          <p:cNvSpPr txBox="1">
            <a:spLocks noChangeArrowheads="1"/>
          </p:cNvSpPr>
          <p:nvPr/>
        </p:nvSpPr>
        <p:spPr bwMode="auto">
          <a:xfrm>
            <a:off x="471240" y="3299774"/>
            <a:ext cx="209319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ru-RU" sz="3600" b="1" dirty="0" err="1">
                <a:solidFill>
                  <a:schemeClr val="tx2"/>
                </a:solidFill>
                <a:latin typeface="Arial" panose="020B0604020202020204" pitchFamily="34" charset="0"/>
              </a:rPr>
              <a:t>Yechish</a:t>
            </a:r>
            <a:r>
              <a:rPr lang="en-US" altLang="ru-RU" sz="36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endParaRPr lang="uz-Cyrl-UZ" altLang="ru-RU" sz="36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1993" y="1277714"/>
            <a:ext cx="5184576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I kun -   321,3 kg</a:t>
            </a:r>
          </a:p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II kun – 3 </a:t>
            </a:r>
            <a:r>
              <a:rPr lang="en-US" b="1" dirty="0" err="1" smtClean="0">
                <a:solidFill>
                  <a:schemeClr val="accent1">
                    <a:lumMod val="75000"/>
                  </a:schemeClr>
                </a:solidFill>
              </a:rPr>
              <a:t>marta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75000"/>
                  </a:schemeClr>
                </a:solidFill>
              </a:rPr>
              <a:t>ko‘p</a:t>
            </a:r>
            <a:endParaRPr lang="en-US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III kun – ?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Правая фигурная скобка 5"/>
          <p:cNvSpPr/>
          <p:nvPr/>
        </p:nvSpPr>
        <p:spPr>
          <a:xfrm>
            <a:off x="5259105" y="1395579"/>
            <a:ext cx="504056" cy="1750922"/>
          </a:xfrm>
          <a:prstGeom prst="rightBrace">
            <a:avLst>
              <a:gd name="adj1" fmla="val 74300"/>
              <a:gd name="adj2" fmla="val 50000"/>
            </a:avLst>
          </a:prstGeom>
          <a:noFill/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05390" y="1856982"/>
            <a:ext cx="2170787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1289,7 kg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34018" y="3952041"/>
            <a:ext cx="235352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 + 3 = 4 </a:t>
            </a:r>
            <a:endParaRPr lang="en-US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2" descr="ЁВАР!!! УНИКАЛЬНЫЙ ОТДЕЛ!!! ОТДЕЛ... - Сеть Супермаркетов ЁВАР | Facebo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1576" y="1441750"/>
            <a:ext cx="2347098" cy="1758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Выгнутая вверх стрелка 1"/>
          <p:cNvSpPr/>
          <p:nvPr/>
        </p:nvSpPr>
        <p:spPr>
          <a:xfrm rot="6407524">
            <a:off x="4678430" y="2422725"/>
            <a:ext cx="698329" cy="359883"/>
          </a:xfrm>
          <a:prstGeom prst="curvedDownArrow">
            <a:avLst>
              <a:gd name="adj1" fmla="val 25000"/>
              <a:gd name="adj2" fmla="val 50000"/>
              <a:gd name="adj3" fmla="val 210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20" name="Группа 19"/>
          <p:cNvGrpSpPr>
            <a:grpSpLocks/>
          </p:cNvGrpSpPr>
          <p:nvPr/>
        </p:nvGrpSpPr>
        <p:grpSpPr bwMode="auto">
          <a:xfrm>
            <a:off x="8011608" y="2851588"/>
            <a:ext cx="1312913" cy="1248009"/>
            <a:chOff x="2142314" y="1500968"/>
            <a:chExt cx="1143802" cy="857256"/>
          </a:xfrm>
        </p:grpSpPr>
        <p:cxnSp>
          <p:nvCxnSpPr>
            <p:cNvPr id="21" name="Прямая соединительная линия 20"/>
            <p:cNvCxnSpPr/>
            <p:nvPr/>
          </p:nvCxnSpPr>
          <p:spPr>
            <a:xfrm rot="5400000">
              <a:off x="1714456" y="1928826"/>
              <a:ext cx="857256" cy="154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/>
            <p:cNvCxnSpPr/>
            <p:nvPr/>
          </p:nvCxnSpPr>
          <p:spPr>
            <a:xfrm>
              <a:off x="2143084" y="1929182"/>
              <a:ext cx="1143032" cy="828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17"/>
          <p:cNvSpPr txBox="1">
            <a:spLocks noChangeArrowheads="1"/>
          </p:cNvSpPr>
          <p:nvPr/>
        </p:nvSpPr>
        <p:spPr bwMode="auto">
          <a:xfrm>
            <a:off x="8067549" y="2792586"/>
            <a:ext cx="653732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18"/>
          <p:cNvSpPr txBox="1">
            <a:spLocks noChangeArrowheads="1"/>
          </p:cNvSpPr>
          <p:nvPr/>
        </p:nvSpPr>
        <p:spPr bwMode="auto">
          <a:xfrm>
            <a:off x="8051246" y="3405693"/>
            <a:ext cx="651121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19"/>
          <p:cNvSpPr txBox="1">
            <a:spLocks noChangeArrowheads="1"/>
          </p:cNvSpPr>
          <p:nvPr/>
        </p:nvSpPr>
        <p:spPr bwMode="auto">
          <a:xfrm>
            <a:off x="6358968" y="3205255"/>
            <a:ext cx="1182305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u="sng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altLang="ru-RU" sz="40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0"/>
          <p:cNvSpPr txBox="1">
            <a:spLocks noChangeArrowheads="1"/>
          </p:cNvSpPr>
          <p:nvPr/>
        </p:nvSpPr>
        <p:spPr bwMode="auto">
          <a:xfrm>
            <a:off x="8385062" y="3405693"/>
            <a:ext cx="647509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1"/>
          <p:cNvSpPr txBox="1">
            <a:spLocks noChangeArrowheads="1"/>
          </p:cNvSpPr>
          <p:nvPr/>
        </p:nvSpPr>
        <p:spPr bwMode="auto">
          <a:xfrm>
            <a:off x="6327493" y="3721023"/>
            <a:ext cx="987354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2"/>
          <p:cNvSpPr txBox="1">
            <a:spLocks noChangeArrowheads="1"/>
          </p:cNvSpPr>
          <p:nvPr/>
        </p:nvSpPr>
        <p:spPr bwMode="auto">
          <a:xfrm>
            <a:off x="6327493" y="4138518"/>
            <a:ext cx="1026513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ru-RU" altLang="ru-RU" sz="40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3"/>
          <p:cNvSpPr txBox="1">
            <a:spLocks noChangeArrowheads="1"/>
          </p:cNvSpPr>
          <p:nvPr/>
        </p:nvSpPr>
        <p:spPr bwMode="auto">
          <a:xfrm>
            <a:off x="6118744" y="3808462"/>
            <a:ext cx="866965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30" name="TextBox 24"/>
          <p:cNvSpPr txBox="1">
            <a:spLocks noChangeArrowheads="1"/>
          </p:cNvSpPr>
          <p:nvPr/>
        </p:nvSpPr>
        <p:spPr bwMode="auto">
          <a:xfrm>
            <a:off x="6913359" y="4660438"/>
            <a:ext cx="532222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25"/>
          <p:cNvSpPr txBox="1">
            <a:spLocks noChangeArrowheads="1"/>
          </p:cNvSpPr>
          <p:nvPr/>
        </p:nvSpPr>
        <p:spPr bwMode="auto">
          <a:xfrm>
            <a:off x="8937531" y="3405693"/>
            <a:ext cx="409565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</p:txBody>
      </p:sp>
      <p:sp>
        <p:nvSpPr>
          <p:cNvPr id="33" name="Прямоугольник 32"/>
          <p:cNvSpPr>
            <a:spLocks noChangeArrowheads="1"/>
          </p:cNvSpPr>
          <p:nvPr/>
        </p:nvSpPr>
        <p:spPr bwMode="auto">
          <a:xfrm>
            <a:off x="6362198" y="2789882"/>
            <a:ext cx="2708299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968</a:t>
            </a:r>
            <a:r>
              <a:rPr lang="ru-RU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28"/>
          <p:cNvSpPr txBox="1">
            <a:spLocks noChangeArrowheads="1"/>
          </p:cNvSpPr>
          <p:nvPr/>
        </p:nvSpPr>
        <p:spPr bwMode="auto">
          <a:xfrm>
            <a:off x="6020817" y="3015406"/>
            <a:ext cx="710899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38" name="TextBox 20"/>
          <p:cNvSpPr txBox="1">
            <a:spLocks noChangeArrowheads="1"/>
          </p:cNvSpPr>
          <p:nvPr/>
        </p:nvSpPr>
        <p:spPr bwMode="auto">
          <a:xfrm>
            <a:off x="8695975" y="3412442"/>
            <a:ext cx="647509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22"/>
          <p:cNvSpPr txBox="1">
            <a:spLocks noChangeArrowheads="1"/>
          </p:cNvSpPr>
          <p:nvPr/>
        </p:nvSpPr>
        <p:spPr bwMode="auto">
          <a:xfrm>
            <a:off x="6996464" y="5049927"/>
            <a:ext cx="652811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u="sng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altLang="ru-RU" sz="40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6605519" y="4642387"/>
            <a:ext cx="532222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24"/>
          <p:cNvSpPr txBox="1">
            <a:spLocks noChangeArrowheads="1"/>
          </p:cNvSpPr>
          <p:nvPr/>
        </p:nvSpPr>
        <p:spPr bwMode="auto">
          <a:xfrm>
            <a:off x="7021314" y="5559516"/>
            <a:ext cx="532222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23"/>
          <p:cNvSpPr txBox="1">
            <a:spLocks noChangeArrowheads="1"/>
          </p:cNvSpPr>
          <p:nvPr/>
        </p:nvSpPr>
        <p:spPr bwMode="auto">
          <a:xfrm>
            <a:off x="6452794" y="4845979"/>
            <a:ext cx="496800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43" name="TextBox 20"/>
          <p:cNvSpPr txBox="1">
            <a:spLocks noChangeArrowheads="1"/>
          </p:cNvSpPr>
          <p:nvPr/>
        </p:nvSpPr>
        <p:spPr bwMode="auto">
          <a:xfrm>
            <a:off x="8987925" y="3412442"/>
            <a:ext cx="647509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1270505" y="5225977"/>
            <a:ext cx="14686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968,4</a:t>
            </a:r>
            <a:endParaRPr lang="ru-RU" sz="4000" dirty="0"/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 flipV="1">
            <a:off x="1028117" y="5261374"/>
            <a:ext cx="1726517" cy="607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Прямоугольник 48"/>
          <p:cNvSpPr/>
          <p:nvPr/>
        </p:nvSpPr>
        <p:spPr>
          <a:xfrm>
            <a:off x="636490" y="4438919"/>
            <a:ext cx="3561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-</a:t>
            </a:r>
            <a:endParaRPr lang="ru-RU" sz="4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003487" y="4152569"/>
            <a:ext cx="18966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1289,7 </a:t>
            </a:r>
            <a:endParaRPr lang="ru-RU" sz="40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306674" y="4653610"/>
            <a:ext cx="14686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321,3</a:t>
            </a:r>
            <a:endParaRPr lang="ru-RU" sz="4000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7332963" y="5590999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7319427" y="5993909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u="sng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altLang="ru-RU" sz="36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23"/>
          <p:cNvSpPr txBox="1">
            <a:spLocks noChangeArrowheads="1"/>
          </p:cNvSpPr>
          <p:nvPr/>
        </p:nvSpPr>
        <p:spPr bwMode="auto">
          <a:xfrm>
            <a:off x="6826069" y="5774500"/>
            <a:ext cx="496800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55" name="TextBox 54"/>
          <p:cNvSpPr txBox="1">
            <a:spLocks noChangeArrowheads="1"/>
          </p:cNvSpPr>
          <p:nvPr/>
        </p:nvSpPr>
        <p:spPr bwMode="auto">
          <a:xfrm>
            <a:off x="7345225" y="6455236"/>
            <a:ext cx="415348" cy="541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alt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22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6" grpId="0" animBg="1"/>
      <p:bldP spid="7" grpId="0"/>
      <p:bldP spid="10" grpId="0"/>
      <p:bldP spid="2" grpId="0" animBg="1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2" grpId="0"/>
      <p:bldP spid="33" grpId="0"/>
      <p:bldP spid="34" grpId="0"/>
      <p:bldP spid="38" grpId="0"/>
      <p:bldP spid="39" grpId="0"/>
      <p:bldP spid="40" grpId="0"/>
      <p:bldP spid="41" grpId="0"/>
      <p:bldP spid="42" grpId="0"/>
      <p:bldP spid="43" grpId="0"/>
      <p:bldP spid="47" grpId="0"/>
      <p:bldP spid="49" grpId="0"/>
      <p:bldP spid="13" grpId="0"/>
      <p:bldP spid="15" grpId="0"/>
      <p:bldP spid="52" grpId="0"/>
      <p:bldP spid="53" grpId="0"/>
      <p:bldP spid="54" grpId="0"/>
      <p:bldP spid="5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75984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614- masala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14635" y="1106981"/>
            <a:ext cx="116652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Kater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oqimga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qarshi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harakat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qilib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, 4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soatda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143,5 km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yo‘l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bosdi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Agar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oqimning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tezligi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3,2 km/h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bo‘lsa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katerning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o‘z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tezligini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toping. </a:t>
            </a:r>
          </a:p>
        </p:txBody>
      </p:sp>
      <p:pic>
        <p:nvPicPr>
          <p:cNvPr id="4098" name="Picture 2" descr="Катер Неман 550 от производителя Компания «Стеклопластик-А». Каталог 2021.  Цена 345000р. Купить оптом. г.Вятские Поляны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919" y="2843018"/>
            <a:ext cx="3185263" cy="2179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35"/>
          <p:cNvSpPr txBox="1">
            <a:spLocks noChangeArrowheads="1"/>
          </p:cNvSpPr>
          <p:nvPr/>
        </p:nvSpPr>
        <p:spPr bwMode="auto">
          <a:xfrm>
            <a:off x="2428257" y="3019093"/>
            <a:ext cx="625491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 S = 143,5 km,  t = 4 </a:t>
            </a:r>
            <a:r>
              <a:rPr lang="en-US" altLang="ru-RU" sz="4000" dirty="0" err="1" smtClean="0">
                <a:latin typeface="Arial" panose="020B0604020202020204" pitchFamily="34" charset="0"/>
              </a:rPr>
              <a:t>soat</a:t>
            </a:r>
            <a:r>
              <a:rPr lang="en-US" altLang="ru-RU" sz="4000" dirty="0" smtClean="0">
                <a:latin typeface="Arial" panose="020B0604020202020204" pitchFamily="34" charset="0"/>
              </a:rPr>
              <a:t> 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9030" y="2996149"/>
            <a:ext cx="243586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Yechish</a:t>
            </a:r>
            <a:r>
              <a:rPr lang="en-US" altLang="ru-RU" sz="4000" b="1" dirty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endParaRPr lang="uz-Cyrl-UZ" altLang="ru-RU" sz="40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 Box 35"/>
          <p:cNvSpPr txBox="1">
            <a:spLocks noChangeArrowheads="1"/>
          </p:cNvSpPr>
          <p:nvPr/>
        </p:nvSpPr>
        <p:spPr bwMode="auto">
          <a:xfrm>
            <a:off x="372031" y="5512698"/>
            <a:ext cx="9349205" cy="901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Javob</a:t>
            </a:r>
            <a:r>
              <a:rPr lang="en-US" altLang="ru-RU" sz="3600" b="1" dirty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r>
              <a:rPr lang="en-US" altLang="ru-RU" sz="4000" dirty="0" err="1" smtClean="0">
                <a:latin typeface="Arial" panose="020B0604020202020204" pitchFamily="34" charset="0"/>
              </a:rPr>
              <a:t>katerning</a:t>
            </a:r>
            <a:r>
              <a:rPr lang="en-US" altLang="ru-RU" sz="4000" dirty="0" smtClean="0">
                <a:latin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</a:rPr>
              <a:t>o‘z</a:t>
            </a:r>
            <a:r>
              <a:rPr lang="en-US" altLang="ru-RU" sz="4000" dirty="0" smtClean="0">
                <a:latin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</a:rPr>
              <a:t>tezligi</a:t>
            </a:r>
            <a:r>
              <a:rPr lang="en-US" altLang="ru-RU" sz="4000" dirty="0" smtClean="0">
                <a:latin typeface="Arial" panose="020B0604020202020204" pitchFamily="34" charset="0"/>
              </a:rPr>
              <a:t> 39,075 </a:t>
            </a:r>
            <a:r>
              <a:rPr lang="en-US" altLang="ru-RU" sz="4000" dirty="0">
                <a:latin typeface="Arial" panose="020B0604020202020204" pitchFamily="34" charset="0"/>
              </a:rPr>
              <a:t>km/h</a:t>
            </a:r>
            <a:endParaRPr lang="ru-RU" altLang="ru-RU" sz="4400" dirty="0">
              <a:latin typeface="Arial" panose="020B0604020202020204" pitchFamily="34" charset="0"/>
            </a:endParaRPr>
          </a:p>
        </p:txBody>
      </p:sp>
      <p:sp>
        <p:nvSpPr>
          <p:cNvPr id="8" name="Text Box 35"/>
          <p:cNvSpPr txBox="1">
            <a:spLocks noChangeArrowheads="1"/>
          </p:cNvSpPr>
          <p:nvPr/>
        </p:nvSpPr>
        <p:spPr bwMode="auto">
          <a:xfrm>
            <a:off x="626875" y="3789891"/>
            <a:ext cx="237626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ru-RU" sz="2000" dirty="0" err="1" smtClean="0">
                <a:latin typeface="Arial" panose="020B0604020202020204" pitchFamily="34" charset="0"/>
              </a:rPr>
              <a:t>o.q</a:t>
            </a:r>
            <a:r>
              <a:rPr lang="en-US" altLang="ru-RU" sz="4000" dirty="0" smtClean="0">
                <a:latin typeface="Arial" panose="020B0604020202020204" pitchFamily="34" charset="0"/>
              </a:rPr>
              <a:t>= S : t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35384" y="4005938"/>
            <a:ext cx="26244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dirty="0">
                <a:latin typeface="Arial" panose="020B0604020202020204" pitchFamily="34" charset="0"/>
              </a:rPr>
              <a:t>= </a:t>
            </a:r>
            <a:r>
              <a:rPr lang="en-US" altLang="ru-RU" sz="4000" dirty="0" smtClean="0">
                <a:latin typeface="Arial" panose="020B0604020202020204" pitchFamily="34" charset="0"/>
              </a:rPr>
              <a:t>143,5 : 4</a:t>
            </a:r>
            <a:endParaRPr lang="ru-RU" sz="4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951290" y="4005938"/>
            <a:ext cx="37946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dirty="0">
                <a:latin typeface="Arial" panose="020B0604020202020204" pitchFamily="34" charset="0"/>
              </a:rPr>
              <a:t>= </a:t>
            </a:r>
            <a:r>
              <a:rPr lang="en-US" altLang="ru-RU" sz="4000" dirty="0" smtClean="0">
                <a:latin typeface="Arial" panose="020B0604020202020204" pitchFamily="34" charset="0"/>
              </a:rPr>
              <a:t>35,875 (km/h)</a:t>
            </a:r>
            <a:endParaRPr lang="ru-RU" sz="4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75866" y="3744097"/>
            <a:ext cx="43313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6000" dirty="0">
                <a:latin typeface="Brush Script MT" panose="03060802040406070304" pitchFamily="66" charset="0"/>
              </a:rPr>
              <a:t>v</a:t>
            </a:r>
            <a:endParaRPr lang="ru-RU" sz="5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38609" y="4613456"/>
            <a:ext cx="43313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6000" dirty="0">
                <a:latin typeface="Brush Script MT" panose="03060802040406070304" pitchFamily="66" charset="0"/>
              </a:rPr>
              <a:t>v</a:t>
            </a:r>
            <a:endParaRPr lang="ru-RU" sz="5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42282" y="4880190"/>
            <a:ext cx="36375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dirty="0">
                <a:latin typeface="Arial" panose="020B0604020202020204" pitchFamily="34" charset="0"/>
              </a:rPr>
              <a:t>= </a:t>
            </a:r>
            <a:r>
              <a:rPr lang="en-US" altLang="ru-RU" sz="4000" dirty="0" smtClean="0">
                <a:latin typeface="Arial" panose="020B0604020202020204" pitchFamily="34" charset="0"/>
              </a:rPr>
              <a:t>35,875 + 3,2 </a:t>
            </a:r>
            <a:endParaRPr lang="ru-RU" sz="4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170918" y="4878232"/>
            <a:ext cx="37946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dirty="0">
                <a:latin typeface="Arial" panose="020B0604020202020204" pitchFamily="34" charset="0"/>
              </a:rPr>
              <a:t>= </a:t>
            </a:r>
            <a:r>
              <a:rPr lang="en-US" altLang="ru-RU" sz="4000" dirty="0" smtClean="0">
                <a:latin typeface="Arial" panose="020B0604020202020204" pitchFamily="34" charset="0"/>
              </a:rPr>
              <a:t>39,075 (km/h)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618134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2" grpId="0"/>
      <p:bldP spid="4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75984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616- masala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2185" y="1106981"/>
            <a:ext cx="1140296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Agar: a) </a:t>
            </a:r>
            <a:r>
              <a:rPr lang="en-US" sz="4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a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= 6,328, </a:t>
            </a:r>
            <a:r>
              <a:rPr lang="en-US" sz="4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b</a:t>
            </a:r>
            <a:r>
              <a:rPr lang="en-US" sz="60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63; b) </a:t>
            </a:r>
            <a:r>
              <a:rPr lang="en-US" sz="4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a</a:t>
            </a:r>
            <a:r>
              <a:rPr lang="en-US" sz="6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= 0,532, </a:t>
            </a:r>
            <a:r>
              <a:rPr lang="en-US" sz="4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b</a:t>
            </a:r>
            <a:r>
              <a:rPr lang="en-US" sz="6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= 52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bo‘lsa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4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∙ 100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+ 9 ∙ </a:t>
            </a:r>
            <a:r>
              <a:rPr lang="en-US" sz="4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b</a:t>
            </a:r>
            <a:r>
              <a:rPr lang="en-US" sz="6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ifodaning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qiymatini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toping. </a:t>
            </a:r>
          </a:p>
        </p:txBody>
      </p:sp>
      <p:sp>
        <p:nvSpPr>
          <p:cNvPr id="5" name="Text Box 35"/>
          <p:cNvSpPr txBox="1">
            <a:spLocks noChangeArrowheads="1"/>
          </p:cNvSpPr>
          <p:nvPr/>
        </p:nvSpPr>
        <p:spPr bwMode="auto">
          <a:xfrm>
            <a:off x="305640" y="3437954"/>
            <a:ext cx="4464496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 a) </a:t>
            </a:r>
            <a:r>
              <a:rPr lang="en-US" sz="4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a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∙ 100 + 9 ∙ </a:t>
            </a:r>
            <a:r>
              <a:rPr lang="en-US" sz="4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b</a:t>
            </a:r>
            <a:r>
              <a:rPr lang="en-US" sz="6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3615" y="3057625"/>
            <a:ext cx="243586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Yechish</a:t>
            </a:r>
            <a:r>
              <a:rPr lang="en-US" altLang="ru-RU" sz="4000" b="1" dirty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endParaRPr lang="uz-Cyrl-UZ" altLang="ru-RU" sz="40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36641" y="3789531"/>
            <a:ext cx="5506636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6,328 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100 + 9 ∙ 63 =</a:t>
            </a:r>
            <a:endParaRPr lang="en-US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36241" y="4453617"/>
            <a:ext cx="379462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632,8 + 567 =</a:t>
            </a:r>
            <a:endParaRPr lang="en-US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02899" y="4453617"/>
            <a:ext cx="1715919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1199,8</a:t>
            </a:r>
            <a:endParaRPr lang="en-US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35"/>
          <p:cNvSpPr txBox="1">
            <a:spLocks noChangeArrowheads="1"/>
          </p:cNvSpPr>
          <p:nvPr/>
        </p:nvSpPr>
        <p:spPr bwMode="auto">
          <a:xfrm>
            <a:off x="369613" y="4799726"/>
            <a:ext cx="4464496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 b) </a:t>
            </a:r>
            <a:r>
              <a:rPr lang="en-US" sz="4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a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∙ 100 + 9 ∙ </a:t>
            </a:r>
            <a:r>
              <a:rPr lang="en-US" sz="4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b</a:t>
            </a:r>
            <a:r>
              <a:rPr lang="en-US" sz="6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00614" y="5151303"/>
            <a:ext cx="550663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0,532 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100 + 9 ∙ 52 =</a:t>
            </a:r>
            <a:endParaRPr lang="en-US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00214" y="5815389"/>
            <a:ext cx="350929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53,2 + 468 =</a:t>
            </a:r>
            <a:endParaRPr lang="en-US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306875" y="5840133"/>
            <a:ext cx="1468672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521,2</a:t>
            </a:r>
            <a:endParaRPr lang="en-US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213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6142</TotalTime>
  <Words>514</Words>
  <Application>Microsoft Office PowerPoint</Application>
  <PresentationFormat>Произвольный</PresentationFormat>
  <Paragraphs>125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Brush Script MT</vt:lpstr>
      <vt:lpstr>Calibri</vt:lpstr>
      <vt:lpstr>Cambria Math</vt:lpstr>
      <vt:lpstr>Times New Roman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MUSTAQIL  BAJARISH 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D.Sharipova</dc:creator>
  <cp:lastModifiedBy>Пользователь</cp:lastModifiedBy>
  <cp:revision>568</cp:revision>
  <dcterms:created xsi:type="dcterms:W3CDTF">2020-04-09T07:32:19Z</dcterms:created>
  <dcterms:modified xsi:type="dcterms:W3CDTF">2021-03-01T07:44:50Z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