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3"/>
  </p:notesMasterIdLst>
  <p:sldIdLst>
    <p:sldId id="354" r:id="rId2"/>
    <p:sldId id="380" r:id="rId3"/>
    <p:sldId id="393" r:id="rId4"/>
    <p:sldId id="404" r:id="rId5"/>
    <p:sldId id="394" r:id="rId6"/>
    <p:sldId id="395" r:id="rId7"/>
    <p:sldId id="405" r:id="rId8"/>
    <p:sldId id="397" r:id="rId9"/>
    <p:sldId id="406" r:id="rId10"/>
    <p:sldId id="398" r:id="rId11"/>
    <p:sldId id="362" r:id="rId12"/>
  </p:sldIdLst>
  <p:sldSz cx="12185650" cy="7019925"/>
  <p:notesSz cx="5765800" cy="3244850"/>
  <p:defaultTextStyle>
    <a:defPPr>
      <a:defRPr lang="ru-RU"/>
    </a:defPPr>
    <a:lvl1pPr marL="0" algn="l" defTabSz="1936201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1pPr>
    <a:lvl2pPr marL="968100" algn="l" defTabSz="1936201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2pPr>
    <a:lvl3pPr marL="1936201" algn="l" defTabSz="1936201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3pPr>
    <a:lvl4pPr marL="2904302" algn="l" defTabSz="1936201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4pPr>
    <a:lvl5pPr marL="3872402" algn="l" defTabSz="1936201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5pPr>
    <a:lvl6pPr marL="4840505" algn="l" defTabSz="1936201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6pPr>
    <a:lvl7pPr marL="5808605" algn="l" defTabSz="1936201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7pPr>
    <a:lvl8pPr marL="6776705" algn="l" defTabSz="1936201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8pPr>
    <a:lvl9pPr marL="7744806" algn="l" defTabSz="1936201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08" userDrawn="1">
          <p15:clr>
            <a:srgbClr val="A4A3A4"/>
          </p15:clr>
        </p15:guide>
        <p15:guide id="2" pos="2215" userDrawn="1">
          <p15:clr>
            <a:srgbClr val="A4A3A4"/>
          </p15:clr>
        </p15:guide>
        <p15:guide id="3" orient="horz" pos="6230" userDrawn="1">
          <p15:clr>
            <a:srgbClr val="A4A3A4"/>
          </p15:clr>
        </p15:guide>
        <p15:guide id="4" pos="4565" userDrawn="1">
          <p15:clr>
            <a:srgbClr val="A4A3A4"/>
          </p15:clr>
        </p15:guide>
        <p15:guide id="5" pos="221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A85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2409" autoAdjust="0"/>
  </p:normalViewPr>
  <p:slideViewPr>
    <p:cSldViewPr>
      <p:cViewPr>
        <p:scale>
          <a:sx n="49" d="100"/>
          <a:sy n="49" d="100"/>
        </p:scale>
        <p:origin x="1244" y="384"/>
      </p:cViewPr>
      <p:guideLst>
        <p:guide orient="horz" pos="2808"/>
        <p:guide pos="2215"/>
        <p:guide orient="horz" pos="6230"/>
        <p:guide pos="4565"/>
        <p:guide pos="221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265488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A50A8DF-93A1-4ECC-BA4E-0737B913F34E}" type="datetimeFigureOut">
              <a:rPr lang="ru-RU" smtClean="0"/>
              <a:pPr/>
              <a:t>01.03.2021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827213" y="242888"/>
            <a:ext cx="2111375" cy="12176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576263" y="1541463"/>
            <a:ext cx="4613275" cy="14605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265488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E7469A8-E2B7-4836-9D06-19E90F64EF1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477745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936201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1pPr>
    <a:lvl2pPr marL="968100" algn="l" defTabSz="1936201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2pPr>
    <a:lvl3pPr marL="1936201" algn="l" defTabSz="1936201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3pPr>
    <a:lvl4pPr marL="2904302" algn="l" defTabSz="1936201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4pPr>
    <a:lvl5pPr marL="3872402" algn="l" defTabSz="1936201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5pPr>
    <a:lvl6pPr marL="4840505" algn="l" defTabSz="1936201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6pPr>
    <a:lvl7pPr marL="5808605" algn="l" defTabSz="1936201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7pPr>
    <a:lvl8pPr marL="6776705" algn="l" defTabSz="1936201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8pPr>
    <a:lvl9pPr marL="7744806" algn="l" defTabSz="1936201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3928" y="2176175"/>
            <a:ext cx="10357803" cy="4078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7852" y="3931158"/>
            <a:ext cx="8529955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3/1/2021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390380" y="2903723"/>
            <a:ext cx="3404895" cy="883960"/>
          </a:xfrm>
        </p:spPr>
        <p:txBody>
          <a:bodyPr lIns="0" tIns="0" rIns="0" bIns="0"/>
          <a:lstStyle>
            <a:lvl1pPr>
              <a:defRPr sz="5744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888331" y="2125267"/>
            <a:ext cx="8408988" cy="741870"/>
          </a:xfrm>
        </p:spPr>
        <p:txBody>
          <a:bodyPr lIns="0" tIns="0" rIns="0" bIns="0"/>
          <a:lstStyle>
            <a:lvl1pPr>
              <a:defRPr sz="4821" b="0" i="0">
                <a:solidFill>
                  <a:srgbClr val="37343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3/1/2021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1263" y="1159953"/>
            <a:ext cx="11942742" cy="5731336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4000"/>
          </a:p>
        </p:txBody>
      </p:sp>
      <p:sp>
        <p:nvSpPr>
          <p:cNvPr id="17" name="bg object 17"/>
          <p:cNvSpPr/>
          <p:nvPr/>
        </p:nvSpPr>
        <p:spPr>
          <a:xfrm>
            <a:off x="141280" y="153944"/>
            <a:ext cx="11942742" cy="928661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4000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390380" y="2903723"/>
            <a:ext cx="3404895" cy="883960"/>
          </a:xfrm>
        </p:spPr>
        <p:txBody>
          <a:bodyPr lIns="0" tIns="0" rIns="0" bIns="0"/>
          <a:lstStyle>
            <a:lvl1pPr>
              <a:defRPr sz="5744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24368" y="1559304"/>
            <a:ext cx="3855658" cy="45781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975" b="0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5611" y="1614583"/>
            <a:ext cx="5300758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3/1/2021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3342443" y="2285230"/>
            <a:ext cx="5541249" cy="2237859"/>
          </a:xfrm>
          <a:custGeom>
            <a:avLst/>
            <a:gdLst/>
            <a:ahLst/>
            <a:cxnLst/>
            <a:rect l="l" t="t" r="r" b="b"/>
            <a:pathLst>
              <a:path w="2621915" h="1034414">
                <a:moveTo>
                  <a:pt x="2621368" y="0"/>
                </a:moveTo>
                <a:lnTo>
                  <a:pt x="0" y="0"/>
                </a:lnTo>
                <a:lnTo>
                  <a:pt x="0" y="1034140"/>
                </a:lnTo>
                <a:lnTo>
                  <a:pt x="2621368" y="1034140"/>
                </a:lnTo>
                <a:lnTo>
                  <a:pt x="262136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4000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390380" y="2903723"/>
            <a:ext cx="3404895" cy="883960"/>
          </a:xfrm>
        </p:spPr>
        <p:txBody>
          <a:bodyPr lIns="0" tIns="0" rIns="0" bIns="0"/>
          <a:lstStyle>
            <a:lvl1pPr>
              <a:defRPr sz="5744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3/1/2021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3/1/2021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14F2EF-BD79-4C49-A4E7-81334BF7A2E4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  <p:transition>
    <p:sndAc>
      <p:stSnd>
        <p:snd r:embed="rId1" name="camera.wav"/>
      </p:stSnd>
    </p:sndAc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1263" y="1159953"/>
            <a:ext cx="11942742" cy="5731336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4000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390380" y="2903723"/>
            <a:ext cx="3404895" cy="4078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888331" y="2125265"/>
            <a:ext cx="8408988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200" b="0" i="0">
                <a:solidFill>
                  <a:srgbClr val="37343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3121" y="6528529"/>
            <a:ext cx="3899408" cy="6001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282" y="6528529"/>
            <a:ext cx="2802700" cy="6001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3/1/2021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3668" y="6528529"/>
            <a:ext cx="2802700" cy="6001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7" r:id="rId6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992980">
        <a:defRPr>
          <a:latin typeface="+mn-lt"/>
          <a:ea typeface="+mn-ea"/>
          <a:cs typeface="+mn-cs"/>
        </a:defRPr>
      </a:lvl2pPr>
      <a:lvl3pPr marL="1985961">
        <a:defRPr>
          <a:latin typeface="+mn-lt"/>
          <a:ea typeface="+mn-ea"/>
          <a:cs typeface="+mn-cs"/>
        </a:defRPr>
      </a:lvl3pPr>
      <a:lvl4pPr marL="2978943">
        <a:defRPr>
          <a:latin typeface="+mn-lt"/>
          <a:ea typeface="+mn-ea"/>
          <a:cs typeface="+mn-cs"/>
        </a:defRPr>
      </a:lvl4pPr>
      <a:lvl5pPr marL="3971923">
        <a:defRPr>
          <a:latin typeface="+mn-lt"/>
          <a:ea typeface="+mn-ea"/>
          <a:cs typeface="+mn-cs"/>
        </a:defRPr>
      </a:lvl5pPr>
      <a:lvl6pPr marL="4964906">
        <a:defRPr>
          <a:latin typeface="+mn-lt"/>
          <a:ea typeface="+mn-ea"/>
          <a:cs typeface="+mn-cs"/>
        </a:defRPr>
      </a:lvl6pPr>
      <a:lvl7pPr marL="5957886">
        <a:defRPr>
          <a:latin typeface="+mn-lt"/>
          <a:ea typeface="+mn-ea"/>
          <a:cs typeface="+mn-cs"/>
        </a:defRPr>
      </a:lvl7pPr>
      <a:lvl8pPr marL="6950866">
        <a:defRPr>
          <a:latin typeface="+mn-lt"/>
          <a:ea typeface="+mn-ea"/>
          <a:cs typeface="+mn-cs"/>
        </a:defRPr>
      </a:lvl8pPr>
      <a:lvl9pPr marL="7943848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992980">
        <a:defRPr>
          <a:latin typeface="+mn-lt"/>
          <a:ea typeface="+mn-ea"/>
          <a:cs typeface="+mn-cs"/>
        </a:defRPr>
      </a:lvl2pPr>
      <a:lvl3pPr marL="1985961">
        <a:defRPr>
          <a:latin typeface="+mn-lt"/>
          <a:ea typeface="+mn-ea"/>
          <a:cs typeface="+mn-cs"/>
        </a:defRPr>
      </a:lvl3pPr>
      <a:lvl4pPr marL="2978943">
        <a:defRPr>
          <a:latin typeface="+mn-lt"/>
          <a:ea typeface="+mn-ea"/>
          <a:cs typeface="+mn-cs"/>
        </a:defRPr>
      </a:lvl4pPr>
      <a:lvl5pPr marL="3971923">
        <a:defRPr>
          <a:latin typeface="+mn-lt"/>
          <a:ea typeface="+mn-ea"/>
          <a:cs typeface="+mn-cs"/>
        </a:defRPr>
      </a:lvl5pPr>
      <a:lvl6pPr marL="4964906">
        <a:defRPr>
          <a:latin typeface="+mn-lt"/>
          <a:ea typeface="+mn-ea"/>
          <a:cs typeface="+mn-cs"/>
        </a:defRPr>
      </a:lvl6pPr>
      <a:lvl7pPr marL="5957886">
        <a:defRPr>
          <a:latin typeface="+mn-lt"/>
          <a:ea typeface="+mn-ea"/>
          <a:cs typeface="+mn-cs"/>
        </a:defRPr>
      </a:lvl7pPr>
      <a:lvl8pPr marL="6950866">
        <a:defRPr>
          <a:latin typeface="+mn-lt"/>
          <a:ea typeface="+mn-ea"/>
          <a:cs typeface="+mn-cs"/>
        </a:defRPr>
      </a:lvl8pPr>
      <a:lvl9pPr marL="7943848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-201797"/>
            <a:ext cx="12173572" cy="228922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3940"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121050" y="363419"/>
            <a:ext cx="6664926" cy="1150765"/>
          </a:xfrm>
          <a:prstGeom prst="rect">
            <a:avLst/>
          </a:prstGeom>
        </p:spPr>
        <p:txBody>
          <a:bodyPr vert="horz" wrap="square" lIns="0" tIns="31243" rIns="0" bIns="0" rtlCol="0">
            <a:spAutoFit/>
          </a:bodyPr>
          <a:lstStyle/>
          <a:p>
            <a:pPr marL="27169" algn="ctr">
              <a:spcBef>
                <a:spcPts val="245"/>
              </a:spcBef>
            </a:pPr>
            <a:r>
              <a:rPr lang="en-US" sz="7273" spc="11" dirty="0"/>
              <a:t>MATEMATIKA</a:t>
            </a:r>
            <a:endParaRPr lang="en-US" sz="7273" dirty="0"/>
          </a:p>
        </p:txBody>
      </p:sp>
      <p:sp>
        <p:nvSpPr>
          <p:cNvPr id="4" name="object 4"/>
          <p:cNvSpPr txBox="1"/>
          <p:nvPr/>
        </p:nvSpPr>
        <p:spPr>
          <a:xfrm>
            <a:off x="797300" y="2933811"/>
            <a:ext cx="8690433" cy="1876837"/>
          </a:xfrm>
          <a:prstGeom prst="rect">
            <a:avLst/>
          </a:prstGeom>
        </p:spPr>
        <p:txBody>
          <a:bodyPr vert="horz" wrap="square" lIns="0" tIns="29886" rIns="0" bIns="0" rtlCol="0">
            <a:spAutoFit/>
          </a:bodyPr>
          <a:lstStyle/>
          <a:p>
            <a:pPr marL="39394" algn="ctr">
              <a:spcBef>
                <a:spcPts val="234"/>
              </a:spcBef>
            </a:pPr>
            <a:r>
              <a:rPr lang="en-US" sz="6000" b="1" dirty="0">
                <a:solidFill>
                  <a:schemeClr val="tx2"/>
                </a:solidFill>
                <a:latin typeface="Arial"/>
                <a:cs typeface="Arial"/>
              </a:rPr>
              <a:t>MAVZU: </a:t>
            </a:r>
            <a:r>
              <a:rPr lang="en-US" sz="60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MASALALAR YECHISH</a:t>
            </a:r>
            <a:endParaRPr lang="en-US" sz="6000" b="1" dirty="0">
              <a:solidFill>
                <a:schemeClr val="tx2"/>
              </a:solidFill>
              <a:latin typeface="Arial"/>
              <a:cs typeface="Arial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246947" y="4602098"/>
            <a:ext cx="744615" cy="1776750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chemeClr val="bg1">
              <a:lumMod val="75000"/>
            </a:schemeClr>
          </a:solidFill>
        </p:spPr>
        <p:txBody>
          <a:bodyPr wrap="square" lIns="0" tIns="0" rIns="0" bIns="0" rtlCol="0"/>
          <a:lstStyle/>
          <a:p>
            <a:endParaRPr sz="3940"/>
          </a:p>
        </p:txBody>
      </p:sp>
      <p:grpSp>
        <p:nvGrpSpPr>
          <p:cNvPr id="7" name="object 7"/>
          <p:cNvGrpSpPr/>
          <p:nvPr/>
        </p:nvGrpSpPr>
        <p:grpSpPr>
          <a:xfrm>
            <a:off x="991561" y="318485"/>
            <a:ext cx="10555496" cy="1215166"/>
            <a:chOff x="439458" y="228104"/>
            <a:chExt cx="4916283" cy="542011"/>
          </a:xfrm>
        </p:grpSpPr>
        <p:sp>
          <p:nvSpPr>
            <p:cNvPr id="8" name="object 8"/>
            <p:cNvSpPr/>
            <p:nvPr/>
          </p:nvSpPr>
          <p:spPr>
            <a:xfrm>
              <a:off x="439458" y="322808"/>
              <a:ext cx="396240" cy="394970"/>
            </a:xfrm>
            <a:custGeom>
              <a:avLst/>
              <a:gdLst/>
              <a:ahLst/>
              <a:cxnLst/>
              <a:rect l="l" t="t" r="r" b="b"/>
              <a:pathLst>
                <a:path w="396240" h="394970">
                  <a:moveTo>
                    <a:pt x="65938" y="0"/>
                  </a:moveTo>
                  <a:lnTo>
                    <a:pt x="0" y="0"/>
                  </a:lnTo>
                  <a:lnTo>
                    <a:pt x="0" y="33020"/>
                  </a:lnTo>
                  <a:lnTo>
                    <a:pt x="0" y="361950"/>
                  </a:lnTo>
                  <a:lnTo>
                    <a:pt x="0" y="394970"/>
                  </a:lnTo>
                  <a:lnTo>
                    <a:pt x="65938" y="394970"/>
                  </a:lnTo>
                  <a:lnTo>
                    <a:pt x="65938" y="361950"/>
                  </a:lnTo>
                  <a:lnTo>
                    <a:pt x="32969" y="361950"/>
                  </a:lnTo>
                  <a:lnTo>
                    <a:pt x="32969" y="33020"/>
                  </a:lnTo>
                  <a:lnTo>
                    <a:pt x="65938" y="33020"/>
                  </a:lnTo>
                  <a:lnTo>
                    <a:pt x="65938" y="0"/>
                  </a:lnTo>
                  <a:close/>
                </a:path>
                <a:path w="396240" h="394970">
                  <a:moveTo>
                    <a:pt x="296710" y="65366"/>
                  </a:moveTo>
                  <a:lnTo>
                    <a:pt x="98907" y="65366"/>
                  </a:lnTo>
                  <a:lnTo>
                    <a:pt x="98907" y="96126"/>
                  </a:lnTo>
                  <a:lnTo>
                    <a:pt x="184454" y="197243"/>
                  </a:lnTo>
                  <a:lnTo>
                    <a:pt x="98907" y="298361"/>
                  </a:lnTo>
                  <a:lnTo>
                    <a:pt x="98907" y="329120"/>
                  </a:lnTo>
                  <a:lnTo>
                    <a:pt x="296710" y="329120"/>
                  </a:lnTo>
                  <a:lnTo>
                    <a:pt x="296710" y="263182"/>
                  </a:lnTo>
                  <a:lnTo>
                    <a:pt x="263740" y="263182"/>
                  </a:lnTo>
                  <a:lnTo>
                    <a:pt x="263740" y="296151"/>
                  </a:lnTo>
                  <a:lnTo>
                    <a:pt x="143954" y="296151"/>
                  </a:lnTo>
                  <a:lnTo>
                    <a:pt x="227647" y="197243"/>
                  </a:lnTo>
                  <a:lnTo>
                    <a:pt x="143954" y="98336"/>
                  </a:lnTo>
                  <a:lnTo>
                    <a:pt x="263740" y="98336"/>
                  </a:lnTo>
                  <a:lnTo>
                    <a:pt x="263740" y="131305"/>
                  </a:lnTo>
                  <a:lnTo>
                    <a:pt x="296710" y="131305"/>
                  </a:lnTo>
                  <a:lnTo>
                    <a:pt x="296710" y="65366"/>
                  </a:lnTo>
                  <a:close/>
                </a:path>
                <a:path w="396240" h="394970">
                  <a:moveTo>
                    <a:pt x="395617" y="0"/>
                  </a:moveTo>
                  <a:lnTo>
                    <a:pt x="329679" y="0"/>
                  </a:lnTo>
                  <a:lnTo>
                    <a:pt x="329679" y="33020"/>
                  </a:lnTo>
                  <a:lnTo>
                    <a:pt x="362648" y="33020"/>
                  </a:lnTo>
                  <a:lnTo>
                    <a:pt x="362648" y="361950"/>
                  </a:lnTo>
                  <a:lnTo>
                    <a:pt x="329679" y="361950"/>
                  </a:lnTo>
                  <a:lnTo>
                    <a:pt x="329679" y="394970"/>
                  </a:lnTo>
                  <a:lnTo>
                    <a:pt x="395617" y="394970"/>
                  </a:lnTo>
                  <a:lnTo>
                    <a:pt x="395617" y="361950"/>
                  </a:lnTo>
                  <a:lnTo>
                    <a:pt x="395617" y="33020"/>
                  </a:lnTo>
                  <a:lnTo>
                    <a:pt x="395617" y="0"/>
                  </a:lnTo>
                  <a:close/>
                </a:path>
              </a:pathLst>
            </a:custGeom>
            <a:solidFill>
              <a:srgbClr val="00AFEF"/>
            </a:solidFill>
          </p:spPr>
          <p:txBody>
            <a:bodyPr wrap="square" lIns="0" tIns="0" rIns="0" bIns="0" rtlCol="0"/>
            <a:lstStyle/>
            <a:p>
              <a:endParaRPr sz="3940"/>
            </a:p>
          </p:txBody>
        </p:sp>
        <p:sp>
          <p:nvSpPr>
            <p:cNvPr id="9" name="object 9"/>
            <p:cNvSpPr/>
            <p:nvPr/>
          </p:nvSpPr>
          <p:spPr>
            <a:xfrm>
              <a:off x="4285485" y="228104"/>
              <a:ext cx="1070256" cy="542011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603605" y="0"/>
                  </a:moveTo>
                  <a:lnTo>
                    <a:pt x="0" y="0"/>
                  </a:lnTo>
                  <a:lnTo>
                    <a:pt x="0" y="603618"/>
                  </a:lnTo>
                  <a:lnTo>
                    <a:pt x="603605" y="603618"/>
                  </a:lnTo>
                  <a:lnTo>
                    <a:pt x="603605" y="0"/>
                  </a:lnTo>
                  <a:close/>
                </a:path>
              </a:pathLst>
            </a:custGeom>
            <a:solidFill>
              <a:srgbClr val="00A859"/>
            </a:solidFill>
          </p:spPr>
          <p:txBody>
            <a:bodyPr wrap="square" lIns="0" tIns="0" rIns="0" bIns="0" rtlCol="0"/>
            <a:lstStyle/>
            <a:p>
              <a:endParaRPr sz="3940"/>
            </a:p>
          </p:txBody>
        </p:sp>
        <p:sp>
          <p:nvSpPr>
            <p:cNvPr id="10" name="object 10"/>
            <p:cNvSpPr/>
            <p:nvPr/>
          </p:nvSpPr>
          <p:spPr>
            <a:xfrm>
              <a:off x="4285485" y="228104"/>
              <a:ext cx="1070256" cy="533396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5" y="0"/>
                  </a:lnTo>
                  <a:lnTo>
                    <a:pt x="603605" y="603618"/>
                  </a:lnTo>
                  <a:lnTo>
                    <a:pt x="0" y="603618"/>
                  </a:lnTo>
                  <a:lnTo>
                    <a:pt x="0" y="0"/>
                  </a:lnTo>
                  <a:close/>
                </a:path>
              </a:pathLst>
            </a:custGeom>
            <a:ln w="30481">
              <a:solidFill>
                <a:srgbClr val="FEFEFE"/>
              </a:solidFill>
            </a:ln>
          </p:spPr>
          <p:txBody>
            <a:bodyPr wrap="square" lIns="0" tIns="0" rIns="0" bIns="0" rtlCol="0"/>
            <a:lstStyle/>
            <a:p>
              <a:endParaRPr sz="3940"/>
            </a:p>
          </p:txBody>
        </p:sp>
      </p:grpSp>
      <p:sp>
        <p:nvSpPr>
          <p:cNvPr id="13" name="object 13"/>
          <p:cNvSpPr txBox="1"/>
          <p:nvPr/>
        </p:nvSpPr>
        <p:spPr>
          <a:xfrm>
            <a:off x="8866438" y="372231"/>
            <a:ext cx="2982635" cy="958946"/>
          </a:xfrm>
          <a:prstGeom prst="rect">
            <a:avLst/>
          </a:prstGeom>
        </p:spPr>
        <p:txBody>
          <a:bodyPr vert="horz" wrap="square" lIns="0" tIns="25810" rIns="0" bIns="0" rtlCol="0">
            <a:spAutoFit/>
          </a:bodyPr>
          <a:lstStyle/>
          <a:p>
            <a:pPr algn="ctr">
              <a:spcBef>
                <a:spcPts val="204"/>
              </a:spcBef>
            </a:pPr>
            <a:r>
              <a:rPr lang="en-US" sz="6062" b="1" spc="-11" dirty="0">
                <a:solidFill>
                  <a:schemeClr val="bg1"/>
                </a:solidFill>
                <a:latin typeface="Arial"/>
                <a:cs typeface="Arial"/>
              </a:rPr>
              <a:t> </a:t>
            </a:r>
            <a:r>
              <a:rPr lang="en-US" sz="4445" b="1" spc="-11" dirty="0">
                <a:solidFill>
                  <a:schemeClr val="bg1"/>
                </a:solidFill>
                <a:latin typeface="Arial"/>
                <a:cs typeface="Arial"/>
              </a:rPr>
              <a:t>5</a:t>
            </a:r>
            <a:r>
              <a:rPr lang="en-US" sz="4445" b="1" spc="-11" dirty="0" smtClean="0">
                <a:solidFill>
                  <a:schemeClr val="bg1"/>
                </a:solidFill>
                <a:latin typeface="Arial"/>
                <a:cs typeface="Arial"/>
              </a:rPr>
              <a:t>- </a:t>
            </a:r>
            <a:r>
              <a:rPr sz="4445" b="1" spc="-11" dirty="0" err="1">
                <a:solidFill>
                  <a:schemeClr val="bg1"/>
                </a:solidFill>
                <a:latin typeface="Arial"/>
                <a:cs typeface="Arial"/>
              </a:rPr>
              <a:t>sinf</a:t>
            </a:r>
            <a:endParaRPr sz="4445" b="1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11" name="object 5"/>
          <p:cNvSpPr/>
          <p:nvPr/>
        </p:nvSpPr>
        <p:spPr>
          <a:xfrm>
            <a:off x="233258" y="2349434"/>
            <a:ext cx="771993" cy="1713015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>
            <a:defPPr>
              <a:defRPr lang="ru-RU"/>
            </a:defPPr>
            <a:lvl1pPr marL="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68152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93630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90445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872609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840763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80891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77706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4522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sz="8748"/>
          </a:p>
        </p:txBody>
      </p:sp>
      <p:sp>
        <p:nvSpPr>
          <p:cNvPr id="12" name="object 11"/>
          <p:cNvSpPr/>
          <p:nvPr/>
        </p:nvSpPr>
        <p:spPr>
          <a:xfrm>
            <a:off x="9266094" y="2693567"/>
            <a:ext cx="2582979" cy="242155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4000"/>
          </a:p>
        </p:txBody>
      </p:sp>
    </p:spTree>
    <p:extLst>
      <p:ext uri="{BB962C8B-B14F-4D97-AF65-F5344CB8AC3E}">
        <p14:creationId xmlns:p14="http://schemas.microsoft.com/office/powerpoint/2010/main" val="11618371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Прямоугольник 18"/>
          <p:cNvSpPr/>
          <p:nvPr/>
        </p:nvSpPr>
        <p:spPr>
          <a:xfrm>
            <a:off x="4306875" y="275984"/>
            <a:ext cx="3680816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631- masala</a:t>
            </a:r>
            <a:endParaRPr lang="ru-RU" sz="4400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566663" y="1106981"/>
            <a:ext cx="11161240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     </a:t>
            </a:r>
            <a:r>
              <a:rPr lang="en-US" sz="4000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Kompyuter</a:t>
            </a:r>
            <a:r>
              <a:rPr lang="en-US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monitori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diagonalining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o‘lchami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: a) 17; b) 19; d) 21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duym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. Agar 1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duym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2,54 cm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ga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teng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bo‘lsa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, monitor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o‘lchamini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santimetrlarda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4000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ifodalang</a:t>
            </a:r>
            <a:r>
              <a:rPr lang="en-US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. </a:t>
            </a:r>
          </a:p>
        </p:txBody>
      </p:sp>
      <p:pic>
        <p:nvPicPr>
          <p:cNvPr id="5124" name="Picture 4" descr="Собираем офисный/домашний компьютер за 20 000 руб.: какие комплектующие  выбрать?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68489" y="3437954"/>
            <a:ext cx="5544616" cy="30942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162135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08249" y="1493738"/>
            <a:ext cx="9433048" cy="29546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b="1" dirty="0" err="1" smtClean="0">
                <a:latin typeface="Arial" pitchFamily="34" charset="0"/>
                <a:cs typeface="Arial" pitchFamily="34" charset="0"/>
              </a:rPr>
              <a:t>Darslikdagi</a:t>
            </a:r>
            <a:r>
              <a:rPr lang="en-US" sz="5400" b="1" dirty="0" smtClean="0">
                <a:latin typeface="Arial" pitchFamily="34" charset="0"/>
                <a:cs typeface="Arial" pitchFamily="34" charset="0"/>
              </a:rPr>
              <a:t> 635-, 636-, 637-, 638- </a:t>
            </a:r>
            <a:r>
              <a:rPr lang="en-US" sz="5400" b="1" dirty="0" err="1" smtClean="0">
                <a:latin typeface="Arial" pitchFamily="34" charset="0"/>
                <a:cs typeface="Arial" pitchFamily="34" charset="0"/>
              </a:rPr>
              <a:t>masalalarni</a:t>
            </a:r>
            <a:r>
              <a:rPr lang="en-US" sz="5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400" b="1" dirty="0" err="1" smtClean="0">
                <a:latin typeface="Arial" pitchFamily="34" charset="0"/>
                <a:cs typeface="Arial" pitchFamily="34" charset="0"/>
              </a:rPr>
              <a:t>yechish</a:t>
            </a:r>
            <a:r>
              <a:rPr lang="en-US" sz="5400" b="1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 algn="ctr"/>
            <a:r>
              <a:rPr lang="en-US" sz="5400" b="1" dirty="0" smtClean="0">
                <a:latin typeface="Arial" pitchFamily="34" charset="0"/>
                <a:cs typeface="Arial" pitchFamily="34" charset="0"/>
              </a:rPr>
              <a:t>(127- bet)</a:t>
            </a:r>
          </a:p>
          <a:p>
            <a:pPr algn="ctr"/>
            <a:endParaRPr lang="en-US" sz="2400" b="1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object 3"/>
          <p:cNvSpPr txBox="1">
            <a:spLocks noGrp="1"/>
          </p:cNvSpPr>
          <p:nvPr>
            <p:ph type="title"/>
          </p:nvPr>
        </p:nvSpPr>
        <p:spPr>
          <a:xfrm>
            <a:off x="323312" y="29152"/>
            <a:ext cx="11449272" cy="867203"/>
          </a:xfrm>
          <a:prstGeom prst="rect">
            <a:avLst/>
          </a:prstGeom>
        </p:spPr>
        <p:txBody>
          <a:bodyPr vert="horz" wrap="square" lIns="0" tIns="35856" rIns="0" bIns="0" rtlCol="0">
            <a:spAutoFit/>
          </a:bodyPr>
          <a:lstStyle/>
          <a:p>
            <a:pPr marL="27582" algn="ctr">
              <a:spcBef>
                <a:spcPts val="282"/>
              </a:spcBef>
            </a:pPr>
            <a:r>
              <a:rPr lang="en-US" sz="5400" dirty="0"/>
              <a:t>  </a:t>
            </a:r>
            <a:r>
              <a:rPr lang="en-US" sz="3600" dirty="0" smtClean="0"/>
              <a:t>MUSTAQIL  BAJARISH  UCHUN TOPSHIRIQLAR:</a:t>
            </a:r>
            <a:endParaRPr sz="5400" dirty="0"/>
          </a:p>
        </p:txBody>
      </p:sp>
    </p:spTree>
    <p:extLst>
      <p:ext uri="{BB962C8B-B14F-4D97-AF65-F5344CB8AC3E}">
        <p14:creationId xmlns:p14="http://schemas.microsoft.com/office/powerpoint/2010/main" val="11264689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Прямоугольник 18"/>
          <p:cNvSpPr/>
          <p:nvPr/>
        </p:nvSpPr>
        <p:spPr>
          <a:xfrm>
            <a:off x="4306875" y="275984"/>
            <a:ext cx="3680816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620- masala</a:t>
            </a:r>
            <a:endParaRPr lang="ru-RU" sz="4400" dirty="0"/>
          </a:p>
        </p:txBody>
      </p:sp>
      <p:sp>
        <p:nvSpPr>
          <p:cNvPr id="14" name="Номер слайда 3"/>
          <p:cNvSpPr>
            <a:spLocks noGrp="1"/>
          </p:cNvSpPr>
          <p:nvPr>
            <p:ph type="sldNum" sz="quarter" idx="4294967295"/>
          </p:nvPr>
        </p:nvSpPr>
        <p:spPr bwMode="auto">
          <a:xfrm>
            <a:off x="7283215" y="6926535"/>
            <a:ext cx="2133600" cy="36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B7D85CCD-2037-49EE-8661-3CB9AF67D9B1}" type="slidenum">
              <a:rPr lang="ru-RU" altLang="ru-RU" sz="1200" smtClean="0">
                <a:solidFill>
                  <a:srgbClr val="898989"/>
                </a:solidFill>
                <a:latin typeface="Times New Roman" panose="02020603050405020304" pitchFamily="18" charset="0"/>
              </a:rPr>
              <a:pPr>
                <a:spcBef>
                  <a:spcPct val="0"/>
                </a:spcBef>
                <a:buFontTx/>
                <a:buNone/>
              </a:pPr>
              <a:t>2</a:t>
            </a:fld>
            <a:endParaRPr lang="ru-RU" altLang="ru-RU" sz="1200" smtClean="0">
              <a:solidFill>
                <a:srgbClr val="898989"/>
              </a:solidFill>
              <a:latin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342872" y="483006"/>
            <a:ext cx="8007143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    </a:t>
            </a:r>
            <a:endParaRPr lang="ru-RU" sz="4000" dirty="0"/>
          </a:p>
          <a:p>
            <a:r>
              <a:rPr lang="en-US" sz="4000" dirty="0" smtClean="0"/>
              <a:t> 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Ikki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yashikda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teng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miqdorda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pomidor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bor. Agar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birinchi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yashikdan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4,5 kg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pomidor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olinsa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ikkinchisida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2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marta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ko‘p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pomidor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bo‘ladi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Ikkala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yashikda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qancha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pomidor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bor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? </a:t>
            </a:r>
          </a:p>
        </p:txBody>
      </p:sp>
      <p:sp>
        <p:nvSpPr>
          <p:cNvPr id="8" name="Text Box 35"/>
          <p:cNvSpPr txBox="1">
            <a:spLocks noChangeArrowheads="1"/>
          </p:cNvSpPr>
          <p:nvPr/>
        </p:nvSpPr>
        <p:spPr bwMode="auto">
          <a:xfrm>
            <a:off x="404193" y="5979058"/>
            <a:ext cx="3845841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en-US" altLang="ru-RU" sz="4000" b="1" dirty="0" err="1">
                <a:solidFill>
                  <a:schemeClr val="tx2"/>
                </a:solidFill>
                <a:latin typeface="Arial" panose="020B0604020202020204" pitchFamily="34" charset="0"/>
              </a:rPr>
              <a:t>Javob</a:t>
            </a:r>
            <a:r>
              <a:rPr lang="en-US" altLang="ru-RU" sz="3600" b="1" dirty="0">
                <a:solidFill>
                  <a:schemeClr val="tx2"/>
                </a:solidFill>
                <a:latin typeface="Arial" panose="020B0604020202020204" pitchFamily="34" charset="0"/>
              </a:rPr>
              <a:t>: </a:t>
            </a:r>
            <a:r>
              <a:rPr lang="en-US" altLang="ru-RU" sz="3600" b="1" dirty="0" smtClean="0">
                <a:solidFill>
                  <a:schemeClr val="tx2"/>
                </a:solidFill>
                <a:latin typeface="Arial" panose="020B0604020202020204" pitchFamily="34" charset="0"/>
              </a:rPr>
              <a:t> </a:t>
            </a:r>
            <a:r>
              <a:rPr lang="uz-Latn-UZ" altLang="ru-RU" sz="4000" dirty="0" smtClean="0">
                <a:latin typeface="Arial" panose="020B0604020202020204" pitchFamily="34" charset="0"/>
              </a:rPr>
              <a:t>13,5 </a:t>
            </a:r>
            <a:r>
              <a:rPr lang="en-US" altLang="ru-RU" sz="4000" dirty="0" smtClean="0">
                <a:latin typeface="Arial" panose="020B0604020202020204" pitchFamily="34" charset="0"/>
              </a:rPr>
              <a:t>kg</a:t>
            </a:r>
            <a:endParaRPr lang="ru-RU" altLang="ru-RU" sz="4000" dirty="0">
              <a:latin typeface="Arial" panose="020B0604020202020204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476201" y="4778729"/>
            <a:ext cx="2435860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  <a:spcBef>
                <a:spcPct val="0"/>
              </a:spcBef>
            </a:pPr>
            <a:r>
              <a:rPr lang="en-US" altLang="ru-RU" sz="4000" b="1" dirty="0" err="1">
                <a:solidFill>
                  <a:schemeClr val="tx2"/>
                </a:solidFill>
                <a:latin typeface="Arial" panose="020B0604020202020204" pitchFamily="34" charset="0"/>
              </a:rPr>
              <a:t>Yechish</a:t>
            </a:r>
            <a:r>
              <a:rPr lang="en-US" altLang="ru-RU" sz="4000" b="1" dirty="0">
                <a:solidFill>
                  <a:schemeClr val="tx2"/>
                </a:solidFill>
                <a:latin typeface="Arial" panose="020B0604020202020204" pitchFamily="34" charset="0"/>
              </a:rPr>
              <a:t>: </a:t>
            </a:r>
            <a:endParaRPr lang="uz-Cyrl-UZ" altLang="ru-RU" sz="4000" b="1" dirty="0">
              <a:solidFill>
                <a:schemeClr val="tx2"/>
              </a:solidFill>
              <a:latin typeface="Arial" panose="020B060402020202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3716561" y="5454179"/>
            <a:ext cx="475252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ru-RU" sz="4000" dirty="0" smtClean="0">
                <a:latin typeface="Arial" panose="020B0604020202020204" pitchFamily="34" charset="0"/>
              </a:rPr>
              <a:t> 4,5 </a:t>
            </a:r>
            <a:r>
              <a:rPr lang="uz-Latn-UZ" altLang="ru-RU" sz="4000" dirty="0" smtClean="0">
                <a:latin typeface="Arial" panose="020B0604020202020204" pitchFamily="34" charset="0"/>
              </a:rPr>
              <a:t>+</a:t>
            </a:r>
            <a:r>
              <a:rPr lang="en-US" altLang="ru-RU" sz="4000" dirty="0" smtClean="0">
                <a:latin typeface="Arial" panose="020B0604020202020204" pitchFamily="34" charset="0"/>
              </a:rPr>
              <a:t> </a:t>
            </a:r>
            <a:r>
              <a:rPr lang="uz-Latn-UZ" altLang="ru-RU" sz="4000" dirty="0" smtClean="0">
                <a:latin typeface="Arial" panose="020B0604020202020204" pitchFamily="34" charset="0"/>
              </a:rPr>
              <a:t>9 = 13,5(kg)</a:t>
            </a:r>
            <a:endParaRPr lang="ru-RU" sz="4000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5372745" y="4590082"/>
            <a:ext cx="1939955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ru-RU" sz="4000" dirty="0">
                <a:latin typeface="Arial" panose="020B0604020202020204" pitchFamily="34" charset="0"/>
              </a:rPr>
              <a:t>= </a:t>
            </a:r>
            <a:r>
              <a:rPr lang="en-US" altLang="ru-RU" sz="4000" dirty="0" smtClean="0">
                <a:latin typeface="Arial" panose="020B0604020202020204" pitchFamily="34" charset="0"/>
              </a:rPr>
              <a:t>9 (kg)</a:t>
            </a:r>
            <a:endParaRPr lang="ru-RU" sz="4000" dirty="0"/>
          </a:p>
        </p:txBody>
      </p:sp>
      <p:pic>
        <p:nvPicPr>
          <p:cNvPr id="4" name="Picture 6" descr="Выращивание рассады томатов в домашних условиях: подробная инструкция и  советы!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50015" y="1349722"/>
            <a:ext cx="3384923" cy="25386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Прямоугольник 11"/>
          <p:cNvSpPr/>
          <p:nvPr/>
        </p:nvSpPr>
        <p:spPr>
          <a:xfrm>
            <a:off x="3716561" y="4662090"/>
            <a:ext cx="1754006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ru-RU" sz="4000" dirty="0" smtClean="0">
                <a:latin typeface="Arial" panose="020B0604020202020204" pitchFamily="34" charset="0"/>
              </a:rPr>
              <a:t> 4,5 ∙ 2</a:t>
            </a:r>
            <a:endParaRPr lang="ru-RU" sz="4000" dirty="0"/>
          </a:p>
        </p:txBody>
      </p:sp>
    </p:spTree>
    <p:extLst>
      <p:ext uri="{BB962C8B-B14F-4D97-AF65-F5344CB8AC3E}">
        <p14:creationId xmlns:p14="http://schemas.microsoft.com/office/powerpoint/2010/main" val="27766186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  <p:bldP spid="11" grpId="0"/>
      <p:bldP spid="1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Прямоугольник 18"/>
          <p:cNvSpPr/>
          <p:nvPr/>
        </p:nvSpPr>
        <p:spPr>
          <a:xfrm>
            <a:off x="4306875" y="275984"/>
            <a:ext cx="3680816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622- masala</a:t>
            </a:r>
            <a:endParaRPr lang="ru-RU" sz="4400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400571" y="917674"/>
            <a:ext cx="11493424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4000" b="1" dirty="0" smtClean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Qutiga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har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birining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massasi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6000" i="1" dirty="0">
                <a:solidFill>
                  <a:srgbClr val="000000"/>
                </a:solidFill>
                <a:latin typeface="Times New Roman" panose="02020603050405020304" pitchFamily="18" charset="0"/>
              </a:rPr>
              <a:t>m 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g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bo‘lgan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6000" i="1" dirty="0">
                <a:solidFill>
                  <a:srgbClr val="000000"/>
                </a:solidFill>
                <a:latin typeface="Times New Roman" panose="02020603050405020304" pitchFamily="18" charset="0"/>
              </a:rPr>
              <a:t>n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dona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banka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solingan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bo‘lsa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,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uning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massasi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6000" i="1" dirty="0">
                <a:solidFill>
                  <a:srgbClr val="000000"/>
                </a:solidFill>
                <a:latin typeface="Times New Roman" panose="02020603050405020304" pitchFamily="18" charset="0"/>
              </a:rPr>
              <a:t>M </a:t>
            </a:r>
            <a:r>
              <a:rPr lang="en-US" sz="4000" i="1" dirty="0">
                <a:solidFill>
                  <a:srgbClr val="000000"/>
                </a:solidFill>
                <a:latin typeface="Arial" panose="020B0604020202020204" pitchFamily="34" charset="0"/>
              </a:rPr>
              <a:t>= </a:t>
            </a:r>
            <a:r>
              <a:rPr lang="en-US" sz="6000" i="1" dirty="0">
                <a:solidFill>
                  <a:srgbClr val="000000"/>
                </a:solidFill>
                <a:latin typeface="Times New Roman" panose="02020603050405020304" pitchFamily="18" charset="0"/>
              </a:rPr>
              <a:t>m </a:t>
            </a:r>
            <a:r>
              <a:rPr lang="en-US" sz="4000" i="1" dirty="0">
                <a:solidFill>
                  <a:srgbClr val="000000"/>
                </a:solidFill>
                <a:latin typeface="Arial" panose="020B0604020202020204" pitchFamily="34" charset="0"/>
              </a:rPr>
              <a:t>∙ </a:t>
            </a:r>
            <a:r>
              <a:rPr lang="en-US" sz="6000" i="1" dirty="0">
                <a:solidFill>
                  <a:srgbClr val="000000"/>
                </a:solidFill>
                <a:latin typeface="Times New Roman" panose="02020603050405020304" pitchFamily="18" charset="0"/>
              </a:rPr>
              <a:t>n 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formula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orqali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ifodalanadi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. Bu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formuladan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foydalanib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,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quyidagi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jadvalni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to‘ldiring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: </a:t>
            </a:r>
            <a:endParaRPr lang="ru-RU" dirty="0"/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 rotWithShape="1">
          <a:blip r:embed="rId2"/>
          <a:srcRect l="19272" t="43694" r="9226" b="37387"/>
          <a:stretch/>
        </p:blipFill>
        <p:spPr>
          <a:xfrm>
            <a:off x="548209" y="4230042"/>
            <a:ext cx="11164862" cy="19517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93958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Прямоугольник 18"/>
          <p:cNvSpPr/>
          <p:nvPr/>
        </p:nvSpPr>
        <p:spPr>
          <a:xfrm>
            <a:off x="4306875" y="275984"/>
            <a:ext cx="2919389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YECHISH</a:t>
            </a:r>
            <a:endParaRPr lang="ru-RU" sz="4400" dirty="0"/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 rotWithShape="1">
          <a:blip r:embed="rId2"/>
          <a:srcRect l="19272" t="43694" r="9226" b="37387"/>
          <a:stretch/>
        </p:blipFill>
        <p:spPr>
          <a:xfrm>
            <a:off x="260177" y="2016414"/>
            <a:ext cx="11678426" cy="2232248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874223" y="1195152"/>
            <a:ext cx="2145139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b="1" i="1" dirty="0">
                <a:solidFill>
                  <a:srgbClr val="000000"/>
                </a:solidFill>
                <a:latin typeface="Times New Roman" panose="02020603050405020304" pitchFamily="18" charset="0"/>
              </a:rPr>
              <a:t>M </a:t>
            </a:r>
            <a:r>
              <a:rPr lang="en-US" sz="2400" b="1" i="1" dirty="0">
                <a:solidFill>
                  <a:srgbClr val="000000"/>
                </a:solidFill>
                <a:latin typeface="Arial" panose="020B0604020202020204" pitchFamily="34" charset="0"/>
              </a:rPr>
              <a:t>= </a:t>
            </a:r>
            <a:r>
              <a:rPr lang="en-US" sz="4000" b="1" i="1" dirty="0">
                <a:solidFill>
                  <a:srgbClr val="000000"/>
                </a:solidFill>
                <a:latin typeface="Times New Roman" panose="02020603050405020304" pitchFamily="18" charset="0"/>
              </a:rPr>
              <a:t>m </a:t>
            </a:r>
            <a:r>
              <a:rPr lang="en-US" sz="2400" b="1" i="1" dirty="0">
                <a:solidFill>
                  <a:srgbClr val="000000"/>
                </a:solidFill>
                <a:latin typeface="Arial" panose="020B0604020202020204" pitchFamily="34" charset="0"/>
              </a:rPr>
              <a:t>∙ </a:t>
            </a:r>
            <a:r>
              <a:rPr lang="en-US" sz="4000" b="1" i="1" dirty="0">
                <a:solidFill>
                  <a:srgbClr val="000000"/>
                </a:solidFill>
                <a:latin typeface="Times New Roman" panose="02020603050405020304" pitchFamily="18" charset="0"/>
              </a:rPr>
              <a:t>n </a:t>
            </a:r>
            <a:endParaRPr lang="ru-RU" b="1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548209" y="4375006"/>
            <a:ext cx="2956259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i="1" dirty="0">
                <a:solidFill>
                  <a:srgbClr val="000000"/>
                </a:solidFill>
                <a:latin typeface="Times New Roman" panose="02020603050405020304" pitchFamily="18" charset="0"/>
              </a:rPr>
              <a:t>M </a:t>
            </a:r>
            <a:r>
              <a:rPr lang="en-US" sz="2000" i="1" dirty="0">
                <a:solidFill>
                  <a:srgbClr val="000000"/>
                </a:solidFill>
                <a:latin typeface="Arial" panose="020B0604020202020204" pitchFamily="34" charset="0"/>
              </a:rPr>
              <a:t>= </a:t>
            </a:r>
            <a:r>
              <a:rPr lang="en-US" sz="36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0,25 </a:t>
            </a:r>
            <a:r>
              <a:rPr lang="en-US" sz="36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∙ </a:t>
            </a:r>
            <a:r>
              <a:rPr lang="en-US" sz="36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12  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239327" y="4375006"/>
            <a:ext cx="1479892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 3 00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25"/>
          <p:cNvSpPr txBox="1">
            <a:spLocks noChangeArrowheads="1"/>
          </p:cNvSpPr>
          <p:nvPr/>
        </p:nvSpPr>
        <p:spPr bwMode="auto">
          <a:xfrm>
            <a:off x="3862969" y="4292497"/>
            <a:ext cx="409565" cy="7260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09454" tIns="54727" rIns="109454" bIns="54727">
            <a:spAutoFit/>
          </a:bodyPr>
          <a:lstStyle>
            <a:defPPr>
              <a:defRPr lang="ru-RU"/>
            </a:defPPr>
            <a:lvl1pPr marL="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68152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93630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90445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872609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840763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80891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77706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4522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altLang="ru-RU" sz="4000" b="1" dirty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4610030" y="4385328"/>
            <a:ext cx="83869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 3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2098918" y="2073932"/>
            <a:ext cx="1297150" cy="707886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none">
            <a:spAutoFit/>
          </a:bodyPr>
          <a:lstStyle/>
          <a:p>
            <a:r>
              <a:rPr lang="en-US" sz="40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3 kg</a:t>
            </a:r>
            <a:endParaRPr lang="ru-RU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497518" y="5041981"/>
            <a:ext cx="289855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i="1" dirty="0">
                <a:solidFill>
                  <a:srgbClr val="000000"/>
                </a:solidFill>
                <a:latin typeface="Times New Roman" panose="02020603050405020304" pitchFamily="18" charset="0"/>
              </a:rPr>
              <a:t>M </a:t>
            </a:r>
            <a:r>
              <a:rPr lang="en-US" sz="2000" i="1" dirty="0">
                <a:solidFill>
                  <a:srgbClr val="000000"/>
                </a:solidFill>
                <a:latin typeface="Arial" panose="020B0604020202020204" pitchFamily="34" charset="0"/>
              </a:rPr>
              <a:t>= </a:t>
            </a:r>
            <a:r>
              <a:rPr lang="en-US" sz="2000" i="1" dirty="0" smtClean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36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480 </a:t>
            </a:r>
            <a:r>
              <a:rPr lang="en-US" sz="36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∙ </a:t>
            </a:r>
            <a:r>
              <a:rPr lang="en-US" sz="36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  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3118458" y="5021337"/>
            <a:ext cx="199285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 4800 g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5146740" y="5015706"/>
            <a:ext cx="1838965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 4,8 kg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8613105" y="2091824"/>
            <a:ext cx="1441420" cy="646331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none">
            <a:spAutoFit/>
          </a:bodyPr>
          <a:lstStyle/>
          <a:p>
            <a:r>
              <a:rPr lang="en-US" sz="36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4,8 kg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3875235" y="1137634"/>
            <a:ext cx="2472152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i="1" dirty="0" smtClean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4000" b="1" i="1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m = M :</a:t>
            </a:r>
            <a:r>
              <a:rPr lang="en-US" sz="2400" b="1" i="1" dirty="0" smtClean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4000" b="1" i="1" dirty="0">
                <a:solidFill>
                  <a:srgbClr val="000000"/>
                </a:solidFill>
                <a:latin typeface="Times New Roman" panose="02020603050405020304" pitchFamily="18" charset="0"/>
              </a:rPr>
              <a:t>n </a:t>
            </a:r>
            <a:endParaRPr lang="ru-RU" b="1" i="1" dirty="0"/>
          </a:p>
        </p:txBody>
      </p:sp>
      <p:sp>
        <p:nvSpPr>
          <p:cNvPr id="17" name="Прямоугольник 16"/>
          <p:cNvSpPr/>
          <p:nvPr/>
        </p:nvSpPr>
        <p:spPr>
          <a:xfrm>
            <a:off x="7226264" y="1136560"/>
            <a:ext cx="2600392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i="1" dirty="0" smtClean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4000" b="1" i="1" dirty="0">
                <a:solidFill>
                  <a:srgbClr val="000000"/>
                </a:solidFill>
                <a:latin typeface="Times New Roman" panose="02020603050405020304" pitchFamily="18" charset="0"/>
              </a:rPr>
              <a:t>n</a:t>
            </a:r>
            <a:r>
              <a:rPr lang="en-US" sz="4000" b="1" i="1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= M : m</a:t>
            </a:r>
            <a:r>
              <a:rPr lang="en-US" sz="2400" b="1" i="1" dirty="0" smtClean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4000" b="1" i="1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endParaRPr lang="ru-RU" b="1" i="1" dirty="0"/>
          </a:p>
        </p:txBody>
      </p:sp>
      <p:sp>
        <p:nvSpPr>
          <p:cNvPr id="18" name="Прямоугольник 17"/>
          <p:cNvSpPr/>
          <p:nvPr/>
        </p:nvSpPr>
        <p:spPr>
          <a:xfrm>
            <a:off x="435657" y="5654700"/>
            <a:ext cx="3223959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i="1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3600" i="1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m</a:t>
            </a:r>
            <a:r>
              <a:rPr lang="en-US" sz="36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= 6 : 6 = 1   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3823296" y="2809372"/>
            <a:ext cx="1056700" cy="646331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none">
            <a:spAutoFit/>
          </a:bodyPr>
          <a:lstStyle/>
          <a:p>
            <a:r>
              <a:rPr lang="en-US" sz="36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 kg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5483483" y="3483413"/>
            <a:ext cx="1082348" cy="646331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r>
              <a:rPr lang="en-US" sz="36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20 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6943411" y="2792417"/>
            <a:ext cx="1467068" cy="646331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none">
            <a:spAutoFit/>
          </a:bodyPr>
          <a:lstStyle/>
          <a:p>
            <a:r>
              <a:rPr lang="en-US" sz="36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0,35g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10485313" y="3483413"/>
            <a:ext cx="1082348" cy="646331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r>
              <a:rPr lang="en-US" sz="36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12 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303269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4" grpId="0"/>
      <p:bldP spid="8" grpId="0"/>
      <p:bldP spid="10" grpId="0"/>
      <p:bldP spid="11" grpId="0" animBg="1"/>
      <p:bldP spid="12" grpId="0"/>
      <p:bldP spid="13" grpId="0"/>
      <p:bldP spid="15" grpId="0"/>
      <p:bldP spid="5" grpId="0" animBg="1"/>
      <p:bldP spid="16" grpId="0"/>
      <p:bldP spid="17" grpId="0"/>
      <p:bldP spid="18" grpId="0"/>
      <p:bldP spid="22" grpId="0" animBg="1"/>
      <p:bldP spid="23" grpId="0" animBg="1"/>
      <p:bldP spid="24" grpId="0" animBg="1"/>
      <p:bldP spid="2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Прямоугольник 18"/>
          <p:cNvSpPr/>
          <p:nvPr/>
        </p:nvSpPr>
        <p:spPr>
          <a:xfrm>
            <a:off x="4306875" y="275984"/>
            <a:ext cx="3646832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611- masala</a:t>
            </a:r>
            <a:endParaRPr lang="ru-RU" sz="4400" dirty="0"/>
          </a:p>
        </p:txBody>
      </p:sp>
      <p:sp>
        <p:nvSpPr>
          <p:cNvPr id="14" name="Номер слайда 3"/>
          <p:cNvSpPr>
            <a:spLocks noGrp="1"/>
          </p:cNvSpPr>
          <p:nvPr>
            <p:ph type="sldNum" sz="quarter" idx="4294967295"/>
          </p:nvPr>
        </p:nvSpPr>
        <p:spPr bwMode="auto">
          <a:xfrm>
            <a:off x="7283215" y="6926535"/>
            <a:ext cx="2133600" cy="36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B7D85CCD-2037-49EE-8661-3CB9AF67D9B1}" type="slidenum">
              <a:rPr lang="ru-RU" altLang="ru-RU" sz="1200" smtClean="0">
                <a:solidFill>
                  <a:srgbClr val="898989"/>
                </a:solidFill>
                <a:latin typeface="Times New Roman" panose="02020603050405020304" pitchFamily="18" charset="0"/>
              </a:rPr>
              <a:pPr>
                <a:spcBef>
                  <a:spcPct val="0"/>
                </a:spcBef>
                <a:buFontTx/>
                <a:buNone/>
              </a:pPr>
              <a:t>5</a:t>
            </a:fld>
            <a:endParaRPr lang="ru-RU" altLang="ru-RU" sz="1200" smtClean="0">
              <a:solidFill>
                <a:srgbClr val="898989"/>
              </a:solidFill>
              <a:latin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421844" y="1190815"/>
            <a:ext cx="11575637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Asalari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200 g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asal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yig‘ish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2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mln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gulga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qo‘nadi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Asalari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bitta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guldan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qancha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gramm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asal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oladi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? 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652002" y="2960080"/>
            <a:ext cx="2435860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  <a:spcBef>
                <a:spcPct val="0"/>
              </a:spcBef>
            </a:pPr>
            <a:r>
              <a:rPr lang="en-US" altLang="ru-RU" sz="4000" b="1" dirty="0" err="1">
                <a:solidFill>
                  <a:schemeClr val="tx2"/>
                </a:solidFill>
                <a:latin typeface="Arial" panose="020B0604020202020204" pitchFamily="34" charset="0"/>
              </a:rPr>
              <a:t>Yechish</a:t>
            </a:r>
            <a:r>
              <a:rPr lang="en-US" altLang="ru-RU" sz="4000" b="1" dirty="0">
                <a:solidFill>
                  <a:schemeClr val="tx2"/>
                </a:solidFill>
                <a:latin typeface="Arial" panose="020B0604020202020204" pitchFamily="34" charset="0"/>
              </a:rPr>
              <a:t>: </a:t>
            </a:r>
            <a:endParaRPr lang="uz-Cyrl-UZ" altLang="ru-RU" sz="4000" b="1" dirty="0">
              <a:solidFill>
                <a:schemeClr val="tx2"/>
              </a:solidFill>
              <a:latin typeface="Arial" panose="020B0604020202020204" pitchFamily="34" charset="0"/>
            </a:endParaRPr>
          </a:p>
        </p:txBody>
      </p:sp>
      <p:sp>
        <p:nvSpPr>
          <p:cNvPr id="10" name="Text Box 35"/>
          <p:cNvSpPr txBox="1">
            <a:spLocks noChangeArrowheads="1"/>
          </p:cNvSpPr>
          <p:nvPr/>
        </p:nvSpPr>
        <p:spPr bwMode="auto">
          <a:xfrm>
            <a:off x="3063979" y="5689658"/>
            <a:ext cx="5526541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en-US" altLang="ru-RU" sz="4000" b="1" dirty="0" err="1">
                <a:solidFill>
                  <a:schemeClr val="tx2"/>
                </a:solidFill>
                <a:latin typeface="Arial" panose="020B0604020202020204" pitchFamily="34" charset="0"/>
              </a:rPr>
              <a:t>Javob</a:t>
            </a:r>
            <a:r>
              <a:rPr lang="en-US" altLang="ru-RU" sz="3600" b="1" dirty="0">
                <a:solidFill>
                  <a:schemeClr val="tx2"/>
                </a:solidFill>
                <a:latin typeface="Arial" panose="020B0604020202020204" pitchFamily="34" charset="0"/>
              </a:rPr>
              <a:t>: </a:t>
            </a:r>
            <a:r>
              <a:rPr lang="en-US" altLang="ru-RU" sz="3600" b="1" dirty="0" smtClean="0">
                <a:solidFill>
                  <a:schemeClr val="tx2"/>
                </a:solidFill>
                <a:latin typeface="Arial" panose="020B0604020202020204" pitchFamily="34" charset="0"/>
              </a:rPr>
              <a:t> </a:t>
            </a:r>
            <a:r>
              <a:rPr lang="en-US" altLang="ru-RU" sz="4000" dirty="0" smtClean="0">
                <a:latin typeface="Arial" panose="020B0604020202020204" pitchFamily="34" charset="0"/>
              </a:rPr>
              <a:t>0,0001 </a:t>
            </a:r>
            <a:r>
              <a:rPr lang="en-US" altLang="ru-RU" sz="4000" dirty="0" err="1" smtClean="0">
                <a:latin typeface="Arial" panose="020B0604020202020204" pitchFamily="34" charset="0"/>
              </a:rPr>
              <a:t>gramm</a:t>
            </a:r>
            <a:endParaRPr lang="ru-RU" altLang="ru-RU" sz="4000" dirty="0">
              <a:latin typeface="Arial" panose="020B0604020202020204" pitchFamily="34" charset="0"/>
            </a:endParaRPr>
          </a:p>
        </p:txBody>
      </p:sp>
      <p:grpSp>
        <p:nvGrpSpPr>
          <p:cNvPr id="16" name="Группа 15"/>
          <p:cNvGrpSpPr>
            <a:grpSpLocks/>
          </p:cNvGrpSpPr>
          <p:nvPr/>
        </p:nvGrpSpPr>
        <p:grpSpPr bwMode="auto">
          <a:xfrm>
            <a:off x="4062821" y="3988116"/>
            <a:ext cx="2390044" cy="1248009"/>
            <a:chOff x="2142314" y="1500968"/>
            <a:chExt cx="1143802" cy="857256"/>
          </a:xfrm>
        </p:grpSpPr>
        <p:cxnSp>
          <p:nvCxnSpPr>
            <p:cNvPr id="17" name="Прямая соединительная линия 16"/>
            <p:cNvCxnSpPr/>
            <p:nvPr/>
          </p:nvCxnSpPr>
          <p:spPr>
            <a:xfrm rot="5400000">
              <a:off x="1714456" y="1928826"/>
              <a:ext cx="857256" cy="1540"/>
            </a:xfrm>
            <a:prstGeom prst="line">
              <a:avLst/>
            </a:prstGeom>
            <a:ln w="762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Прямая соединительная линия 17"/>
            <p:cNvCxnSpPr/>
            <p:nvPr/>
          </p:nvCxnSpPr>
          <p:spPr>
            <a:xfrm>
              <a:off x="2143084" y="1929182"/>
              <a:ext cx="1143032" cy="828"/>
            </a:xfrm>
            <a:prstGeom prst="line">
              <a:avLst/>
            </a:prstGeom>
            <a:ln w="762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Прямоугольник 4"/>
          <p:cNvSpPr/>
          <p:nvPr/>
        </p:nvSpPr>
        <p:spPr>
          <a:xfrm>
            <a:off x="1890784" y="3965187"/>
            <a:ext cx="1040670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200</a:t>
            </a:r>
            <a:endParaRPr lang="ru-RU" sz="4000" dirty="0"/>
          </a:p>
        </p:txBody>
      </p:sp>
      <p:sp>
        <p:nvSpPr>
          <p:cNvPr id="20" name="Прямоугольник 19"/>
          <p:cNvSpPr/>
          <p:nvPr/>
        </p:nvSpPr>
        <p:spPr>
          <a:xfrm>
            <a:off x="4068879" y="3942010"/>
            <a:ext cx="2182008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2000000</a:t>
            </a:r>
            <a:endParaRPr lang="ru-RU" sz="4000" dirty="0"/>
          </a:p>
        </p:txBody>
      </p:sp>
      <p:sp>
        <p:nvSpPr>
          <p:cNvPr id="21" name="Прямоугольник 20"/>
          <p:cNvSpPr/>
          <p:nvPr/>
        </p:nvSpPr>
        <p:spPr>
          <a:xfrm>
            <a:off x="4200178" y="4589068"/>
            <a:ext cx="612668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0,</a:t>
            </a:r>
            <a:endParaRPr lang="ru-RU" sz="4000" dirty="0"/>
          </a:p>
        </p:txBody>
      </p:sp>
      <p:sp>
        <p:nvSpPr>
          <p:cNvPr id="22" name="Прямоугольник 21"/>
          <p:cNvSpPr/>
          <p:nvPr/>
        </p:nvSpPr>
        <p:spPr>
          <a:xfrm>
            <a:off x="2690545" y="3969122"/>
            <a:ext cx="612668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,0</a:t>
            </a:r>
            <a:endParaRPr lang="ru-RU" sz="4000" dirty="0"/>
          </a:p>
        </p:txBody>
      </p:sp>
      <p:sp>
        <p:nvSpPr>
          <p:cNvPr id="23" name="Прямоугольник 22"/>
          <p:cNvSpPr/>
          <p:nvPr/>
        </p:nvSpPr>
        <p:spPr>
          <a:xfrm>
            <a:off x="4641106" y="4589067"/>
            <a:ext cx="470000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endParaRPr lang="ru-RU" sz="4000" dirty="0"/>
          </a:p>
        </p:txBody>
      </p:sp>
      <p:sp>
        <p:nvSpPr>
          <p:cNvPr id="24" name="Прямоугольник 23"/>
          <p:cNvSpPr/>
          <p:nvPr/>
        </p:nvSpPr>
        <p:spPr>
          <a:xfrm>
            <a:off x="3096955" y="3978381"/>
            <a:ext cx="470000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endParaRPr lang="ru-RU" sz="4000" dirty="0"/>
          </a:p>
        </p:txBody>
      </p:sp>
      <p:sp>
        <p:nvSpPr>
          <p:cNvPr id="25" name="Прямоугольник 24"/>
          <p:cNvSpPr/>
          <p:nvPr/>
        </p:nvSpPr>
        <p:spPr>
          <a:xfrm>
            <a:off x="4961061" y="4589067"/>
            <a:ext cx="470000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endParaRPr lang="ru-RU" sz="4000" dirty="0"/>
          </a:p>
        </p:txBody>
      </p:sp>
      <p:sp>
        <p:nvSpPr>
          <p:cNvPr id="26" name="Прямоугольник 25"/>
          <p:cNvSpPr/>
          <p:nvPr/>
        </p:nvSpPr>
        <p:spPr>
          <a:xfrm>
            <a:off x="3387020" y="3978381"/>
            <a:ext cx="470000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endParaRPr lang="ru-RU" sz="4000" dirty="0"/>
          </a:p>
        </p:txBody>
      </p:sp>
      <p:sp>
        <p:nvSpPr>
          <p:cNvPr id="27" name="Прямоугольник 26"/>
          <p:cNvSpPr/>
          <p:nvPr/>
        </p:nvSpPr>
        <p:spPr>
          <a:xfrm>
            <a:off x="5255583" y="4589067"/>
            <a:ext cx="470000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endParaRPr lang="ru-RU" sz="4000" dirty="0"/>
          </a:p>
        </p:txBody>
      </p:sp>
      <p:sp>
        <p:nvSpPr>
          <p:cNvPr id="28" name="Прямоугольник 27"/>
          <p:cNvSpPr/>
          <p:nvPr/>
        </p:nvSpPr>
        <p:spPr>
          <a:xfrm>
            <a:off x="3649993" y="3980285"/>
            <a:ext cx="470000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endParaRPr lang="ru-RU" sz="4000" dirty="0"/>
          </a:p>
        </p:txBody>
      </p:sp>
      <p:sp>
        <p:nvSpPr>
          <p:cNvPr id="29" name="Прямоугольник 28"/>
          <p:cNvSpPr/>
          <p:nvPr/>
        </p:nvSpPr>
        <p:spPr>
          <a:xfrm>
            <a:off x="5544062" y="4570788"/>
            <a:ext cx="470000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endParaRPr lang="ru-RU" sz="4000" dirty="0"/>
          </a:p>
        </p:txBody>
      </p:sp>
      <p:sp>
        <p:nvSpPr>
          <p:cNvPr id="30" name="Прямоугольник 29"/>
          <p:cNvSpPr/>
          <p:nvPr/>
        </p:nvSpPr>
        <p:spPr>
          <a:xfrm>
            <a:off x="1928495" y="4428736"/>
            <a:ext cx="2182008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u="sng" dirty="0" smtClean="0">
                <a:latin typeface="Arial" panose="020B0604020202020204" pitchFamily="34" charset="0"/>
                <a:cs typeface="Arial" panose="020B0604020202020204" pitchFamily="34" charset="0"/>
              </a:rPr>
              <a:t>2000000</a:t>
            </a:r>
            <a:endParaRPr lang="ru-RU" sz="4000" u="sng" dirty="0"/>
          </a:p>
        </p:txBody>
      </p:sp>
      <p:sp>
        <p:nvSpPr>
          <p:cNvPr id="33" name="Прямоугольник 32"/>
          <p:cNvSpPr/>
          <p:nvPr/>
        </p:nvSpPr>
        <p:spPr>
          <a:xfrm>
            <a:off x="3565481" y="4978002"/>
            <a:ext cx="470000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endParaRPr lang="ru-RU" sz="4000" dirty="0"/>
          </a:p>
        </p:txBody>
      </p:sp>
      <p:pic>
        <p:nvPicPr>
          <p:cNvPr id="6" name="Picture 2" descr="Как пьянеют пчелы — National Geographic Россия: красота мира в каждом кадре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81057" y="2602702"/>
            <a:ext cx="3221638" cy="26059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290293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0" grpId="0"/>
      <p:bldP spid="5" grpId="0"/>
      <p:bldP spid="20" grpId="0"/>
      <p:bldP spid="21" grpId="0"/>
      <p:bldP spid="22" grpId="0"/>
      <p:bldP spid="23" grpId="0"/>
      <p:bldP spid="24" grpId="0"/>
      <p:bldP spid="25" grpId="0"/>
      <p:bldP spid="26" grpId="0"/>
      <p:bldP spid="27" grpId="0"/>
      <p:bldP spid="28" grpId="0"/>
      <p:bldP spid="29" grpId="0"/>
      <p:bldP spid="30" grpId="0"/>
      <p:bldP spid="3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Прямоугольник 18"/>
          <p:cNvSpPr/>
          <p:nvPr/>
        </p:nvSpPr>
        <p:spPr>
          <a:xfrm>
            <a:off x="4306875" y="275984"/>
            <a:ext cx="3680816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626- masala</a:t>
            </a:r>
            <a:endParaRPr lang="ru-RU" sz="4400" dirty="0"/>
          </a:p>
        </p:txBody>
      </p:sp>
      <p:sp>
        <p:nvSpPr>
          <p:cNvPr id="14" name="Номер слайда 3"/>
          <p:cNvSpPr>
            <a:spLocks noGrp="1"/>
          </p:cNvSpPr>
          <p:nvPr>
            <p:ph type="sldNum" sz="quarter" idx="4294967295"/>
          </p:nvPr>
        </p:nvSpPr>
        <p:spPr bwMode="auto">
          <a:xfrm>
            <a:off x="7283215" y="6926535"/>
            <a:ext cx="2133600" cy="36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B7D85CCD-2037-49EE-8661-3CB9AF67D9B1}" type="slidenum">
              <a:rPr lang="ru-RU" altLang="ru-RU" sz="1200" smtClean="0">
                <a:solidFill>
                  <a:srgbClr val="898989"/>
                </a:solidFill>
                <a:latin typeface="Times New Roman" panose="02020603050405020304" pitchFamily="18" charset="0"/>
              </a:rPr>
              <a:pPr>
                <a:spcBef>
                  <a:spcPct val="0"/>
                </a:spcBef>
                <a:buFontTx/>
                <a:buNone/>
              </a:pPr>
              <a:t>6</a:t>
            </a:fld>
            <a:endParaRPr lang="ru-RU" altLang="ru-RU" sz="1200" smtClean="0">
              <a:solidFill>
                <a:srgbClr val="898989"/>
              </a:solidFill>
              <a:latin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458651" y="1193254"/>
            <a:ext cx="11377264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Mashina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37,5 km/h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tezlik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9,2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soatda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necha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kilometr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yuradi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? 2,23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soatda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-chi? </a:t>
            </a:r>
          </a:p>
        </p:txBody>
      </p:sp>
      <p:sp>
        <p:nvSpPr>
          <p:cNvPr id="7" name="Text Box 35"/>
          <p:cNvSpPr txBox="1">
            <a:spLocks noChangeArrowheads="1"/>
          </p:cNvSpPr>
          <p:nvPr/>
        </p:nvSpPr>
        <p:spPr bwMode="auto">
          <a:xfrm>
            <a:off x="1196281" y="5567195"/>
            <a:ext cx="7615099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en-US" altLang="ru-RU" sz="4000" b="1" dirty="0" err="1">
                <a:solidFill>
                  <a:schemeClr val="tx2"/>
                </a:solidFill>
                <a:latin typeface="Arial" panose="020B0604020202020204" pitchFamily="34" charset="0"/>
              </a:rPr>
              <a:t>Javob</a:t>
            </a:r>
            <a:r>
              <a:rPr lang="en-US" altLang="ru-RU" sz="3600" b="1" dirty="0">
                <a:solidFill>
                  <a:schemeClr val="tx2"/>
                </a:solidFill>
                <a:latin typeface="Arial" panose="020B0604020202020204" pitchFamily="34" charset="0"/>
              </a:rPr>
              <a:t>: </a:t>
            </a:r>
            <a:r>
              <a:rPr lang="en-US" altLang="ru-RU" sz="3600" b="1" dirty="0" smtClean="0">
                <a:solidFill>
                  <a:schemeClr val="tx2"/>
                </a:solidFill>
                <a:latin typeface="Arial" panose="020B0604020202020204" pitchFamily="34" charset="0"/>
              </a:rPr>
              <a:t> </a:t>
            </a:r>
            <a:r>
              <a:rPr lang="en-US" altLang="ru-RU" sz="4000" dirty="0" smtClean="0">
                <a:latin typeface="Arial" panose="020B0604020202020204" pitchFamily="34" charset="0"/>
              </a:rPr>
              <a:t>345 km </a:t>
            </a:r>
            <a:r>
              <a:rPr lang="en-US" altLang="ru-RU" sz="4000" dirty="0" err="1" smtClean="0">
                <a:latin typeface="Arial" panose="020B0604020202020204" pitchFamily="34" charset="0"/>
              </a:rPr>
              <a:t>va</a:t>
            </a:r>
            <a:r>
              <a:rPr lang="en-US" altLang="ru-RU" sz="4000" dirty="0" smtClean="0">
                <a:latin typeface="Arial" panose="020B0604020202020204" pitchFamily="34" charset="0"/>
              </a:rPr>
              <a:t> 83,625 km</a:t>
            </a:r>
            <a:endParaRPr lang="ru-RU" altLang="ru-RU" sz="4000" dirty="0">
              <a:latin typeface="Arial" panose="020B0604020202020204" pitchFamily="34" charset="0"/>
            </a:endParaRPr>
          </a:p>
        </p:txBody>
      </p:sp>
      <p:sp>
        <p:nvSpPr>
          <p:cNvPr id="26" name="Text Box 35"/>
          <p:cNvSpPr txBox="1">
            <a:spLocks noChangeArrowheads="1"/>
          </p:cNvSpPr>
          <p:nvPr/>
        </p:nvSpPr>
        <p:spPr bwMode="auto">
          <a:xfrm>
            <a:off x="3063979" y="2670965"/>
            <a:ext cx="6254919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en-US" altLang="ru-RU" sz="4000" dirty="0" smtClean="0">
                <a:latin typeface="Arial" panose="020B0604020202020204" pitchFamily="34" charset="0"/>
              </a:rPr>
              <a:t>  = 37,5 km/h,  t = 9,2 </a:t>
            </a:r>
            <a:r>
              <a:rPr lang="en-US" altLang="ru-RU" sz="4000" dirty="0" err="1" smtClean="0">
                <a:latin typeface="Arial" panose="020B0604020202020204" pitchFamily="34" charset="0"/>
              </a:rPr>
              <a:t>soat</a:t>
            </a:r>
            <a:r>
              <a:rPr lang="en-US" altLang="ru-RU" sz="4000" dirty="0" smtClean="0">
                <a:latin typeface="Arial" panose="020B0604020202020204" pitchFamily="34" charset="0"/>
              </a:rPr>
              <a:t> </a:t>
            </a:r>
            <a:endParaRPr lang="ru-RU" altLang="ru-RU" sz="4000" dirty="0">
              <a:latin typeface="Arial" panose="020B0604020202020204" pitchFamily="34" charset="0"/>
            </a:endParaRPr>
          </a:p>
        </p:txBody>
      </p:sp>
      <p:sp>
        <p:nvSpPr>
          <p:cNvPr id="27" name="Прямоугольник 26"/>
          <p:cNvSpPr/>
          <p:nvPr/>
        </p:nvSpPr>
        <p:spPr>
          <a:xfrm>
            <a:off x="274232" y="2659317"/>
            <a:ext cx="2435860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  <a:spcBef>
                <a:spcPct val="0"/>
              </a:spcBef>
            </a:pPr>
            <a:r>
              <a:rPr lang="en-US" altLang="ru-RU" sz="4000" b="1" dirty="0" err="1">
                <a:solidFill>
                  <a:schemeClr val="tx2"/>
                </a:solidFill>
                <a:latin typeface="Arial" panose="020B0604020202020204" pitchFamily="34" charset="0"/>
              </a:rPr>
              <a:t>Yechish</a:t>
            </a:r>
            <a:r>
              <a:rPr lang="en-US" altLang="ru-RU" sz="4000" b="1" dirty="0">
                <a:solidFill>
                  <a:schemeClr val="tx2"/>
                </a:solidFill>
                <a:latin typeface="Arial" panose="020B0604020202020204" pitchFamily="34" charset="0"/>
              </a:rPr>
              <a:t>: </a:t>
            </a:r>
            <a:endParaRPr lang="uz-Cyrl-UZ" altLang="ru-RU" sz="4000" b="1" dirty="0">
              <a:solidFill>
                <a:schemeClr val="tx2"/>
              </a:solidFill>
              <a:latin typeface="Arial" panose="020B0604020202020204" pitchFamily="34" charset="0"/>
            </a:endParaRPr>
          </a:p>
        </p:txBody>
      </p:sp>
      <p:sp>
        <p:nvSpPr>
          <p:cNvPr id="29" name="Text Box 35"/>
          <p:cNvSpPr txBox="1">
            <a:spLocks noChangeArrowheads="1"/>
          </p:cNvSpPr>
          <p:nvPr/>
        </p:nvSpPr>
        <p:spPr bwMode="auto">
          <a:xfrm>
            <a:off x="1843171" y="3481665"/>
            <a:ext cx="2376264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en-US" altLang="ru-RU" sz="4000" dirty="0" smtClean="0">
                <a:latin typeface="Arial" panose="020B0604020202020204" pitchFamily="34" charset="0"/>
              </a:rPr>
              <a:t>S =   ∙ t</a:t>
            </a:r>
            <a:endParaRPr lang="ru-RU" altLang="ru-RU" sz="4000" dirty="0">
              <a:latin typeface="Arial" panose="020B0604020202020204" pitchFamily="34" charset="0"/>
            </a:endParaRPr>
          </a:p>
        </p:txBody>
      </p:sp>
      <p:sp>
        <p:nvSpPr>
          <p:cNvPr id="30" name="Прямоугольник 29"/>
          <p:cNvSpPr/>
          <p:nvPr/>
        </p:nvSpPr>
        <p:spPr>
          <a:xfrm>
            <a:off x="3651680" y="3697712"/>
            <a:ext cx="2767104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ru-RU" sz="4000" dirty="0">
                <a:latin typeface="Arial" panose="020B0604020202020204" pitchFamily="34" charset="0"/>
              </a:rPr>
              <a:t>= 37,5 ∙ </a:t>
            </a:r>
            <a:r>
              <a:rPr lang="en-US" altLang="ru-RU" sz="4000" dirty="0" smtClean="0">
                <a:latin typeface="Arial" panose="020B0604020202020204" pitchFamily="34" charset="0"/>
              </a:rPr>
              <a:t>9,2</a:t>
            </a:r>
            <a:endParaRPr lang="ru-RU" sz="4000" dirty="0"/>
          </a:p>
        </p:txBody>
      </p:sp>
      <p:sp>
        <p:nvSpPr>
          <p:cNvPr id="31" name="Прямоугольник 30"/>
          <p:cNvSpPr/>
          <p:nvPr/>
        </p:nvSpPr>
        <p:spPr>
          <a:xfrm>
            <a:off x="6418784" y="3685886"/>
            <a:ext cx="2653290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ru-RU" sz="4000" dirty="0">
                <a:latin typeface="Arial" panose="020B0604020202020204" pitchFamily="34" charset="0"/>
              </a:rPr>
              <a:t>= </a:t>
            </a:r>
            <a:r>
              <a:rPr lang="en-US" altLang="ru-RU" sz="4000" dirty="0" smtClean="0">
                <a:latin typeface="Arial" panose="020B0604020202020204" pitchFamily="34" charset="0"/>
              </a:rPr>
              <a:t>345 (km)</a:t>
            </a:r>
            <a:endParaRPr lang="ru-RU" sz="4000" dirty="0"/>
          </a:p>
        </p:txBody>
      </p:sp>
      <p:sp>
        <p:nvSpPr>
          <p:cNvPr id="32" name="Прямоугольник 31"/>
          <p:cNvSpPr/>
          <p:nvPr/>
        </p:nvSpPr>
        <p:spPr>
          <a:xfrm>
            <a:off x="2980205" y="2619415"/>
            <a:ext cx="433132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ru-RU" sz="6000" dirty="0">
                <a:latin typeface="Brush Script MT" panose="03060802040406070304" pitchFamily="66" charset="0"/>
              </a:rPr>
              <a:t>v</a:t>
            </a:r>
            <a:endParaRPr lang="ru-RU" sz="5400" dirty="0"/>
          </a:p>
        </p:txBody>
      </p:sp>
      <p:sp>
        <p:nvSpPr>
          <p:cNvPr id="34" name="Прямоугольник 33"/>
          <p:cNvSpPr/>
          <p:nvPr/>
        </p:nvSpPr>
        <p:spPr>
          <a:xfrm>
            <a:off x="1911959" y="4505008"/>
            <a:ext cx="3536546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ru-RU" sz="4000" dirty="0">
                <a:latin typeface="Arial" panose="020B0604020202020204" pitchFamily="34" charset="0"/>
              </a:rPr>
              <a:t>S = 37,5 ∙ </a:t>
            </a:r>
            <a:r>
              <a:rPr lang="en-US" altLang="ru-RU" sz="4000" dirty="0" smtClean="0">
                <a:latin typeface="Arial" panose="020B0604020202020204" pitchFamily="34" charset="0"/>
              </a:rPr>
              <a:t>2,23</a:t>
            </a:r>
            <a:endParaRPr lang="ru-RU" sz="4000" dirty="0"/>
          </a:p>
        </p:txBody>
      </p:sp>
      <p:sp>
        <p:nvSpPr>
          <p:cNvPr id="35" name="Прямоугольник 34"/>
          <p:cNvSpPr/>
          <p:nvPr/>
        </p:nvSpPr>
        <p:spPr>
          <a:xfrm>
            <a:off x="5444753" y="4480539"/>
            <a:ext cx="3366627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ru-RU" sz="4000" dirty="0">
                <a:latin typeface="Arial" panose="020B0604020202020204" pitchFamily="34" charset="0"/>
              </a:rPr>
              <a:t>= </a:t>
            </a:r>
            <a:r>
              <a:rPr lang="en-US" altLang="ru-RU" sz="4000" dirty="0" smtClean="0">
                <a:latin typeface="Arial" panose="020B0604020202020204" pitchFamily="34" charset="0"/>
              </a:rPr>
              <a:t>83,625 (km)</a:t>
            </a:r>
            <a:endParaRPr lang="ru-RU" sz="4000" dirty="0"/>
          </a:p>
        </p:txBody>
      </p:sp>
      <p:sp>
        <p:nvSpPr>
          <p:cNvPr id="36" name="Прямоугольник 35"/>
          <p:cNvSpPr/>
          <p:nvPr/>
        </p:nvSpPr>
        <p:spPr>
          <a:xfrm>
            <a:off x="2708449" y="3464876"/>
            <a:ext cx="433132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ru-RU" sz="6000" dirty="0">
                <a:latin typeface="Brush Script MT" panose="03060802040406070304" pitchFamily="66" charset="0"/>
              </a:rPr>
              <a:t>v</a:t>
            </a:r>
            <a:endParaRPr lang="ru-RU" sz="5400" dirty="0"/>
          </a:p>
        </p:txBody>
      </p:sp>
    </p:spTree>
    <p:extLst>
      <p:ext uri="{BB962C8B-B14F-4D97-AF65-F5344CB8AC3E}">
        <p14:creationId xmlns:p14="http://schemas.microsoft.com/office/powerpoint/2010/main" val="23199272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26" grpId="0"/>
      <p:bldP spid="27" grpId="0"/>
      <p:bldP spid="29" grpId="0"/>
      <p:bldP spid="30" grpId="0"/>
      <p:bldP spid="31" grpId="0"/>
      <p:bldP spid="32" grpId="0"/>
      <p:bldP spid="34" grpId="0"/>
      <p:bldP spid="35" grpId="0"/>
      <p:bldP spid="3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Прямоугольник 18"/>
          <p:cNvSpPr/>
          <p:nvPr/>
        </p:nvSpPr>
        <p:spPr>
          <a:xfrm>
            <a:off x="4306875" y="275984"/>
            <a:ext cx="3680816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627- masala</a:t>
            </a:r>
            <a:endParaRPr lang="ru-RU" sz="4400" dirty="0"/>
          </a:p>
        </p:txBody>
      </p:sp>
      <p:sp>
        <p:nvSpPr>
          <p:cNvPr id="14" name="Номер слайда 3"/>
          <p:cNvSpPr>
            <a:spLocks noGrp="1"/>
          </p:cNvSpPr>
          <p:nvPr>
            <p:ph type="sldNum" sz="quarter" idx="4294967295"/>
          </p:nvPr>
        </p:nvSpPr>
        <p:spPr bwMode="auto">
          <a:xfrm>
            <a:off x="7283215" y="6926535"/>
            <a:ext cx="2133600" cy="36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B7D85CCD-2037-49EE-8661-3CB9AF67D9B1}" type="slidenum">
              <a:rPr lang="ru-RU" altLang="ru-RU" sz="1200" smtClean="0">
                <a:solidFill>
                  <a:srgbClr val="898989"/>
                </a:solidFill>
                <a:latin typeface="Times New Roman" panose="02020603050405020304" pitchFamily="18" charset="0"/>
              </a:rPr>
              <a:pPr>
                <a:spcBef>
                  <a:spcPct val="0"/>
                </a:spcBef>
                <a:buFontTx/>
                <a:buNone/>
              </a:pPr>
              <a:t>7</a:t>
            </a:fld>
            <a:endParaRPr lang="ru-RU" altLang="ru-RU" sz="1200" smtClean="0">
              <a:solidFill>
                <a:srgbClr val="898989"/>
              </a:solidFill>
              <a:latin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458651" y="1193254"/>
            <a:ext cx="11377264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i-FI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i-FI" sz="4000" dirty="0">
                <a:latin typeface="Arial" panose="020B0604020202020204" pitchFamily="34" charset="0"/>
                <a:cs typeface="Arial" panose="020B0604020202020204" pitchFamily="34" charset="0"/>
              </a:rPr>
              <a:t>1 </a:t>
            </a:r>
            <a:r>
              <a:rPr lang="fi-FI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cm³ </a:t>
            </a:r>
            <a:r>
              <a:rPr lang="fi-FI" sz="4000" dirty="0">
                <a:latin typeface="Arial" panose="020B0604020202020204" pitchFamily="34" charset="0"/>
                <a:cs typeface="Arial" panose="020B0604020202020204" pitchFamily="34" charset="0"/>
              </a:rPr>
              <a:t>oltinning massasi 6,72 g. Hajmi 5,2 </a:t>
            </a:r>
            <a:r>
              <a:rPr lang="fi-FI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cm</a:t>
            </a:r>
            <a:r>
              <a:rPr lang="fi-FI" sz="4000" dirty="0">
                <a:latin typeface="Arial" panose="020B0604020202020204" pitchFamily="34" charset="0"/>
                <a:cs typeface="Arial" panose="020B0604020202020204" pitchFamily="34" charset="0"/>
              </a:rPr>
              <a:t>³</a:t>
            </a:r>
            <a:r>
              <a:rPr lang="fi-FI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i-FI" sz="4000" dirty="0">
                <a:latin typeface="Arial" panose="020B0604020202020204" pitchFamily="34" charset="0"/>
                <a:cs typeface="Arial" panose="020B0604020202020204" pitchFamily="34" charset="0"/>
              </a:rPr>
              <a:t>bo‘lgan oltin parchasining massasini toping. </a:t>
            </a:r>
            <a:endParaRPr lang="en-US" sz="40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 Box 35"/>
          <p:cNvSpPr txBox="1">
            <a:spLocks noChangeArrowheads="1"/>
          </p:cNvSpPr>
          <p:nvPr/>
        </p:nvSpPr>
        <p:spPr bwMode="auto">
          <a:xfrm>
            <a:off x="734916" y="4778259"/>
            <a:ext cx="7615099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en-US" altLang="ru-RU" sz="4000" b="1" dirty="0" err="1">
                <a:solidFill>
                  <a:schemeClr val="tx2"/>
                </a:solidFill>
                <a:latin typeface="Arial" panose="020B0604020202020204" pitchFamily="34" charset="0"/>
              </a:rPr>
              <a:t>Javob</a:t>
            </a:r>
            <a:r>
              <a:rPr lang="en-US" altLang="ru-RU" sz="3600" b="1" dirty="0">
                <a:solidFill>
                  <a:schemeClr val="tx2"/>
                </a:solidFill>
                <a:latin typeface="Arial" panose="020B0604020202020204" pitchFamily="34" charset="0"/>
              </a:rPr>
              <a:t>: </a:t>
            </a:r>
            <a:r>
              <a:rPr lang="en-US" altLang="ru-RU" sz="3600" b="1" dirty="0" smtClean="0">
                <a:solidFill>
                  <a:schemeClr val="tx2"/>
                </a:solidFill>
                <a:latin typeface="Arial" panose="020B0604020202020204" pitchFamily="34" charset="0"/>
              </a:rPr>
              <a:t> </a:t>
            </a:r>
            <a:r>
              <a:rPr lang="en-US" altLang="ru-RU" sz="4000" dirty="0" smtClean="0">
                <a:latin typeface="Arial" panose="020B0604020202020204" pitchFamily="34" charset="0"/>
              </a:rPr>
              <a:t>34,944 </a:t>
            </a:r>
            <a:r>
              <a:rPr lang="en-US" altLang="ru-RU" sz="4000" dirty="0" err="1" smtClean="0">
                <a:latin typeface="Arial" panose="020B0604020202020204" pitchFamily="34" charset="0"/>
              </a:rPr>
              <a:t>gramm</a:t>
            </a:r>
            <a:endParaRPr lang="ru-RU" altLang="ru-RU" sz="4000" dirty="0">
              <a:latin typeface="Arial" panose="020B0604020202020204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274232" y="2659317"/>
            <a:ext cx="2435860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  <a:spcBef>
                <a:spcPct val="0"/>
              </a:spcBef>
            </a:pPr>
            <a:r>
              <a:rPr lang="en-US" altLang="ru-RU" sz="4000" b="1" dirty="0" err="1">
                <a:solidFill>
                  <a:schemeClr val="tx2"/>
                </a:solidFill>
                <a:latin typeface="Arial" panose="020B0604020202020204" pitchFamily="34" charset="0"/>
              </a:rPr>
              <a:t>Yechish</a:t>
            </a:r>
            <a:r>
              <a:rPr lang="en-US" altLang="ru-RU" sz="4000" b="1" dirty="0">
                <a:solidFill>
                  <a:schemeClr val="tx2"/>
                </a:solidFill>
                <a:latin typeface="Arial" panose="020B0604020202020204" pitchFamily="34" charset="0"/>
              </a:rPr>
              <a:t>: </a:t>
            </a:r>
            <a:endParaRPr lang="uz-Cyrl-UZ" altLang="ru-RU" sz="4000" b="1" dirty="0">
              <a:solidFill>
                <a:schemeClr val="tx2"/>
              </a:solidFill>
              <a:latin typeface="Arial" panose="020B060402020202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1052265" y="3619972"/>
            <a:ext cx="2467342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ru-RU" sz="4000" dirty="0" smtClean="0">
                <a:latin typeface="Arial" panose="020B0604020202020204" pitchFamily="34" charset="0"/>
              </a:rPr>
              <a:t> 6,72 </a:t>
            </a:r>
            <a:r>
              <a:rPr lang="en-US" altLang="ru-RU" sz="4000" dirty="0">
                <a:latin typeface="Arial" panose="020B0604020202020204" pitchFamily="34" charset="0"/>
              </a:rPr>
              <a:t>∙ </a:t>
            </a:r>
            <a:r>
              <a:rPr lang="en-US" altLang="ru-RU" sz="4000" dirty="0" smtClean="0">
                <a:latin typeface="Arial" panose="020B0604020202020204" pitchFamily="34" charset="0"/>
              </a:rPr>
              <a:t>5,2</a:t>
            </a:r>
            <a:endParaRPr lang="ru-RU" sz="4000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3488125" y="3644441"/>
            <a:ext cx="2967479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ru-RU" sz="4000" dirty="0">
                <a:latin typeface="Arial" panose="020B0604020202020204" pitchFamily="34" charset="0"/>
              </a:rPr>
              <a:t>= </a:t>
            </a:r>
            <a:r>
              <a:rPr lang="en-US" altLang="ru-RU" sz="4000" dirty="0" smtClean="0">
                <a:latin typeface="Arial" panose="020B0604020202020204" pitchFamily="34" charset="0"/>
              </a:rPr>
              <a:t>34,944 (g)</a:t>
            </a:r>
            <a:endParaRPr lang="ru-RU" sz="4000" dirty="0"/>
          </a:p>
        </p:txBody>
      </p:sp>
      <p:pic>
        <p:nvPicPr>
          <p:cNvPr id="3" name="Picture 2" descr="ᐈ Природного золота фото, фотографии золотые самородки | скачать на  Depositphotos®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8937" y="2602966"/>
            <a:ext cx="3575755" cy="22348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238373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  <p:bldP spid="10" grpId="0"/>
      <p:bldP spid="1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52" name="Picture 8" descr="Сорта сливы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14754" y="2485833"/>
            <a:ext cx="2392741" cy="17945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9" name="Прямоугольник 18"/>
          <p:cNvSpPr/>
          <p:nvPr/>
        </p:nvSpPr>
        <p:spPr>
          <a:xfrm>
            <a:off x="4306875" y="275984"/>
            <a:ext cx="3680816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629- masala</a:t>
            </a:r>
            <a:endParaRPr lang="ru-RU" sz="4400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260177" y="1059852"/>
            <a:ext cx="10945216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   1,8 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kg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olxo‘ri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va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2,3 kg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o‘rik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sotib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olindi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. 1 kg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olxo‘ri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3,5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ming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so‘m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turadi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.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O‘rik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narxi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olxo‘ri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narxidan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1,4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ming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so‘m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qimmat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.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Xarid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uchun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jami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qancha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pul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to‘langan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? </a:t>
            </a:r>
          </a:p>
        </p:txBody>
      </p:sp>
      <p:sp>
        <p:nvSpPr>
          <p:cNvPr id="16" name="Text Box 35"/>
          <p:cNvSpPr txBox="1">
            <a:spLocks noChangeArrowheads="1"/>
          </p:cNvSpPr>
          <p:nvPr/>
        </p:nvSpPr>
        <p:spPr bwMode="auto">
          <a:xfrm>
            <a:off x="1665495" y="5880515"/>
            <a:ext cx="7615099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en-US" altLang="ru-RU" sz="4000" b="1" dirty="0" err="1">
                <a:solidFill>
                  <a:schemeClr val="tx2"/>
                </a:solidFill>
                <a:latin typeface="Arial" panose="020B0604020202020204" pitchFamily="34" charset="0"/>
              </a:rPr>
              <a:t>Javob</a:t>
            </a:r>
            <a:r>
              <a:rPr lang="en-US" altLang="ru-RU" sz="3600" b="1" dirty="0">
                <a:solidFill>
                  <a:schemeClr val="tx2"/>
                </a:solidFill>
                <a:latin typeface="Arial" panose="020B0604020202020204" pitchFamily="34" charset="0"/>
              </a:rPr>
              <a:t>: </a:t>
            </a:r>
            <a:r>
              <a:rPr lang="en-US" altLang="ru-RU" sz="3600" b="1" dirty="0" smtClean="0">
                <a:solidFill>
                  <a:schemeClr val="tx2"/>
                </a:solidFill>
                <a:latin typeface="Arial" panose="020B0604020202020204" pitchFamily="34" charset="0"/>
              </a:rPr>
              <a:t> </a:t>
            </a:r>
            <a:r>
              <a:rPr lang="en-US" altLang="ru-RU" sz="4000" dirty="0" smtClean="0">
                <a:latin typeface="Arial" panose="020B0604020202020204" pitchFamily="34" charset="0"/>
              </a:rPr>
              <a:t>17,57 </a:t>
            </a:r>
            <a:r>
              <a:rPr lang="en-US" altLang="ru-RU" sz="4000" dirty="0" err="1" smtClean="0">
                <a:latin typeface="Arial" panose="020B0604020202020204" pitchFamily="34" charset="0"/>
              </a:rPr>
              <a:t>ming</a:t>
            </a:r>
            <a:r>
              <a:rPr lang="en-US" altLang="ru-RU" sz="4000" dirty="0" smtClean="0">
                <a:latin typeface="Arial" panose="020B0604020202020204" pitchFamily="34" charset="0"/>
              </a:rPr>
              <a:t> </a:t>
            </a:r>
            <a:r>
              <a:rPr lang="en-US" altLang="ru-RU" sz="4000" dirty="0" err="1" smtClean="0">
                <a:latin typeface="Arial" panose="020B0604020202020204" pitchFamily="34" charset="0"/>
              </a:rPr>
              <a:t>so‘m</a:t>
            </a:r>
            <a:endParaRPr lang="ru-RU" altLang="ru-RU" sz="4000" dirty="0">
              <a:latin typeface="Arial" panose="020B0604020202020204" pitchFamily="34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447565" y="3479252"/>
            <a:ext cx="2435860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  <a:spcBef>
                <a:spcPct val="0"/>
              </a:spcBef>
            </a:pPr>
            <a:r>
              <a:rPr lang="en-US" altLang="ru-RU" sz="4000" b="1" dirty="0" err="1">
                <a:solidFill>
                  <a:schemeClr val="tx2"/>
                </a:solidFill>
                <a:latin typeface="Arial" panose="020B0604020202020204" pitchFamily="34" charset="0"/>
              </a:rPr>
              <a:t>Yechish</a:t>
            </a:r>
            <a:r>
              <a:rPr lang="en-US" altLang="ru-RU" sz="4000" b="1" dirty="0">
                <a:solidFill>
                  <a:schemeClr val="tx2"/>
                </a:solidFill>
                <a:latin typeface="Arial" panose="020B0604020202020204" pitchFamily="34" charset="0"/>
              </a:rPr>
              <a:t>: </a:t>
            </a:r>
            <a:endParaRPr lang="uz-Cyrl-UZ" altLang="ru-RU" sz="4000" b="1" dirty="0">
              <a:solidFill>
                <a:schemeClr val="tx2"/>
              </a:solidFill>
              <a:latin typeface="Arial" panose="020B0604020202020204" pitchFamily="34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2883425" y="3756490"/>
            <a:ext cx="2339102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ru-RU" sz="4000" dirty="0" smtClean="0">
                <a:latin typeface="Arial" panose="020B0604020202020204" pitchFamily="34" charset="0"/>
              </a:rPr>
              <a:t> 3,5 + 1,4</a:t>
            </a:r>
            <a:endParaRPr lang="ru-RU" sz="4000" dirty="0"/>
          </a:p>
        </p:txBody>
      </p:sp>
      <p:sp>
        <p:nvSpPr>
          <p:cNvPr id="20" name="Прямоугольник 19"/>
          <p:cNvSpPr/>
          <p:nvPr/>
        </p:nvSpPr>
        <p:spPr>
          <a:xfrm>
            <a:off x="5222527" y="3683546"/>
            <a:ext cx="4164923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ru-RU" sz="4000" dirty="0">
                <a:latin typeface="Arial" panose="020B0604020202020204" pitchFamily="34" charset="0"/>
              </a:rPr>
              <a:t>= </a:t>
            </a:r>
            <a:r>
              <a:rPr lang="en-US" altLang="ru-RU" sz="4000" dirty="0" smtClean="0">
                <a:latin typeface="Arial" panose="020B0604020202020204" pitchFamily="34" charset="0"/>
              </a:rPr>
              <a:t>4,9 (</a:t>
            </a:r>
            <a:r>
              <a:rPr lang="en-US" altLang="ru-RU" sz="4000" dirty="0" err="1" smtClean="0">
                <a:latin typeface="Arial" panose="020B0604020202020204" pitchFamily="34" charset="0"/>
              </a:rPr>
              <a:t>ming</a:t>
            </a:r>
            <a:r>
              <a:rPr lang="en-US" altLang="ru-RU" sz="4000" dirty="0" smtClean="0">
                <a:latin typeface="Arial" panose="020B0604020202020204" pitchFamily="34" charset="0"/>
              </a:rPr>
              <a:t> </a:t>
            </a:r>
            <a:r>
              <a:rPr lang="en-US" altLang="ru-RU" sz="4000" dirty="0" err="1" smtClean="0">
                <a:latin typeface="Arial" panose="020B0604020202020204" pitchFamily="34" charset="0"/>
              </a:rPr>
              <a:t>so‘m</a:t>
            </a:r>
            <a:r>
              <a:rPr lang="en-US" altLang="ru-RU" sz="4000" dirty="0" smtClean="0">
                <a:latin typeface="Arial" panose="020B0604020202020204" pitchFamily="34" charset="0"/>
              </a:rPr>
              <a:t>)</a:t>
            </a:r>
            <a:endParaRPr lang="ru-RU" sz="4000" dirty="0"/>
          </a:p>
        </p:txBody>
      </p:sp>
      <p:sp>
        <p:nvSpPr>
          <p:cNvPr id="21" name="Прямоугольник 20"/>
          <p:cNvSpPr/>
          <p:nvPr/>
        </p:nvSpPr>
        <p:spPr>
          <a:xfrm>
            <a:off x="1003464" y="4441350"/>
            <a:ext cx="2182008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ru-RU" sz="4000" dirty="0" smtClean="0">
                <a:latin typeface="Arial" panose="020B0604020202020204" pitchFamily="34" charset="0"/>
              </a:rPr>
              <a:t> 1,8 ∙ 3,5</a:t>
            </a:r>
            <a:endParaRPr lang="ru-RU" sz="4000" dirty="0"/>
          </a:p>
        </p:txBody>
      </p:sp>
      <p:sp>
        <p:nvSpPr>
          <p:cNvPr id="22" name="Прямоугольник 21"/>
          <p:cNvSpPr/>
          <p:nvPr/>
        </p:nvSpPr>
        <p:spPr>
          <a:xfrm>
            <a:off x="3198268" y="4445867"/>
            <a:ext cx="1340432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ru-RU" sz="4000" dirty="0">
                <a:latin typeface="Arial" panose="020B0604020202020204" pitchFamily="34" charset="0"/>
              </a:rPr>
              <a:t>= </a:t>
            </a:r>
            <a:r>
              <a:rPr lang="en-US" altLang="ru-RU" sz="4000" dirty="0" smtClean="0">
                <a:latin typeface="Arial" panose="020B0604020202020204" pitchFamily="34" charset="0"/>
              </a:rPr>
              <a:t>6,3</a:t>
            </a:r>
            <a:endParaRPr lang="ru-RU" sz="4000" dirty="0"/>
          </a:p>
        </p:txBody>
      </p:sp>
      <p:sp>
        <p:nvSpPr>
          <p:cNvPr id="23" name="Прямоугольник 22"/>
          <p:cNvSpPr/>
          <p:nvPr/>
        </p:nvSpPr>
        <p:spPr>
          <a:xfrm>
            <a:off x="5619046" y="4414805"/>
            <a:ext cx="2039341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ru-RU" sz="4000" dirty="0" smtClean="0">
                <a:latin typeface="Arial" panose="020B0604020202020204" pitchFamily="34" charset="0"/>
              </a:rPr>
              <a:t>2,3 </a:t>
            </a:r>
            <a:r>
              <a:rPr lang="en-US" altLang="ru-RU" sz="4000" dirty="0">
                <a:latin typeface="Arial" panose="020B0604020202020204" pitchFamily="34" charset="0"/>
              </a:rPr>
              <a:t>∙ </a:t>
            </a:r>
            <a:r>
              <a:rPr lang="en-US" altLang="ru-RU" sz="4000" dirty="0" smtClean="0">
                <a:latin typeface="Arial" panose="020B0604020202020204" pitchFamily="34" charset="0"/>
              </a:rPr>
              <a:t>4,9</a:t>
            </a:r>
            <a:endParaRPr lang="ru-RU" sz="4000" dirty="0"/>
          </a:p>
        </p:txBody>
      </p:sp>
      <p:sp>
        <p:nvSpPr>
          <p:cNvPr id="24" name="Прямоугольник 23"/>
          <p:cNvSpPr/>
          <p:nvPr/>
        </p:nvSpPr>
        <p:spPr>
          <a:xfrm>
            <a:off x="7658387" y="4400632"/>
            <a:ext cx="1873013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ru-RU" sz="4000" dirty="0">
                <a:latin typeface="Arial" panose="020B0604020202020204" pitchFamily="34" charset="0"/>
              </a:rPr>
              <a:t>= </a:t>
            </a:r>
            <a:r>
              <a:rPr lang="en-US" altLang="ru-RU" sz="4000" dirty="0" smtClean="0">
                <a:latin typeface="Arial" panose="020B0604020202020204" pitchFamily="34" charset="0"/>
              </a:rPr>
              <a:t>11,27</a:t>
            </a:r>
            <a:endParaRPr lang="ru-RU" sz="4000" dirty="0"/>
          </a:p>
        </p:txBody>
      </p:sp>
      <p:sp>
        <p:nvSpPr>
          <p:cNvPr id="25" name="Прямоугольник 24"/>
          <p:cNvSpPr/>
          <p:nvPr/>
        </p:nvSpPr>
        <p:spPr>
          <a:xfrm>
            <a:off x="1148064" y="5246815"/>
            <a:ext cx="2871684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ru-RU" sz="4000" dirty="0" smtClean="0">
                <a:latin typeface="Arial" panose="020B0604020202020204" pitchFamily="34" charset="0"/>
              </a:rPr>
              <a:t> 6,3 + 11,27</a:t>
            </a:r>
            <a:endParaRPr lang="ru-RU" sz="4000" dirty="0"/>
          </a:p>
        </p:txBody>
      </p:sp>
      <p:sp>
        <p:nvSpPr>
          <p:cNvPr id="26" name="Прямоугольник 25"/>
          <p:cNvSpPr/>
          <p:nvPr/>
        </p:nvSpPr>
        <p:spPr>
          <a:xfrm>
            <a:off x="4000518" y="5246815"/>
            <a:ext cx="4735592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ru-RU" sz="4000" dirty="0">
                <a:latin typeface="Arial" panose="020B0604020202020204" pitchFamily="34" charset="0"/>
              </a:rPr>
              <a:t>= </a:t>
            </a:r>
            <a:r>
              <a:rPr lang="en-US" altLang="ru-RU" sz="4000" dirty="0" smtClean="0">
                <a:latin typeface="Arial" panose="020B0604020202020204" pitchFamily="34" charset="0"/>
              </a:rPr>
              <a:t>17,57 (</a:t>
            </a:r>
            <a:r>
              <a:rPr lang="en-US" altLang="ru-RU" sz="4000" dirty="0" err="1" smtClean="0">
                <a:latin typeface="Arial" panose="020B0604020202020204" pitchFamily="34" charset="0"/>
              </a:rPr>
              <a:t>ming</a:t>
            </a:r>
            <a:r>
              <a:rPr lang="en-US" altLang="ru-RU" sz="4000" dirty="0" smtClean="0">
                <a:latin typeface="Arial" panose="020B0604020202020204" pitchFamily="34" charset="0"/>
              </a:rPr>
              <a:t> </a:t>
            </a:r>
            <a:r>
              <a:rPr lang="en-US" altLang="ru-RU" sz="4000" dirty="0" err="1" smtClean="0">
                <a:latin typeface="Arial" panose="020B0604020202020204" pitchFamily="34" charset="0"/>
              </a:rPr>
              <a:t>so‘m</a:t>
            </a:r>
            <a:r>
              <a:rPr lang="en-US" altLang="ru-RU" sz="4000" dirty="0" smtClean="0">
                <a:latin typeface="Arial" panose="020B0604020202020204" pitchFamily="34" charset="0"/>
              </a:rPr>
              <a:t>)</a:t>
            </a:r>
            <a:endParaRPr lang="ru-RU" sz="4000" dirty="0"/>
          </a:p>
        </p:txBody>
      </p:sp>
      <p:pic>
        <p:nvPicPr>
          <p:cNvPr id="6146" name="Picture 2" descr="Варенье из абрикосов: простой рецепт | Все буде добре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279"/>
          <a:stretch/>
        </p:blipFill>
        <p:spPr bwMode="auto">
          <a:xfrm>
            <a:off x="9697728" y="3977066"/>
            <a:ext cx="2210507" cy="16236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181348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7" grpId="0"/>
      <p:bldP spid="18" grpId="0"/>
      <p:bldP spid="20" grpId="0"/>
      <p:bldP spid="21" grpId="0"/>
      <p:bldP spid="22" grpId="0"/>
      <p:bldP spid="23" grpId="0"/>
      <p:bldP spid="24" grpId="0"/>
      <p:bldP spid="25" grpId="0"/>
      <p:bldP spid="2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Прямоугольник 18"/>
          <p:cNvSpPr/>
          <p:nvPr/>
        </p:nvSpPr>
        <p:spPr>
          <a:xfrm>
            <a:off x="4306875" y="275984"/>
            <a:ext cx="3680816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630- masala</a:t>
            </a:r>
            <a:endParaRPr lang="ru-RU" sz="4400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476201" y="1205706"/>
            <a:ext cx="10945216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4000" b="1" dirty="0" smtClean="0">
                <a:solidFill>
                  <a:srgbClr val="000000"/>
                </a:solidFill>
                <a:latin typeface="Arial" panose="020B0604020202020204" pitchFamily="34" charset="0"/>
              </a:rPr>
              <a:t>   </a:t>
            </a:r>
            <a:r>
              <a:rPr lang="en-US" sz="4000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Birinchi</a:t>
            </a:r>
            <a:r>
              <a:rPr lang="en-US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bog‘da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163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tup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daraxt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bor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,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ikkinchi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bog‘da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esa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undan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35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tup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ko‘p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daraxt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bor.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Har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bir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daraxtdan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o‘rtacha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6,8 kg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dan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hosil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olinsa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,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ikkala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bog‘dan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jami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qancha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hosil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olinadi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? </a:t>
            </a:r>
          </a:p>
        </p:txBody>
      </p:sp>
      <p:pic>
        <p:nvPicPr>
          <p:cNvPr id="2" name="Picture 2" descr="Фруктовый Сад Картинка Для Детей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6321" y="4142353"/>
            <a:ext cx="3384376" cy="22727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AutoShape 4" descr="Бизнес-план фруктового бизнеса на посадку фруктового сада - План-Про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" name="AutoShape 6" descr="Бизнес-план фруктового бизнеса на посадку фруктового сада - План-Про"/>
          <p:cNvSpPr>
            <a:spLocks noChangeAspect="1" noChangeArrowheads="1"/>
          </p:cNvSpPr>
          <p:nvPr/>
        </p:nvSpPr>
        <p:spPr bwMode="auto">
          <a:xfrm>
            <a:off x="307975" y="-1079629"/>
            <a:ext cx="1392362" cy="13923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4104" name="Picture 8" descr="Бизнес-план фруктового бизнеса на посадку фруктового сада - План-Про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04793" y="4076730"/>
            <a:ext cx="3168352" cy="23699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213935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6427</TotalTime>
  <Words>466</Words>
  <Application>Microsoft Office PowerPoint</Application>
  <PresentationFormat>Произвольный</PresentationFormat>
  <Paragraphs>89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6" baseType="lpstr">
      <vt:lpstr>Arial</vt:lpstr>
      <vt:lpstr>Brush Script MT</vt:lpstr>
      <vt:lpstr>Calibri</vt:lpstr>
      <vt:lpstr>Times New Roman</vt:lpstr>
      <vt:lpstr>Office Theme</vt:lpstr>
      <vt:lpstr>MATEMATIKA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  MUSTAQIL  BAJARISH  UCHUN TOPSHIRIQLAR: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Презентация.cdr</dc:title>
  <dc:creator>D.Sharipova</dc:creator>
  <cp:lastModifiedBy>Пользователь</cp:lastModifiedBy>
  <cp:revision>586</cp:revision>
  <dcterms:created xsi:type="dcterms:W3CDTF">2020-04-09T07:32:19Z</dcterms:created>
  <dcterms:modified xsi:type="dcterms:W3CDTF">2021-03-01T08:08:32Z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2020-04-09T00:00:00Z</vt:filetime>
  </property>
  <property fmtid="{D5CDD505-2E9C-101B-9397-08002B2CF9AE}" pid="3" name="Creator">
    <vt:lpwstr>CorelDRAW 2019</vt:lpwstr>
  </property>
  <property fmtid="{D5CDD505-2E9C-101B-9397-08002B2CF9AE}" pid="4" name="LastSaved">
    <vt:filetime>2020-04-09T00:00:00Z</vt:filetime>
  </property>
</Properties>
</file>