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54" r:id="rId2"/>
    <p:sldId id="380" r:id="rId3"/>
    <p:sldId id="393" r:id="rId4"/>
    <p:sldId id="404" r:id="rId5"/>
    <p:sldId id="394" r:id="rId6"/>
    <p:sldId id="395" r:id="rId7"/>
    <p:sldId id="405" r:id="rId8"/>
    <p:sldId id="397" r:id="rId9"/>
    <p:sldId id="406" r:id="rId10"/>
    <p:sldId id="398" r:id="rId11"/>
    <p:sldId id="362" r:id="rId12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>
        <p:scale>
          <a:sx n="49" d="100"/>
          <a:sy n="49" d="100"/>
        </p:scale>
        <p:origin x="1244" y="384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797300" y="2933811"/>
            <a:ext cx="8690433" cy="1876837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6000" b="1" dirty="0">
                <a:solidFill>
                  <a:schemeClr val="tx2"/>
                </a:solidFill>
                <a:latin typeface="Arial"/>
                <a:cs typeface="Arial"/>
              </a:rPr>
              <a:t>MAVZU: </a:t>
            </a:r>
            <a:r>
              <a:rPr lang="en-US" sz="6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en-US" sz="60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266094" y="2693567"/>
            <a:ext cx="2582979" cy="242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631-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6663" y="1106981"/>
            <a:ext cx="111612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Kompyuter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monitori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diagonalining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o‘lchami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a) 17; b) 19; d) 21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duym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Agar 1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duym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2,54 cm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monitor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o‘lchamini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santimetrlarda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ifodalang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5124" name="Picture 4" descr="Собираем офисный/домашний компьютер за 20 000 руб.: какие комплектующие  выбрать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489" y="3437954"/>
            <a:ext cx="5544616" cy="309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2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249" y="1493738"/>
            <a:ext cx="9433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635-, 636-, 637-, 638-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(127- bet)</a:t>
            </a: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23312" y="29152"/>
            <a:ext cx="11449272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620-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2872" y="483006"/>
            <a:ext cx="80071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endParaRPr lang="ru-RU" sz="4000" dirty="0"/>
          </a:p>
          <a:p>
            <a:r>
              <a:rPr lang="en-US" sz="4000" dirty="0" smtClean="0"/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yashikda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miqdorda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pomidor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bor. 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yashikdan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4,5 kg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pomidor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olinsa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ikkinchisida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pomidor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yashikda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pomidor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404193" y="5979058"/>
            <a:ext cx="38458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uz-Latn-UZ" altLang="ru-RU" sz="4000" dirty="0" smtClean="0">
                <a:latin typeface="Arial" panose="020B0604020202020204" pitchFamily="34" charset="0"/>
              </a:rPr>
              <a:t>13,5 </a:t>
            </a:r>
            <a:r>
              <a:rPr lang="en-US" altLang="ru-RU" sz="4000" dirty="0" smtClean="0">
                <a:latin typeface="Arial" panose="020B0604020202020204" pitchFamily="34" charset="0"/>
              </a:rPr>
              <a:t>kg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201" y="4778729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6561" y="5454179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4,5 </a:t>
            </a:r>
            <a:r>
              <a:rPr lang="uz-Latn-UZ" altLang="ru-RU" sz="4000" dirty="0" smtClean="0">
                <a:latin typeface="Arial" panose="020B0604020202020204" pitchFamily="34" charset="0"/>
              </a:rPr>
              <a:t>+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r>
              <a:rPr lang="uz-Latn-UZ" altLang="ru-RU" sz="4000" dirty="0" smtClean="0">
                <a:latin typeface="Arial" panose="020B0604020202020204" pitchFamily="34" charset="0"/>
              </a:rPr>
              <a:t>9 = 13,5(kg)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72745" y="4590082"/>
            <a:ext cx="19399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9 (kg)</a:t>
            </a:r>
            <a:endParaRPr lang="ru-RU" sz="4000" dirty="0"/>
          </a:p>
        </p:txBody>
      </p:sp>
      <p:pic>
        <p:nvPicPr>
          <p:cNvPr id="4" name="Picture 6" descr="Выращивание рассады томатов в домашних условиях: подробная инструкция и  советы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015" y="1349722"/>
            <a:ext cx="3384923" cy="253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16561" y="4662090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4,5 ∙ 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766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622-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0571" y="917674"/>
            <a:ext cx="114934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Qutiga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dona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banka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solingan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formula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orqali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ifodalanadi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Bu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formuladan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foydalanib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quyidagi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jadvalni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to‘ldiring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19272" t="43694" r="9226" b="37387"/>
          <a:stretch/>
        </p:blipFill>
        <p:spPr>
          <a:xfrm>
            <a:off x="548209" y="4230042"/>
            <a:ext cx="11164862" cy="195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19272" t="43694" r="9226" b="37387"/>
          <a:stretch/>
        </p:blipFill>
        <p:spPr>
          <a:xfrm>
            <a:off x="260177" y="2016414"/>
            <a:ext cx="11678426" cy="22322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4223" y="1195152"/>
            <a:ext cx="21451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8209" y="4375006"/>
            <a:ext cx="2956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0,25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9327" y="4375006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 00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5"/>
          <p:cNvSpPr txBox="1">
            <a:spLocks noChangeArrowheads="1"/>
          </p:cNvSpPr>
          <p:nvPr/>
        </p:nvSpPr>
        <p:spPr bwMode="auto">
          <a:xfrm>
            <a:off x="3862969" y="4292497"/>
            <a:ext cx="40956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10030" y="4385328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98918" y="2073932"/>
            <a:ext cx="129715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kg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7518" y="5041981"/>
            <a:ext cx="2898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2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480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18458" y="5021337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4800 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6740" y="5015706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4,8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3105" y="2091824"/>
            <a:ext cx="144142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4,8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75235" y="1137634"/>
            <a:ext cx="2472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 = M :</a:t>
            </a:r>
            <a:r>
              <a:rPr lang="en-US" sz="24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endParaRPr lang="ru-RU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226264" y="1136560"/>
            <a:ext cx="26003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M : m</a:t>
            </a:r>
            <a:r>
              <a:rPr lang="en-US" sz="24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b="1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35657" y="5654700"/>
            <a:ext cx="32239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 : 6 = 1 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23296" y="2809372"/>
            <a:ext cx="10567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83483" y="3483413"/>
            <a:ext cx="108234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43411" y="2792417"/>
            <a:ext cx="146706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0,35g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485313" y="3483413"/>
            <a:ext cx="108234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  <p:bldP spid="10" grpId="0"/>
      <p:bldP spid="11" grpId="0" animBg="1"/>
      <p:bldP spid="12" grpId="0"/>
      <p:bldP spid="13" grpId="0"/>
      <p:bldP spid="15" grpId="0"/>
      <p:bldP spid="5" grpId="0" animBg="1"/>
      <p:bldP spid="16" grpId="0"/>
      <p:bldP spid="17" grpId="0"/>
      <p:bldP spid="18" grpId="0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468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611-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844" y="1190815"/>
            <a:ext cx="115756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Asalari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200 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yig‘ish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gulga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qo‘nadi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Asalari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guldan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gramm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2002" y="2960080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063979" y="5689658"/>
            <a:ext cx="55265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0,0001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gramm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4062821" y="3988116"/>
            <a:ext cx="2390044" cy="1248009"/>
            <a:chOff x="2142314" y="1500968"/>
            <a:chExt cx="1143802" cy="857256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Прямоугольник 4"/>
          <p:cNvSpPr/>
          <p:nvPr/>
        </p:nvSpPr>
        <p:spPr>
          <a:xfrm>
            <a:off x="1890784" y="3965187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068879" y="3942010"/>
            <a:ext cx="2182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2000000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00178" y="4589068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90545" y="396912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,0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41106" y="4589067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096955" y="3978381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961061" y="4589067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387020" y="3978381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255583" y="4589067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649993" y="3980285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544062" y="4570788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928495" y="4428736"/>
            <a:ext cx="2182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2000000</a:t>
            </a:r>
            <a:endParaRPr lang="ru-RU" sz="4000" u="sng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65481" y="4978002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pic>
        <p:nvPicPr>
          <p:cNvPr id="6" name="Picture 2" descr="Как пьянеют пчелы — National Geographic Россия: красота мира в каждом кад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7" y="2602702"/>
            <a:ext cx="3221638" cy="260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0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626-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8651" y="1193254"/>
            <a:ext cx="11377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37,5 km/h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9,2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kilometr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yuradi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2,23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-chi? 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196281" y="5567195"/>
            <a:ext cx="76150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345 km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va</a:t>
            </a:r>
            <a:r>
              <a:rPr lang="en-US" altLang="ru-RU" sz="4000" dirty="0" smtClean="0">
                <a:latin typeface="Arial" panose="020B0604020202020204" pitchFamily="34" charset="0"/>
              </a:rPr>
              <a:t> 83,625 km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3063979" y="2670965"/>
            <a:ext cx="62549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latin typeface="Arial" panose="020B0604020202020204" pitchFamily="34" charset="0"/>
              </a:rPr>
              <a:t>  = 37,5 km/h,  t = 9,2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soat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4232" y="2659317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1843171" y="3481665"/>
            <a:ext cx="23762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latin typeface="Arial" panose="020B0604020202020204" pitchFamily="34" charset="0"/>
              </a:rPr>
              <a:t>S =   ∙ t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51680" y="3697712"/>
            <a:ext cx="2767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37,5 ∙ </a:t>
            </a:r>
            <a:r>
              <a:rPr lang="en-US" altLang="ru-RU" sz="4000" dirty="0" smtClean="0">
                <a:latin typeface="Arial" panose="020B0604020202020204" pitchFamily="34" charset="0"/>
              </a:rPr>
              <a:t>9,2</a:t>
            </a:r>
            <a:endParaRPr lang="ru-RU" sz="4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418784" y="3685886"/>
            <a:ext cx="2653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345 (km)</a:t>
            </a:r>
            <a:endParaRPr lang="ru-RU" sz="4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980205" y="2619415"/>
            <a:ext cx="4331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6000" dirty="0">
                <a:latin typeface="Brush Script MT" panose="03060802040406070304" pitchFamily="66" charset="0"/>
              </a:rPr>
              <a:t>v</a:t>
            </a:r>
            <a:endParaRPr lang="ru-RU" sz="5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911959" y="4505008"/>
            <a:ext cx="3536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S = 37,5 ∙ </a:t>
            </a:r>
            <a:r>
              <a:rPr lang="en-US" altLang="ru-RU" sz="4000" dirty="0" smtClean="0">
                <a:latin typeface="Arial" panose="020B0604020202020204" pitchFamily="34" charset="0"/>
              </a:rPr>
              <a:t>2,23</a:t>
            </a:r>
            <a:endParaRPr lang="ru-RU" sz="4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444753" y="4480539"/>
            <a:ext cx="3366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83,625 (km)</a:t>
            </a:r>
            <a:endParaRPr lang="ru-RU" sz="4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708449" y="3464876"/>
            <a:ext cx="4331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6000" dirty="0">
                <a:latin typeface="Brush Script MT" panose="03060802040406070304" pitchFamily="66" charset="0"/>
              </a:rPr>
              <a:t>v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199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627-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8651" y="1193254"/>
            <a:ext cx="11377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fi-F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cm³ </a:t>
            </a:r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oltinning massasi 6,72 g. Hajmi 5,2 </a:t>
            </a:r>
            <a:r>
              <a:rPr lang="fi-F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³</a:t>
            </a:r>
            <a:r>
              <a:rPr lang="fi-F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bo‘lgan oltin parchasining massasini toping.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734916" y="4778259"/>
            <a:ext cx="76150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34,944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gramm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4232" y="2659317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2265" y="3619972"/>
            <a:ext cx="2467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6,72 </a:t>
            </a:r>
            <a:r>
              <a:rPr lang="en-US" altLang="ru-RU" sz="4000" dirty="0">
                <a:latin typeface="Arial" panose="020B0604020202020204" pitchFamily="34" charset="0"/>
              </a:rPr>
              <a:t>∙ </a:t>
            </a:r>
            <a:r>
              <a:rPr lang="en-US" altLang="ru-RU" sz="4000" dirty="0" smtClean="0">
                <a:latin typeface="Arial" panose="020B0604020202020204" pitchFamily="34" charset="0"/>
              </a:rPr>
              <a:t>5,2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88125" y="3644441"/>
            <a:ext cx="2967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34,944 (g)</a:t>
            </a:r>
            <a:endParaRPr lang="ru-RU" sz="4000" dirty="0"/>
          </a:p>
        </p:txBody>
      </p:sp>
      <p:pic>
        <p:nvPicPr>
          <p:cNvPr id="3" name="Picture 2" descr="ᐈ Природного золота фото, фотографии золотые самородки | скачать на 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937" y="2602966"/>
            <a:ext cx="3575755" cy="223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8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Сорта слив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754" y="2485833"/>
            <a:ext cx="2392741" cy="179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629- masala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0177" y="1059852"/>
            <a:ext cx="109452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1,8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olxo‘ri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2,3 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o‘rik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sotib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olindi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1 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olxo‘ri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3,5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turadi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O‘rik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narxi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olxo‘ri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narxidan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1,4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qimmat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Xarid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jami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pul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to‘langan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1665495" y="5880515"/>
            <a:ext cx="76150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17,57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ming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so‘m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7565" y="3479252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83425" y="3756490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3,5 + 1,4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22527" y="3683546"/>
            <a:ext cx="41649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4,9 (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ming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so‘m</a:t>
            </a:r>
            <a:r>
              <a:rPr lang="en-US" altLang="ru-RU" sz="4000" dirty="0" smtClean="0">
                <a:latin typeface="Arial" panose="020B0604020202020204" pitchFamily="34" charset="0"/>
              </a:rPr>
              <a:t>)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03464" y="4441350"/>
            <a:ext cx="2182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1,8 ∙ 3,5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98268" y="444586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6,3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619046" y="4414805"/>
            <a:ext cx="203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2,3 </a:t>
            </a:r>
            <a:r>
              <a:rPr lang="en-US" altLang="ru-RU" sz="4000" dirty="0">
                <a:latin typeface="Arial" panose="020B0604020202020204" pitchFamily="34" charset="0"/>
              </a:rPr>
              <a:t>∙ </a:t>
            </a:r>
            <a:r>
              <a:rPr lang="en-US" altLang="ru-RU" sz="4000" dirty="0" smtClean="0">
                <a:latin typeface="Arial" panose="020B0604020202020204" pitchFamily="34" charset="0"/>
              </a:rPr>
              <a:t>4,9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658387" y="4400632"/>
            <a:ext cx="18730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11,27</a:t>
            </a:r>
            <a:endParaRPr lang="ru-RU" sz="4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148064" y="5246815"/>
            <a:ext cx="2871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6,3 + 11,27</a:t>
            </a:r>
            <a:endParaRPr lang="ru-RU" sz="4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18" y="5246815"/>
            <a:ext cx="4735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17,57 (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ming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so‘m</a:t>
            </a:r>
            <a:r>
              <a:rPr lang="en-US" altLang="ru-RU" sz="4000" dirty="0" smtClean="0">
                <a:latin typeface="Arial" panose="020B0604020202020204" pitchFamily="34" charset="0"/>
              </a:rPr>
              <a:t>)</a:t>
            </a:r>
            <a:endParaRPr lang="ru-RU" sz="4000" dirty="0"/>
          </a:p>
        </p:txBody>
      </p:sp>
      <p:pic>
        <p:nvPicPr>
          <p:cNvPr id="6146" name="Picture 2" descr="Варенье из абрикосов: простой рецепт | Все буде добр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9"/>
          <a:stretch/>
        </p:blipFill>
        <p:spPr bwMode="auto">
          <a:xfrm>
            <a:off x="9697728" y="3977066"/>
            <a:ext cx="2210507" cy="162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13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630- masala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6201" y="1205706"/>
            <a:ext cx="109452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bog‘da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163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tup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daraxt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bog‘da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undan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tup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daraxt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bor.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daraxtdan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6,8 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hosil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olinsa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ikkala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bog‘dan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jami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hosil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olinadi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pic>
        <p:nvPicPr>
          <p:cNvPr id="2" name="Picture 2" descr="Фруктовый Сад Картинка Для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21" y="4142353"/>
            <a:ext cx="3384376" cy="227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307975" y="-1079629"/>
            <a:ext cx="1392362" cy="139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4" name="Picture 8" descr="Бизнес-план фруктового бизнеса на посадку фруктового сада - План-Пр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793" y="4076730"/>
            <a:ext cx="3168352" cy="236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3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6427</TotalTime>
  <Words>466</Words>
  <Application>Microsoft Office PowerPoint</Application>
  <PresentationFormat>Произвольный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Brush Script MT</vt:lpstr>
      <vt:lpstr>Calibri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586</cp:revision>
  <dcterms:created xsi:type="dcterms:W3CDTF">2020-04-09T07:32:19Z</dcterms:created>
  <dcterms:modified xsi:type="dcterms:W3CDTF">2021-03-01T08:08:32Z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