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454" r:id="rId4"/>
    <p:sldId id="457" r:id="rId5"/>
    <p:sldId id="458" r:id="rId6"/>
    <p:sldId id="309" r:id="rId7"/>
    <p:sldId id="258" r:id="rId8"/>
    <p:sldId id="1511" r:id="rId9"/>
    <p:sldId id="460" r:id="rId10"/>
    <p:sldId id="1512" r:id="rId11"/>
    <p:sldId id="1510" r:id="rId12"/>
    <p:sldId id="1513" r:id="rId13"/>
    <p:sldId id="443" r:id="rId14"/>
    <p:sldId id="1509" r:id="rId1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80" autoAdjust="0"/>
  </p:normalViewPr>
  <p:slideViewPr>
    <p:cSldViewPr>
      <p:cViewPr>
        <p:scale>
          <a:sx n="140" d="100"/>
          <a:sy n="140" d="100"/>
        </p:scale>
        <p:origin x="678" y="-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61876-7D36-4455-A52E-A56D80A22D8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EFFC-A9E1-4098-9DEB-088908CD9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3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:a16="http://schemas.microsoft.com/office/drawing/2014/main" id="{730BA7C8-D42D-4BB7-9751-0E3021D6CC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>
            <a:extLst>
              <a:ext uri="{FF2B5EF4-FFF2-40B4-BE49-F238E27FC236}">
                <a16:creationId xmlns:a16="http://schemas.microsoft.com/office/drawing/2014/main" id="{3627126A-2D38-431E-83C9-62821C702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2228" name="Номер слайда 3">
            <a:extLst>
              <a:ext uri="{FF2B5EF4-FFF2-40B4-BE49-F238E27FC236}">
                <a16:creationId xmlns:a16="http://schemas.microsoft.com/office/drawing/2014/main" id="{DEFFFEE1-374A-42F2-9381-A3A0BEEA2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CCF3DC-741D-4FA9-9A07-570D2E389F2D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AED90-553B-4D8F-A697-5148A1D565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9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AED90-553B-4D8F-A697-5148A1D565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9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6EFFC-A9E1-4098-9DEB-088908CD9A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5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DD090B63-6B31-43FF-8974-45382E22BA2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33BA7B18-A377-40D7-B756-F703B8EB6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/>
              <a:t>Химия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805545" y="1144968"/>
            <a:ext cx="4278365" cy="19851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ru-RU" sz="2800" b="1" dirty="0">
                <a:solidFill>
                  <a:srgbClr val="0070C0"/>
                </a:solidFill>
                <a:latin typeface="Arial"/>
                <a:cs typeface="Arial"/>
              </a:rPr>
              <a:t>Тема: </a:t>
            </a:r>
          </a:p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Гибридизация атома углерода                         в органических соединениях</a:t>
            </a: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11700" y="212867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5805" y="297551"/>
            <a:ext cx="38613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9648" y="17760"/>
            <a:ext cx="5220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гибридизация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алкинов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381B05D4-51A9-4CBE-85F0-5F845E437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9648" y="615453"/>
            <a:ext cx="5353135" cy="369332"/>
          </a:xfrm>
        </p:spPr>
        <p:txBody>
          <a:bodyPr/>
          <a:lstStyle/>
          <a:p>
            <a:pPr algn="ctr" eaLnBrk="1" hangingPunct="1"/>
            <a:r>
              <a:rPr lang="ru-RU" altLang="ru-RU" sz="1200" b="1" dirty="0">
                <a:solidFill>
                  <a:schemeClr val="tx1"/>
                </a:solidFill>
              </a:rPr>
              <a:t>Негибридные </a:t>
            </a:r>
            <a:r>
              <a:rPr lang="ru-RU" altLang="ru-RU" sz="1200" b="1" dirty="0" err="1">
                <a:solidFill>
                  <a:schemeClr val="tx1"/>
                </a:solidFill>
              </a:rPr>
              <a:t>орбитали</a:t>
            </a:r>
            <a:r>
              <a:rPr lang="ru-RU" altLang="ru-RU" sz="1200" b="1" dirty="0">
                <a:solidFill>
                  <a:schemeClr val="tx1"/>
                </a:solidFill>
              </a:rPr>
              <a:t> располагаются в двух </a:t>
            </a:r>
            <a:r>
              <a:rPr lang="ru-RU" altLang="ru-RU" sz="1200" b="1" dirty="0" err="1">
                <a:solidFill>
                  <a:schemeClr val="tx1"/>
                </a:solidFill>
              </a:rPr>
              <a:t>взаимоперпендикулярных</a:t>
            </a:r>
            <a:r>
              <a:rPr lang="ru-RU" altLang="ru-RU" sz="1200" b="1" dirty="0">
                <a:solidFill>
                  <a:schemeClr val="tx1"/>
                </a:solidFill>
              </a:rPr>
              <a:t> плоскостях</a:t>
            </a:r>
          </a:p>
        </p:txBody>
      </p:sp>
      <p:pic>
        <p:nvPicPr>
          <p:cNvPr id="24" name="Picture 4" descr="алкины">
            <a:extLst>
              <a:ext uri="{FF2B5EF4-FFF2-40B4-BE49-F238E27FC236}">
                <a16:creationId xmlns:a16="http://schemas.microsoft.com/office/drawing/2014/main" id="{E45D0DED-FB54-43BE-81B0-5E141245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2857" r="2000" b="25999"/>
          <a:stretch>
            <a:fillRect/>
          </a:stretch>
        </p:blipFill>
        <p:spPr bwMode="auto">
          <a:xfrm>
            <a:off x="172399" y="1011895"/>
            <a:ext cx="3439804" cy="206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3024F7A-9397-404B-800A-5A85932545D1}"/>
              </a:ext>
            </a:extLst>
          </p:cNvPr>
          <p:cNvSpPr/>
          <p:nvPr/>
        </p:nvSpPr>
        <p:spPr>
          <a:xfrm>
            <a:off x="3714993" y="1897703"/>
            <a:ext cx="190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 – С ≡ С – Н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9E0955-302A-4EEA-A575-16DFBCCFAE72}"/>
              </a:ext>
            </a:extLst>
          </p:cNvPr>
          <p:cNvSpPr txBox="1"/>
          <p:nvPr/>
        </p:nvSpPr>
        <p:spPr>
          <a:xfrm>
            <a:off x="4290291" y="2566168"/>
            <a:ext cx="125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Ацетилен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926123D-B1E3-4BAA-A11D-88A120DBD8B5}"/>
              </a:ext>
            </a:extLst>
          </p:cNvPr>
          <p:cNvSpPr/>
          <p:nvPr/>
        </p:nvSpPr>
        <p:spPr>
          <a:xfrm>
            <a:off x="4290291" y="2198190"/>
            <a:ext cx="968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σ-связи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286E520-1514-45BA-B0D6-658D42B9A7F9}"/>
              </a:ext>
            </a:extLst>
          </p:cNvPr>
          <p:cNvSpPr/>
          <p:nvPr/>
        </p:nvSpPr>
        <p:spPr>
          <a:xfrm>
            <a:off x="4290291" y="1732920"/>
            <a:ext cx="980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π-связи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841006B-426C-477F-AAE7-7804BB779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89" y="1076927"/>
            <a:ext cx="2110475" cy="6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ема 2. Углеводороды">
            <a:extLst>
              <a:ext uri="{FF2B5EF4-FFF2-40B4-BE49-F238E27FC236}">
                <a16:creationId xmlns:a16="http://schemas.microsoft.com/office/drawing/2014/main" id="{2B7A1077-1AE2-4D61-A9BE-D83B3B3A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79500"/>
            <a:ext cx="50292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9066F5C-0D63-4304-B61B-3A7DEB46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гибридизация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алкадиенов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DF788A-5B34-4647-96CA-267A054AB78E}"/>
              </a:ext>
            </a:extLst>
          </p:cNvPr>
          <p:cNvSpPr txBox="1">
            <a:spLocks noChangeArrowheads="1"/>
          </p:cNvSpPr>
          <p:nvPr/>
        </p:nvSpPr>
        <p:spPr>
          <a:xfrm>
            <a:off x="327144" y="591344"/>
            <a:ext cx="535313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1200" kern="0" dirty="0">
                <a:solidFill>
                  <a:schemeClr val="tx1"/>
                </a:solidFill>
              </a:rPr>
              <a:t>В кумулированных </a:t>
            </a:r>
            <a:r>
              <a:rPr lang="ru-RU" altLang="ru-RU" sz="1200" kern="0" dirty="0" err="1">
                <a:solidFill>
                  <a:schemeClr val="tx1"/>
                </a:solidFill>
              </a:rPr>
              <a:t>алкадиенах</a:t>
            </a:r>
            <a:r>
              <a:rPr lang="ru-RU" altLang="ru-RU" sz="1200" kern="0" dirty="0">
                <a:solidFill>
                  <a:schemeClr val="tx1"/>
                </a:solidFill>
              </a:rPr>
              <a:t> центральный атом углерода находится в состоянии </a:t>
            </a:r>
            <a:r>
              <a:rPr lang="en-US" altLang="ru-RU" sz="1200" kern="0" dirty="0" err="1">
                <a:solidFill>
                  <a:schemeClr val="tx1"/>
                </a:solidFill>
              </a:rPr>
              <a:t>sp</a:t>
            </a:r>
            <a:r>
              <a:rPr lang="ru-RU" altLang="ru-RU" sz="1200" kern="0" dirty="0">
                <a:solidFill>
                  <a:schemeClr val="tx1"/>
                </a:solidFill>
              </a:rPr>
              <a:t>-гибридизации</a:t>
            </a:r>
          </a:p>
        </p:txBody>
      </p:sp>
    </p:spTree>
    <p:extLst>
      <p:ext uri="{BB962C8B-B14F-4D97-AF65-F5344CB8AC3E}">
        <p14:creationId xmlns:p14="http://schemas.microsoft.com/office/powerpoint/2010/main" val="136181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203" y="70807"/>
            <a:ext cx="5220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типа гибридизации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8522" y="653112"/>
            <a:ext cx="547514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11913" y="979694"/>
            <a:ext cx="3618298" cy="402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18" dirty="0">
                <a:latin typeface="Arial" panose="020B0604020202020204" pitchFamily="34" charset="0"/>
                <a:cs typeface="Arial" panose="020B0604020202020204" pitchFamily="34" charset="0"/>
              </a:rPr>
              <a:t>СН ≡ С – СН = С = СН – СН</a:t>
            </a:r>
            <a:r>
              <a:rPr lang="ru-RU" sz="2018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460" y="1246756"/>
            <a:ext cx="264816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876" y="1246756"/>
            <a:ext cx="264816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92618" y="1246756"/>
            <a:ext cx="264816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3329" y="1246756"/>
            <a:ext cx="264816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7776" y="1246756"/>
            <a:ext cx="264816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08870" y="1246756"/>
            <a:ext cx="264816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9258" y="981605"/>
            <a:ext cx="665415" cy="3124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8859" y="686091"/>
            <a:ext cx="389850" cy="325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3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ru-RU" sz="1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01194" y="979694"/>
            <a:ext cx="665415" cy="3124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60712" y="686633"/>
            <a:ext cx="389850" cy="325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3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ru-RU" sz="1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65556" y="979694"/>
            <a:ext cx="864134" cy="3124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4888" y="688589"/>
            <a:ext cx="461986" cy="325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513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75335" y="977739"/>
            <a:ext cx="773291" cy="3124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01166" y="688917"/>
            <a:ext cx="389850" cy="325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3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ru-RU" sz="1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01979" y="980023"/>
            <a:ext cx="846666" cy="3124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49219" y="686962"/>
            <a:ext cx="461986" cy="325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513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67804" y="980883"/>
            <a:ext cx="724856" cy="3124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10824" y="689777"/>
            <a:ext cx="461986" cy="325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3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1513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http://clubz417.com/wp-content/uploads/2013/02/chemistry-beak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99" y="1545343"/>
            <a:ext cx="2485981" cy="18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32" grpId="0"/>
      <p:bldP spid="33" grpId="0"/>
      <p:bldP spid="5" grpId="0" animBg="1"/>
      <p:bldP spid="10" grpId="0"/>
      <p:bldP spid="34" grpId="0" animBg="1"/>
      <p:bldP spid="35" grpId="0"/>
      <p:bldP spid="36" grpId="0" animBg="1"/>
      <p:bldP spid="16" grpId="0"/>
      <p:bldP spid="37" grpId="0" animBg="1"/>
      <p:bldP spid="38" grpId="0"/>
      <p:bldP spid="39" grpId="0" animBg="1"/>
      <p:bldP spid="40" grpId="0"/>
      <p:bldP spid="41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203" y="70807"/>
            <a:ext cx="5220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числа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орбиталей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16F986-73E2-4F28-8141-5D5D24EF90F2}"/>
              </a:ext>
            </a:extLst>
          </p:cNvPr>
          <p:cNvSpPr/>
          <p:nvPr/>
        </p:nvSpPr>
        <p:spPr>
          <a:xfrm>
            <a:off x="524929" y="631825"/>
            <a:ext cx="487680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443865" algn="l"/>
              </a:tabLst>
            </a:pP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Определите число </a:t>
            </a:r>
            <a:r>
              <a:rPr lang="ru-RU" sz="20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орбиталей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которые участвуют в образовании связей,                        в молекуле гексина-3.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23AD86F-9E5E-4604-8967-B432EA684761}"/>
              </a:ext>
            </a:extLst>
          </p:cNvPr>
          <p:cNvSpPr/>
          <p:nvPr/>
        </p:nvSpPr>
        <p:spPr>
          <a:xfrm>
            <a:off x="662080" y="2003425"/>
            <a:ext cx="4701928" cy="402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18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2018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18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018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18" dirty="0">
                <a:latin typeface="Arial" panose="020B0604020202020204" pitchFamily="34" charset="0"/>
                <a:cs typeface="Arial" panose="020B0604020202020204" pitchFamily="34" charset="0"/>
              </a:rPr>
              <a:t> – С ≡ С – СН</a:t>
            </a:r>
            <a:r>
              <a:rPr lang="ru-RU" sz="2018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18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018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18" dirty="0">
                <a:latin typeface="Arial" panose="020B0604020202020204" pitchFamily="34" charset="0"/>
                <a:cs typeface="Arial" panose="020B0604020202020204" pitchFamily="34" charset="0"/>
              </a:rPr>
              <a:t> – СН</a:t>
            </a:r>
            <a:r>
              <a:rPr lang="ru-RU" sz="2018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2F0981C-1AE8-406B-9FAB-22AF3727DA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91" y="125578"/>
            <a:ext cx="5567019" cy="307567"/>
          </a:xfrm>
          <a:prstGeom prst="rect">
            <a:avLst/>
          </a:prstGeom>
        </p:spPr>
        <p:txBody>
          <a:bodyPr vert="horz" wrap="square" lIns="0" tIns="16238" rIns="0" bIns="0" rtlCol="0" anchor="ctr">
            <a:spAutoFit/>
          </a:bodyPr>
          <a:lstStyle/>
          <a:p>
            <a:pPr marL="12490" algn="ctr">
              <a:spcBef>
                <a:spcPts val="128"/>
              </a:spcBef>
            </a:pPr>
            <a:r>
              <a:rPr lang="ru-RU" sz="1892" dirty="0"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решения: </a:t>
            </a:r>
            <a:endParaRPr sz="18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E8308302-1873-4FD6-8E9E-340937BF0006}"/>
              </a:ext>
            </a:extLst>
          </p:cNvPr>
          <p:cNvSpPr txBox="1">
            <a:spLocks/>
          </p:cNvSpPr>
          <p:nvPr/>
        </p:nvSpPr>
        <p:spPr>
          <a:xfrm>
            <a:off x="581927" y="708025"/>
            <a:ext cx="4601946" cy="52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92" i="1" dirty="0">
                <a:latin typeface="Arial" panose="020B0604020202020204" pitchFamily="34" charset="0"/>
                <a:cs typeface="Arial" panose="020B0604020202020204" pitchFamily="34" charset="0"/>
              </a:rPr>
              <a:t>Прочитайте §17 и решите № 1-6                 на стр. 69</a:t>
            </a:r>
            <a:endParaRPr lang="ru-RU" sz="208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Непредельные углеводороды ряда этилена, общая формула, электронное и  пространственное строение, химические свойства этилена, практическое  применение.">
            <a:extLst>
              <a:ext uri="{FF2B5EF4-FFF2-40B4-BE49-F238E27FC236}">
                <a16:creationId xmlns:a16="http://schemas.microsoft.com/office/drawing/2014/main" id="{B0329726-B9C9-4EF0-98F2-819E3396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470025"/>
            <a:ext cx="4406900" cy="142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4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637E8-3476-4EA7-A58A-EA176483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400" dirty="0"/>
              <a:t>Гибридизация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атомных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орбиталей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7A9F3CB-7D1F-40A9-979C-4B893B8B0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41129"/>
              </p:ext>
            </p:extLst>
          </p:nvPr>
        </p:nvGraphicFramePr>
        <p:xfrm>
          <a:off x="206829" y="591661"/>
          <a:ext cx="5419271" cy="1414802"/>
        </p:xfrm>
        <a:graphic>
          <a:graphicData uri="http://schemas.openxmlformats.org/drawingml/2006/table">
            <a:tbl>
              <a:tblPr/>
              <a:tblGrid>
                <a:gridCol w="5419271">
                  <a:extLst>
                    <a:ext uri="{9D8B030D-6E8A-4147-A177-3AD203B41FA5}">
                      <a16:colId xmlns:a16="http://schemas.microsoft.com/office/drawing/2014/main" val="1965074056"/>
                    </a:ext>
                  </a:extLst>
                </a:gridCol>
              </a:tblGrid>
              <a:tr h="625859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Гибридизация атомных 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орбиталей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— это выравнивание электронной плотности атомных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орбиталей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разного типа с образованием новых, молекулярных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орбиталей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форма и энергия которых одинаковы.</a:t>
                      </a:r>
                      <a:endParaRPr lang="ru-RU" sz="3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801" marR="97801" marT="97801" marB="978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61391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E2AF09A-53BF-4ABD-90E5-8D5504A1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677988"/>
            <a:ext cx="5765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CFE15885-B684-4C5E-9232-BAADCBF23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3" b="46789"/>
          <a:stretch/>
        </p:blipFill>
        <p:spPr bwMode="auto">
          <a:xfrm>
            <a:off x="596900" y="2299682"/>
            <a:ext cx="1691881" cy="6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629761B-D79B-459A-9B15-489E1D61A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8" b="47276"/>
          <a:stretch/>
        </p:blipFill>
        <p:spPr bwMode="auto">
          <a:xfrm>
            <a:off x="2716295" y="2225718"/>
            <a:ext cx="738939" cy="6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59AA7D9-A99B-4F9F-AF5A-07493E397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9" r="47547"/>
          <a:stretch/>
        </p:blipFill>
        <p:spPr bwMode="auto">
          <a:xfrm>
            <a:off x="4038316" y="2259869"/>
            <a:ext cx="1269082" cy="60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017428-58E3-4F06-8447-18DD70EB4057}"/>
              </a:ext>
            </a:extLst>
          </p:cNvPr>
          <p:cNvSpPr txBox="1"/>
          <p:nvPr/>
        </p:nvSpPr>
        <p:spPr>
          <a:xfrm>
            <a:off x="2263049" y="2232026"/>
            <a:ext cx="5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B09ED-74E3-40CD-BECC-0EE75560254F}"/>
              </a:ext>
            </a:extLst>
          </p:cNvPr>
          <p:cNvSpPr txBox="1"/>
          <p:nvPr/>
        </p:nvSpPr>
        <p:spPr>
          <a:xfrm>
            <a:off x="3455234" y="2236107"/>
            <a:ext cx="70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363" y="460801"/>
            <a:ext cx="2301801" cy="949742"/>
            <a:chOff x="-69669" y="2531180"/>
            <a:chExt cx="3004524" cy="1506200"/>
          </a:xfrm>
        </p:grpSpPr>
        <p:sp>
          <p:nvSpPr>
            <p:cNvPr id="5" name="TextBox 4"/>
            <p:cNvSpPr txBox="1"/>
            <p:nvPr/>
          </p:nvSpPr>
          <p:spPr>
            <a:xfrm>
              <a:off x="-69669" y="2782952"/>
              <a:ext cx="2251772" cy="125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7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4540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52" y="2531180"/>
              <a:ext cx="2186776" cy="70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7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Углерод</a:t>
              </a:r>
            </a:p>
          </p:txBody>
        </p:sp>
        <p:grpSp>
          <p:nvGrpSpPr>
            <p:cNvPr id="7" name="Группа 8"/>
            <p:cNvGrpSpPr/>
            <p:nvPr/>
          </p:nvGrpSpPr>
          <p:grpSpPr>
            <a:xfrm>
              <a:off x="1693019" y="2766175"/>
              <a:ext cx="1241836" cy="1064371"/>
              <a:chOff x="1693019" y="3123838"/>
              <a:chExt cx="1241836" cy="1064371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877219" y="3123838"/>
                <a:ext cx="915498" cy="106437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693019" y="3394414"/>
                <a:ext cx="1241836" cy="577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766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ru-RU" sz="1766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grpSp>
        <p:nvGrpSpPr>
          <p:cNvPr id="11" name="Группа 12"/>
          <p:cNvGrpSpPr/>
          <p:nvPr/>
        </p:nvGrpSpPr>
        <p:grpSpPr>
          <a:xfrm>
            <a:off x="370179" y="1395392"/>
            <a:ext cx="1332163" cy="902769"/>
            <a:chOff x="571248" y="2736738"/>
            <a:chExt cx="2537979" cy="141244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427388" y="3002435"/>
              <a:ext cx="416747" cy="4284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1713856" y="3012778"/>
              <a:ext cx="0" cy="42843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6"/>
            <p:cNvGrpSpPr/>
            <p:nvPr/>
          </p:nvGrpSpPr>
          <p:grpSpPr>
            <a:xfrm>
              <a:off x="571248" y="2736738"/>
              <a:ext cx="2537979" cy="1412444"/>
              <a:chOff x="556397" y="2726397"/>
              <a:chExt cx="2537979" cy="1412444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556397" y="3002436"/>
                <a:ext cx="2310433" cy="1136405"/>
                <a:chOff x="616698" y="3000371"/>
                <a:chExt cx="2704272" cy="1256836"/>
              </a:xfrm>
            </p:grpSpPr>
            <p:grpSp>
              <p:nvGrpSpPr>
                <p:cNvPr id="48" name="Группа 47"/>
                <p:cNvGrpSpPr/>
                <p:nvPr/>
              </p:nvGrpSpPr>
              <p:grpSpPr>
                <a:xfrm>
                  <a:off x="921794" y="3000371"/>
                  <a:ext cx="844873" cy="663490"/>
                  <a:chOff x="5279464" y="1397793"/>
                  <a:chExt cx="1866041" cy="1631142"/>
                </a:xfrm>
              </p:grpSpPr>
              <p:grpSp>
                <p:nvGrpSpPr>
                  <p:cNvPr id="52" name="Группа 51"/>
                  <p:cNvGrpSpPr/>
                  <p:nvPr/>
                </p:nvGrpSpPr>
                <p:grpSpPr>
                  <a:xfrm>
                    <a:off x="5279464" y="1853766"/>
                    <a:ext cx="1077355" cy="1175169"/>
                    <a:chOff x="3192048" y="2078360"/>
                    <a:chExt cx="1077355" cy="1175169"/>
                  </a:xfrm>
                </p:grpSpPr>
                <p:sp>
                  <p:nvSpPr>
                    <p:cNvPr id="54" name="Прямоугольник 53"/>
                    <p:cNvSpPr/>
                    <p:nvPr/>
                  </p:nvSpPr>
                  <p:spPr>
                    <a:xfrm>
                      <a:off x="3192048" y="2078360"/>
                      <a:ext cx="1077355" cy="1164897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135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55" name="Прямая со стрелкой 54"/>
                    <p:cNvCxnSpPr/>
                    <p:nvPr/>
                  </p:nvCxnSpPr>
                  <p:spPr>
                    <a:xfrm flipV="1">
                      <a:off x="3515402" y="2078360"/>
                      <a:ext cx="15239" cy="1154625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 стрелкой 55"/>
                    <p:cNvCxnSpPr/>
                    <p:nvPr/>
                  </p:nvCxnSpPr>
                  <p:spPr>
                    <a:xfrm>
                      <a:off x="3948340" y="2088632"/>
                      <a:ext cx="0" cy="116489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3" name="Прямая со стрелкой 52"/>
                  <p:cNvCxnSpPr/>
                  <p:nvPr/>
                </p:nvCxnSpPr>
                <p:spPr>
                  <a:xfrm flipV="1">
                    <a:off x="7145502" y="1397793"/>
                    <a:ext cx="0" cy="1164895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Прямоугольник 48"/>
                <p:cNvSpPr/>
                <p:nvPr/>
              </p:nvSpPr>
              <p:spPr>
                <a:xfrm>
                  <a:off x="616698" y="3795205"/>
                  <a:ext cx="1245970" cy="4620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135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²</a:t>
                  </a:r>
                  <a:endParaRPr lang="ru-RU" sz="1135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1213498" y="3496952"/>
                  <a:ext cx="1347399" cy="4620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135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²</a:t>
                  </a:r>
                  <a:endParaRPr lang="ru-RU" sz="1135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2430190" y="3256028"/>
                  <a:ext cx="890780" cy="462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ru-RU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1135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ru-RU" sz="1135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Прямоугольник 38"/>
              <p:cNvSpPr/>
              <p:nvPr/>
            </p:nvSpPr>
            <p:spPr>
              <a:xfrm>
                <a:off x="1844135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260882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677629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" name="Прямая со стрелкой 41"/>
              <p:cNvCxnSpPr/>
              <p:nvPr/>
            </p:nvCxnSpPr>
            <p:spPr>
              <a:xfrm flipV="1">
                <a:off x="1962172" y="2726397"/>
                <a:ext cx="5895" cy="4246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2384978" y="2733352"/>
                <a:ext cx="5895" cy="4246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Стрелка вниз 56"/>
          <p:cNvSpPr/>
          <p:nvPr/>
        </p:nvSpPr>
        <p:spPr>
          <a:xfrm rot="16200000" flipH="1">
            <a:off x="2525187" y="1370729"/>
            <a:ext cx="251063" cy="754456"/>
          </a:xfrm>
          <a:prstGeom prst="downArrow">
            <a:avLst>
              <a:gd name="adj1" fmla="val 50000"/>
              <a:gd name="adj2" fmla="val 559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75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2794717" y="454253"/>
            <a:ext cx="2672908" cy="1023998"/>
            <a:chOff x="4441410" y="484994"/>
            <a:chExt cx="4238974" cy="162396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4441410" y="484994"/>
              <a:ext cx="4238974" cy="1537627"/>
              <a:chOff x="-563251" y="2378570"/>
              <a:chExt cx="3488927" cy="153762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-269500" y="2661770"/>
                <a:ext cx="2251772" cy="1254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ru-RU" sz="4540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563251" y="2378570"/>
                <a:ext cx="2186777" cy="70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7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Углерод</a:t>
                </a:r>
              </a:p>
            </p:txBody>
          </p:sp>
          <p:grpSp>
            <p:nvGrpSpPr>
              <p:cNvPr id="61" name="Группа 8"/>
              <p:cNvGrpSpPr/>
              <p:nvPr/>
            </p:nvGrpSpPr>
            <p:grpSpPr>
              <a:xfrm>
                <a:off x="1683840" y="2613774"/>
                <a:ext cx="1241836" cy="1064371"/>
                <a:chOff x="1683840" y="2971437"/>
                <a:chExt cx="1241836" cy="1064371"/>
              </a:xfrm>
            </p:grpSpPr>
            <p:sp>
              <p:nvSpPr>
                <p:cNvPr id="62" name="Овал 61"/>
                <p:cNvSpPr/>
                <p:nvPr/>
              </p:nvSpPr>
              <p:spPr>
                <a:xfrm>
                  <a:off x="1871238" y="2971437"/>
                  <a:ext cx="915498" cy="10643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35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1683840" y="3242013"/>
                  <a:ext cx="1241836" cy="5773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766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ru-RU" sz="1766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</p:grpSp>
        </p:grpSp>
        <p:sp>
          <p:nvSpPr>
            <p:cNvPr id="64" name="Прямоугольник 63"/>
            <p:cNvSpPr/>
            <p:nvPr/>
          </p:nvSpPr>
          <p:spPr>
            <a:xfrm>
              <a:off x="6673874" y="484994"/>
              <a:ext cx="770797" cy="1623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54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6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6721" y="2314859"/>
            <a:ext cx="2740314" cy="79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1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Валентные электроны 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участвуют в образовании химической связи.</a:t>
            </a:r>
          </a:p>
        </p:txBody>
      </p:sp>
      <p:grpSp>
        <p:nvGrpSpPr>
          <p:cNvPr id="135" name="Группа 12"/>
          <p:cNvGrpSpPr/>
          <p:nvPr/>
        </p:nvGrpSpPr>
        <p:grpSpPr>
          <a:xfrm>
            <a:off x="3312565" y="1399838"/>
            <a:ext cx="1332163" cy="902770"/>
            <a:chOff x="571248" y="2736738"/>
            <a:chExt cx="2537979" cy="1412445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1427388" y="3002435"/>
              <a:ext cx="416747" cy="4284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7" name="Прямая со стрелкой 136"/>
            <p:cNvCxnSpPr/>
            <p:nvPr/>
          </p:nvCxnSpPr>
          <p:spPr>
            <a:xfrm>
              <a:off x="1713856" y="3012778"/>
              <a:ext cx="0" cy="42843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Группа 137"/>
            <p:cNvGrpSpPr/>
            <p:nvPr/>
          </p:nvGrpSpPr>
          <p:grpSpPr>
            <a:xfrm>
              <a:off x="571248" y="2736738"/>
              <a:ext cx="2537979" cy="1412445"/>
              <a:chOff x="556397" y="2726397"/>
              <a:chExt cx="2537979" cy="1412445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556397" y="3002437"/>
                <a:ext cx="2310433" cy="1136405"/>
                <a:chOff x="616698" y="3000372"/>
                <a:chExt cx="2704272" cy="1256836"/>
              </a:xfrm>
            </p:grpSpPr>
            <p:grpSp>
              <p:nvGrpSpPr>
                <p:cNvPr id="145" name="Группа 144"/>
                <p:cNvGrpSpPr/>
                <p:nvPr/>
              </p:nvGrpSpPr>
              <p:grpSpPr>
                <a:xfrm>
                  <a:off x="921795" y="3000372"/>
                  <a:ext cx="844872" cy="663491"/>
                  <a:chOff x="5279464" y="1397793"/>
                  <a:chExt cx="1866038" cy="1631142"/>
                </a:xfrm>
              </p:grpSpPr>
              <p:grpSp>
                <p:nvGrpSpPr>
                  <p:cNvPr id="149" name="Группа 148"/>
                  <p:cNvGrpSpPr/>
                  <p:nvPr/>
                </p:nvGrpSpPr>
                <p:grpSpPr>
                  <a:xfrm>
                    <a:off x="5279464" y="1853766"/>
                    <a:ext cx="1077355" cy="1175169"/>
                    <a:chOff x="3192048" y="2078360"/>
                    <a:chExt cx="1077355" cy="1175169"/>
                  </a:xfrm>
                </p:grpSpPr>
                <p:sp>
                  <p:nvSpPr>
                    <p:cNvPr id="151" name="Прямоугольник 150"/>
                    <p:cNvSpPr/>
                    <p:nvPr/>
                  </p:nvSpPr>
                  <p:spPr>
                    <a:xfrm>
                      <a:off x="3192048" y="2078360"/>
                      <a:ext cx="1077355" cy="1164897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135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52" name="Прямая со стрелкой 151"/>
                    <p:cNvCxnSpPr/>
                    <p:nvPr/>
                  </p:nvCxnSpPr>
                  <p:spPr>
                    <a:xfrm flipV="1">
                      <a:off x="3515402" y="2078360"/>
                      <a:ext cx="15239" cy="1154625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Прямая со стрелкой 152"/>
                    <p:cNvCxnSpPr/>
                    <p:nvPr/>
                  </p:nvCxnSpPr>
                  <p:spPr>
                    <a:xfrm>
                      <a:off x="3948340" y="2088632"/>
                      <a:ext cx="0" cy="116489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0" name="Прямая со стрелкой 149"/>
                  <p:cNvCxnSpPr/>
                  <p:nvPr/>
                </p:nvCxnSpPr>
                <p:spPr>
                  <a:xfrm flipV="1">
                    <a:off x="7145502" y="1397793"/>
                    <a:ext cx="0" cy="1164895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Прямоугольник 145"/>
                <p:cNvSpPr/>
                <p:nvPr/>
              </p:nvSpPr>
              <p:spPr>
                <a:xfrm>
                  <a:off x="616698" y="3795205"/>
                  <a:ext cx="1245970" cy="4620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135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²</a:t>
                  </a:r>
                  <a:endParaRPr lang="ru-RU" sz="1135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213498" y="3496953"/>
                  <a:ext cx="1347399" cy="4620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135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²</a:t>
                  </a:r>
                  <a:endParaRPr lang="ru-RU" sz="1135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Прямоугольник 147"/>
                <p:cNvSpPr/>
                <p:nvPr/>
              </p:nvSpPr>
              <p:spPr>
                <a:xfrm>
                  <a:off x="2430190" y="3256028"/>
                  <a:ext cx="890780" cy="462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ru-RU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1135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ru-RU" sz="1135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0" name="Прямоугольник 139"/>
              <p:cNvSpPr/>
              <p:nvPr/>
            </p:nvSpPr>
            <p:spPr>
              <a:xfrm>
                <a:off x="1844135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2260882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2677629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" name="Прямая со стрелкой 142"/>
              <p:cNvCxnSpPr/>
              <p:nvPr/>
            </p:nvCxnSpPr>
            <p:spPr>
              <a:xfrm flipV="1">
                <a:off x="1962172" y="2726397"/>
                <a:ext cx="5895" cy="4246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 стрелкой 143"/>
              <p:cNvCxnSpPr/>
              <p:nvPr/>
            </p:nvCxnSpPr>
            <p:spPr>
              <a:xfrm flipV="1">
                <a:off x="2384978" y="2733352"/>
                <a:ext cx="5895" cy="4246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582F2DC6-1AC7-497C-8956-E087A6FC5064}"/>
              </a:ext>
            </a:extLst>
          </p:cNvPr>
          <p:cNvSpPr txBox="1">
            <a:spLocks/>
          </p:cNvSpPr>
          <p:nvPr/>
        </p:nvSpPr>
        <p:spPr>
          <a:xfrm>
            <a:off x="293163" y="58958"/>
            <a:ext cx="5164320" cy="63881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атома углерода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363" y="418766"/>
            <a:ext cx="2301801" cy="1053335"/>
            <a:chOff x="-69669" y="2366892"/>
            <a:chExt cx="3004524" cy="1670488"/>
          </a:xfrm>
        </p:grpSpPr>
        <p:sp>
          <p:nvSpPr>
            <p:cNvPr id="5" name="TextBox 4"/>
            <p:cNvSpPr txBox="1"/>
            <p:nvPr/>
          </p:nvSpPr>
          <p:spPr>
            <a:xfrm>
              <a:off x="-69669" y="2782952"/>
              <a:ext cx="2251772" cy="125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7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4540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055" y="2366892"/>
              <a:ext cx="2186776" cy="70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7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Углерод</a:t>
              </a:r>
            </a:p>
          </p:txBody>
        </p:sp>
        <p:grpSp>
          <p:nvGrpSpPr>
            <p:cNvPr id="7" name="Группа 8"/>
            <p:cNvGrpSpPr/>
            <p:nvPr/>
          </p:nvGrpSpPr>
          <p:grpSpPr>
            <a:xfrm>
              <a:off x="1693019" y="2766175"/>
              <a:ext cx="1241836" cy="1064371"/>
              <a:chOff x="1693019" y="3123838"/>
              <a:chExt cx="1241836" cy="1064371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877219" y="3123838"/>
                <a:ext cx="915498" cy="106437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693019" y="3394414"/>
                <a:ext cx="1241836" cy="577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766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ru-RU" sz="1766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grpSp>
        <p:nvGrpSpPr>
          <p:cNvPr id="11" name="Группа 12"/>
          <p:cNvGrpSpPr/>
          <p:nvPr/>
        </p:nvGrpSpPr>
        <p:grpSpPr>
          <a:xfrm>
            <a:off x="370179" y="1395392"/>
            <a:ext cx="1332163" cy="902769"/>
            <a:chOff x="571248" y="2736738"/>
            <a:chExt cx="2537979" cy="141244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427388" y="3002435"/>
              <a:ext cx="416747" cy="4284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1713856" y="3012778"/>
              <a:ext cx="0" cy="42843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6"/>
            <p:cNvGrpSpPr/>
            <p:nvPr/>
          </p:nvGrpSpPr>
          <p:grpSpPr>
            <a:xfrm>
              <a:off x="571248" y="2736738"/>
              <a:ext cx="2537979" cy="1412444"/>
              <a:chOff x="556397" y="2726397"/>
              <a:chExt cx="2537979" cy="1412444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556397" y="3002436"/>
                <a:ext cx="2310433" cy="1136405"/>
                <a:chOff x="616698" y="3000371"/>
                <a:chExt cx="2704272" cy="1256836"/>
              </a:xfrm>
            </p:grpSpPr>
            <p:grpSp>
              <p:nvGrpSpPr>
                <p:cNvPr id="48" name="Группа 47"/>
                <p:cNvGrpSpPr/>
                <p:nvPr/>
              </p:nvGrpSpPr>
              <p:grpSpPr>
                <a:xfrm>
                  <a:off x="921794" y="3000371"/>
                  <a:ext cx="844873" cy="663490"/>
                  <a:chOff x="5279464" y="1397793"/>
                  <a:chExt cx="1866041" cy="1631142"/>
                </a:xfrm>
              </p:grpSpPr>
              <p:grpSp>
                <p:nvGrpSpPr>
                  <p:cNvPr id="52" name="Группа 51"/>
                  <p:cNvGrpSpPr/>
                  <p:nvPr/>
                </p:nvGrpSpPr>
                <p:grpSpPr>
                  <a:xfrm>
                    <a:off x="5279464" y="1853766"/>
                    <a:ext cx="1077355" cy="1175169"/>
                    <a:chOff x="3192048" y="2078360"/>
                    <a:chExt cx="1077355" cy="1175169"/>
                  </a:xfrm>
                </p:grpSpPr>
                <p:sp>
                  <p:nvSpPr>
                    <p:cNvPr id="54" name="Прямоугольник 53"/>
                    <p:cNvSpPr/>
                    <p:nvPr/>
                  </p:nvSpPr>
                  <p:spPr>
                    <a:xfrm>
                      <a:off x="3192048" y="2078360"/>
                      <a:ext cx="1077355" cy="1164897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135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55" name="Прямая со стрелкой 54"/>
                    <p:cNvCxnSpPr/>
                    <p:nvPr/>
                  </p:nvCxnSpPr>
                  <p:spPr>
                    <a:xfrm flipV="1">
                      <a:off x="3515402" y="2078360"/>
                      <a:ext cx="15239" cy="1154625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 стрелкой 55"/>
                    <p:cNvCxnSpPr/>
                    <p:nvPr/>
                  </p:nvCxnSpPr>
                  <p:spPr>
                    <a:xfrm>
                      <a:off x="3948340" y="2088632"/>
                      <a:ext cx="0" cy="116489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3" name="Прямая со стрелкой 52"/>
                  <p:cNvCxnSpPr/>
                  <p:nvPr/>
                </p:nvCxnSpPr>
                <p:spPr>
                  <a:xfrm flipV="1">
                    <a:off x="7145502" y="1397793"/>
                    <a:ext cx="0" cy="1164895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Прямоугольник 48"/>
                <p:cNvSpPr/>
                <p:nvPr/>
              </p:nvSpPr>
              <p:spPr>
                <a:xfrm>
                  <a:off x="616698" y="3795205"/>
                  <a:ext cx="1245970" cy="4620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135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²</a:t>
                  </a:r>
                  <a:endParaRPr lang="ru-RU" sz="1135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1213498" y="3496952"/>
                  <a:ext cx="1347399" cy="4620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135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²</a:t>
                  </a:r>
                  <a:endParaRPr lang="ru-RU" sz="1135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2430190" y="3256028"/>
                  <a:ext cx="890780" cy="462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ru-RU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1135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ru-RU" sz="1135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Прямоугольник 38"/>
              <p:cNvSpPr/>
              <p:nvPr/>
            </p:nvSpPr>
            <p:spPr>
              <a:xfrm>
                <a:off x="1844135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260882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677629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" name="Прямая со стрелкой 41"/>
              <p:cNvCxnSpPr/>
              <p:nvPr/>
            </p:nvCxnSpPr>
            <p:spPr>
              <a:xfrm flipV="1">
                <a:off x="1962172" y="2726397"/>
                <a:ext cx="5895" cy="4246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2384978" y="2733352"/>
                <a:ext cx="5895" cy="4246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Стрелка вниз 56"/>
          <p:cNvSpPr/>
          <p:nvPr/>
        </p:nvSpPr>
        <p:spPr>
          <a:xfrm rot="16200000" flipH="1">
            <a:off x="2525187" y="1370729"/>
            <a:ext cx="251063" cy="754456"/>
          </a:xfrm>
          <a:prstGeom prst="downArrow">
            <a:avLst>
              <a:gd name="adj1" fmla="val 50000"/>
              <a:gd name="adj2" fmla="val 559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75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3006405" y="418766"/>
            <a:ext cx="2461220" cy="1127459"/>
            <a:chOff x="4777127" y="320915"/>
            <a:chExt cx="3903257" cy="1788041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4777127" y="320915"/>
              <a:ext cx="3903257" cy="1670489"/>
              <a:chOff x="-286936" y="2214491"/>
              <a:chExt cx="3212612" cy="167048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-286487" y="2630553"/>
                <a:ext cx="2251772" cy="1254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7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ru-RU" sz="4540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286936" y="2214491"/>
                <a:ext cx="2186777" cy="70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27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Углерод</a:t>
                </a:r>
              </a:p>
            </p:txBody>
          </p:sp>
          <p:grpSp>
            <p:nvGrpSpPr>
              <p:cNvPr id="61" name="Группа 8"/>
              <p:cNvGrpSpPr/>
              <p:nvPr/>
            </p:nvGrpSpPr>
            <p:grpSpPr>
              <a:xfrm>
                <a:off x="1683840" y="2613774"/>
                <a:ext cx="1241836" cy="1064371"/>
                <a:chOff x="1683840" y="2971437"/>
                <a:chExt cx="1241836" cy="1064371"/>
              </a:xfrm>
            </p:grpSpPr>
            <p:sp>
              <p:nvSpPr>
                <p:cNvPr id="62" name="Овал 61"/>
                <p:cNvSpPr/>
                <p:nvPr/>
              </p:nvSpPr>
              <p:spPr>
                <a:xfrm>
                  <a:off x="1871238" y="2971437"/>
                  <a:ext cx="915498" cy="10643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35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1683840" y="3242013"/>
                  <a:ext cx="1241836" cy="5773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766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ru-RU" sz="1766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</p:grpSp>
        </p:grpSp>
        <p:sp>
          <p:nvSpPr>
            <p:cNvPr id="64" name="Прямоугольник 63"/>
            <p:cNvSpPr/>
            <p:nvPr/>
          </p:nvSpPr>
          <p:spPr>
            <a:xfrm>
              <a:off x="6673874" y="484994"/>
              <a:ext cx="770797" cy="1623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54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605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6721" y="2314859"/>
            <a:ext cx="2740314" cy="79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1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Валентные электроны 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участвуют в образовании химической связи.</a:t>
            </a:r>
          </a:p>
        </p:txBody>
      </p:sp>
      <p:grpSp>
        <p:nvGrpSpPr>
          <p:cNvPr id="135" name="Группа 12"/>
          <p:cNvGrpSpPr/>
          <p:nvPr/>
        </p:nvGrpSpPr>
        <p:grpSpPr>
          <a:xfrm>
            <a:off x="3312565" y="1399838"/>
            <a:ext cx="1332163" cy="902771"/>
            <a:chOff x="571248" y="2736738"/>
            <a:chExt cx="2537979" cy="1412446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1427388" y="3002435"/>
              <a:ext cx="416747" cy="4284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8" name="Группа 137"/>
            <p:cNvGrpSpPr/>
            <p:nvPr/>
          </p:nvGrpSpPr>
          <p:grpSpPr>
            <a:xfrm>
              <a:off x="571248" y="2736738"/>
              <a:ext cx="2537979" cy="1412446"/>
              <a:chOff x="556397" y="2726397"/>
              <a:chExt cx="2537979" cy="1412446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556397" y="3170137"/>
                <a:ext cx="2310433" cy="968706"/>
                <a:chOff x="616698" y="3185845"/>
                <a:chExt cx="2704272" cy="1071365"/>
              </a:xfrm>
            </p:grpSpPr>
            <p:grpSp>
              <p:nvGrpSpPr>
                <p:cNvPr id="149" name="Группа 148"/>
                <p:cNvGrpSpPr/>
                <p:nvPr/>
              </p:nvGrpSpPr>
              <p:grpSpPr>
                <a:xfrm>
                  <a:off x="921795" y="3185845"/>
                  <a:ext cx="487786" cy="478017"/>
                  <a:chOff x="3192048" y="2078360"/>
                  <a:chExt cx="1077355" cy="1175169"/>
                </a:xfrm>
              </p:grpSpPr>
              <p:sp>
                <p:nvSpPr>
                  <p:cNvPr id="151" name="Прямоугольник 150"/>
                  <p:cNvSpPr/>
                  <p:nvPr/>
                </p:nvSpPr>
                <p:spPr>
                  <a:xfrm>
                    <a:off x="3192048" y="2078360"/>
                    <a:ext cx="1077355" cy="116489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35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52" name="Прямая со стрелкой 151"/>
                  <p:cNvCxnSpPr/>
                  <p:nvPr/>
                </p:nvCxnSpPr>
                <p:spPr>
                  <a:xfrm flipV="1">
                    <a:off x="3515402" y="2078360"/>
                    <a:ext cx="15239" cy="1154625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 стрелкой 152"/>
                  <p:cNvCxnSpPr/>
                  <p:nvPr/>
                </p:nvCxnSpPr>
                <p:spPr>
                  <a:xfrm>
                    <a:off x="3948340" y="2088632"/>
                    <a:ext cx="0" cy="1164897"/>
                  </a:xfrm>
                  <a:prstGeom prst="straightConnector1">
                    <a:avLst/>
                  </a:prstGeom>
                  <a:ln w="19050">
                    <a:solidFill>
                      <a:schemeClr val="accent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Прямоугольник 145"/>
                <p:cNvSpPr/>
                <p:nvPr/>
              </p:nvSpPr>
              <p:spPr>
                <a:xfrm>
                  <a:off x="616698" y="3795207"/>
                  <a:ext cx="1245970" cy="4620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135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²</a:t>
                  </a:r>
                  <a:endParaRPr lang="ru-RU" sz="1135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213498" y="3496952"/>
                  <a:ext cx="1347399" cy="4620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1135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²</a:t>
                  </a:r>
                  <a:endParaRPr lang="ru-RU" sz="1135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Прямоугольник 147"/>
                <p:cNvSpPr/>
                <p:nvPr/>
              </p:nvSpPr>
              <p:spPr>
                <a:xfrm>
                  <a:off x="2430190" y="3256027"/>
                  <a:ext cx="890780" cy="4620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35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ru-RU" sz="113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1135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ru-RU" sz="1135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0" name="Прямоугольник 139"/>
              <p:cNvSpPr/>
              <p:nvPr/>
            </p:nvSpPr>
            <p:spPr>
              <a:xfrm>
                <a:off x="1844135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2260882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2677629" y="2726400"/>
                <a:ext cx="416747" cy="4284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3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" name="Прямая со стрелкой 142"/>
              <p:cNvCxnSpPr/>
              <p:nvPr/>
            </p:nvCxnSpPr>
            <p:spPr>
              <a:xfrm flipV="1">
                <a:off x="1962172" y="2726397"/>
                <a:ext cx="5895" cy="4246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 стрелкой 143"/>
              <p:cNvCxnSpPr/>
              <p:nvPr/>
            </p:nvCxnSpPr>
            <p:spPr>
              <a:xfrm flipV="1">
                <a:off x="2384978" y="2733352"/>
                <a:ext cx="5895" cy="4246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4" name="Прямая со стрелкой 153"/>
          <p:cNvCxnSpPr/>
          <p:nvPr/>
        </p:nvCxnSpPr>
        <p:spPr>
          <a:xfrm flipV="1">
            <a:off x="4535354" y="1401265"/>
            <a:ext cx="0" cy="2738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3830127" y="1571826"/>
            <a:ext cx="0" cy="2738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3017036" y="2314858"/>
            <a:ext cx="2475490" cy="55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1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Валентность 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углерода равна </a:t>
            </a:r>
            <a:r>
              <a:rPr lang="en-US" sz="1513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5E10F57F-FED5-4260-AAA5-80C952A13F6E}"/>
              </a:ext>
            </a:extLst>
          </p:cNvPr>
          <p:cNvSpPr txBox="1">
            <a:spLocks/>
          </p:cNvSpPr>
          <p:nvPr/>
        </p:nvSpPr>
        <p:spPr>
          <a:xfrm>
            <a:off x="293163" y="22225"/>
            <a:ext cx="5164320" cy="63881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атома углерода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3110569" y="750950"/>
            <a:ext cx="1" cy="1383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2123" y="714149"/>
            <a:ext cx="546893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8278" y="11308"/>
            <a:ext cx="5220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гибридизация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595" y="2613025"/>
            <a:ext cx="1617751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35" b="1" dirty="0" err="1">
                <a:latin typeface="Arial" panose="020B0604020202020204" pitchFamily="34" charset="0"/>
                <a:cs typeface="Arial" panose="020B0604020202020204" pitchFamily="34" charset="0"/>
              </a:rPr>
              <a:t>s+p+p</a:t>
            </a:r>
            <a:r>
              <a:rPr lang="ru-RU" sz="1135" b="1" dirty="0">
                <a:latin typeface="Arial" panose="020B0604020202020204" pitchFamily="34" charset="0"/>
                <a:cs typeface="Arial" panose="020B0604020202020204" pitchFamily="34" charset="0"/>
              </a:rPr>
              <a:t>+р</a:t>
            </a:r>
            <a:r>
              <a:rPr lang="en-US" sz="1135" b="1" dirty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ru-RU" sz="1135" b="1" dirty="0" err="1">
                <a:latin typeface="Arial" panose="020B0604020202020204" pitchFamily="34" charset="0"/>
                <a:cs typeface="Arial" panose="020B0604020202020204" pitchFamily="34" charset="0"/>
              </a:rPr>
              <a:t>орбитали</a:t>
            </a:r>
            <a:endParaRPr lang="ru-RU" sz="113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6391" y="1386234"/>
            <a:ext cx="442750" cy="402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18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34161" y="2613165"/>
            <a:ext cx="1473480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35" b="1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1135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35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35" b="1" dirty="0">
                <a:latin typeface="Arial" panose="020B0604020202020204" pitchFamily="34" charset="0"/>
                <a:cs typeface="Arial" panose="020B0604020202020204" pitchFamily="34" charset="0"/>
              </a:rPr>
              <a:t>гибридизация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57027" y="2613165"/>
            <a:ext cx="1199367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b="1" dirty="0">
                <a:latin typeface="Arial" panose="020B0604020202020204" pitchFamily="34" charset="0"/>
                <a:cs typeface="Arial" panose="020B0604020202020204" pitchFamily="34" charset="0"/>
              </a:rPr>
              <a:t>Молекула СН</a:t>
            </a:r>
            <a:r>
              <a:rPr lang="ru-RU" sz="1135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3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9" y="1078352"/>
            <a:ext cx="1752917" cy="10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3" b="46789"/>
          <a:stretch/>
        </p:blipFill>
        <p:spPr bwMode="auto">
          <a:xfrm rot="5400000">
            <a:off x="272213" y="1284910"/>
            <a:ext cx="1655065" cy="67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3" b="46789"/>
          <a:stretch/>
        </p:blipFill>
        <p:spPr bwMode="auto">
          <a:xfrm rot="8626767">
            <a:off x="327793" y="1206543"/>
            <a:ext cx="1655065" cy="67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8598" y="760304"/>
            <a:ext cx="0" cy="1729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12141" y="1614162"/>
            <a:ext cx="1794153" cy="6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86407" y="1501164"/>
            <a:ext cx="272832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2130134" y="1228725"/>
                <a:ext cx="912429" cy="325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513" dirty="0">
                    <a:latin typeface="Arial" panose="020B0604020202020204" pitchFamily="34" charset="0"/>
                    <a:cs typeface="Arial" panose="020B0604020202020204" pitchFamily="34" charset="0"/>
                  </a:rPr>
                  <a:t>109</a:t>
                </a:r>
                <a14:m>
                  <m:oMath xmlns:m="http://schemas.openxmlformats.org/officeDocument/2006/math">
                    <m:r>
                      <a:rPr lang="ru-RU" sz="1513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1513" dirty="0">
                    <a:latin typeface="Arial" panose="020B0604020202020204" pitchFamily="34" charset="0"/>
                    <a:cs typeface="Arial" panose="020B0604020202020204" pitchFamily="34" charset="0"/>
                  </a:rPr>
                  <a:t>28´ </a:t>
                </a: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34" y="1228725"/>
                <a:ext cx="912429" cy="325154"/>
              </a:xfrm>
              <a:prstGeom prst="rect">
                <a:avLst/>
              </a:prstGeom>
              <a:blipFill>
                <a:blip r:embed="rId4"/>
                <a:stretch>
                  <a:fillRect l="-2667" t="-5660" b="-22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1" r="32269"/>
          <a:stretch/>
        </p:blipFill>
        <p:spPr>
          <a:xfrm>
            <a:off x="4161748" y="910429"/>
            <a:ext cx="1420960" cy="1638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8" name="Прямоугольник 57"/>
              <p:cNvSpPr/>
              <p:nvPr/>
            </p:nvSpPr>
            <p:spPr>
              <a:xfrm rot="18187823">
                <a:off x="3962439" y="1378455"/>
                <a:ext cx="912429" cy="325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513" dirty="0">
                    <a:latin typeface="Arial" panose="020B0604020202020204" pitchFamily="34" charset="0"/>
                    <a:cs typeface="Arial" panose="020B0604020202020204" pitchFamily="34" charset="0"/>
                  </a:rPr>
                  <a:t>109</a:t>
                </a:r>
                <a14:m>
                  <m:oMath xmlns:m="http://schemas.openxmlformats.org/officeDocument/2006/math">
                    <m:r>
                      <a:rPr lang="ru-RU" sz="1513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1513" dirty="0">
                    <a:latin typeface="Arial" panose="020B0604020202020204" pitchFamily="34" charset="0"/>
                    <a:cs typeface="Arial" panose="020B0604020202020204" pitchFamily="34" charset="0"/>
                  </a:rPr>
                  <a:t>28´ </a:t>
                </a:r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87823">
                <a:off x="3962439" y="1378455"/>
                <a:ext cx="912429" cy="325154"/>
              </a:xfrm>
              <a:prstGeom prst="rect">
                <a:avLst/>
              </a:prstGeom>
              <a:blipFill>
                <a:blip r:embed="rId6"/>
                <a:stretch>
                  <a:fillRect l="-3125" r="-5469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8" b="47276"/>
          <a:stretch/>
        </p:blipFill>
        <p:spPr bwMode="auto">
          <a:xfrm>
            <a:off x="3286195" y="1259647"/>
            <a:ext cx="423724" cy="39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Дуга 56"/>
          <p:cNvSpPr/>
          <p:nvPr/>
        </p:nvSpPr>
        <p:spPr>
          <a:xfrm flipH="1">
            <a:off x="4538813" y="1582874"/>
            <a:ext cx="681831" cy="665136"/>
          </a:xfrm>
          <a:prstGeom prst="arc">
            <a:avLst>
              <a:gd name="adj1" fmla="val 16919532"/>
              <a:gd name="adj2" fmla="val 25583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45" y="774686"/>
            <a:ext cx="1525535" cy="16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8" b="47276"/>
          <a:stretch/>
        </p:blipFill>
        <p:spPr bwMode="auto">
          <a:xfrm>
            <a:off x="2852503" y="683257"/>
            <a:ext cx="505469" cy="4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8" b="47276"/>
          <a:stretch/>
        </p:blipFill>
        <p:spPr bwMode="auto">
          <a:xfrm>
            <a:off x="3381432" y="2034407"/>
            <a:ext cx="505469" cy="4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8" b="47276"/>
          <a:stretch/>
        </p:blipFill>
        <p:spPr bwMode="auto">
          <a:xfrm>
            <a:off x="2114817" y="1798395"/>
            <a:ext cx="505469" cy="4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2583622" y="1624939"/>
            <a:ext cx="10771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17035" y="1504609"/>
            <a:ext cx="272832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2113933" y="1361199"/>
            <a:ext cx="1523350" cy="792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Дуга 53"/>
          <p:cNvSpPr/>
          <p:nvPr/>
        </p:nvSpPr>
        <p:spPr>
          <a:xfrm rot="14228787">
            <a:off x="2793530" y="1255100"/>
            <a:ext cx="681831" cy="665136"/>
          </a:xfrm>
          <a:prstGeom prst="arc">
            <a:avLst>
              <a:gd name="adj1" fmla="val 16219667"/>
              <a:gd name="adj2" fmla="val 17428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10569" y="756416"/>
            <a:ext cx="0" cy="1729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26A5460-DCB9-4764-BF94-8C193602C0F1}"/>
              </a:ext>
            </a:extLst>
          </p:cNvPr>
          <p:cNvSpPr txBox="1"/>
          <p:nvPr/>
        </p:nvSpPr>
        <p:spPr>
          <a:xfrm>
            <a:off x="2549141" y="2884661"/>
            <a:ext cx="2802370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b="1" dirty="0">
                <a:latin typeface="Arial" panose="020B0604020202020204" pitchFamily="34" charset="0"/>
                <a:cs typeface="Arial" panose="020B0604020202020204" pitchFamily="34" charset="0"/>
              </a:rPr>
              <a:t>Форма молекулы - тетраэдрическая</a:t>
            </a:r>
          </a:p>
        </p:txBody>
      </p:sp>
    </p:spTree>
    <p:extLst>
      <p:ext uri="{BB962C8B-B14F-4D97-AF65-F5344CB8AC3E}">
        <p14:creationId xmlns:p14="http://schemas.microsoft.com/office/powerpoint/2010/main" val="42052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53" grpId="0"/>
      <p:bldP spid="34" grpId="0"/>
      <p:bldP spid="58" grpId="0"/>
      <p:bldP spid="57" grpId="0" animBg="1"/>
      <p:bldP spid="35" grpId="0"/>
      <p:bldP spid="54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sp3-hybridisation (sp3-гибридизация).flv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765800" cy="3248742"/>
          </a:xfrm>
        </p:spPr>
      </p:pic>
    </p:spTree>
    <p:extLst>
      <p:ext uri="{BB962C8B-B14F-4D97-AF65-F5344CB8AC3E}">
        <p14:creationId xmlns:p14="http://schemas.microsoft.com/office/powerpoint/2010/main" val="20203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>
            <a:extLst>
              <a:ext uri="{FF2B5EF4-FFF2-40B4-BE49-F238E27FC236}">
                <a16:creationId xmlns:a16="http://schemas.microsoft.com/office/drawing/2014/main" id="{BCE35F33-6561-4028-B4AE-F300AE275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183" y="917955"/>
            <a:ext cx="504754" cy="50475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52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9586610-E668-40DE-9E96-FE792C3B504A}"/>
              </a:ext>
            </a:extLst>
          </p:cNvPr>
          <p:cNvGrpSpPr>
            <a:grpSpLocks/>
          </p:cNvGrpSpPr>
          <p:nvPr/>
        </p:nvGrpSpPr>
        <p:grpSpPr bwMode="auto">
          <a:xfrm>
            <a:off x="3567924" y="1546158"/>
            <a:ext cx="1153724" cy="396593"/>
            <a:chOff x="768" y="2784"/>
            <a:chExt cx="2160" cy="480"/>
          </a:xfrm>
          <a:solidFill>
            <a:srgbClr val="000099"/>
          </a:solidFill>
        </p:grpSpPr>
        <p:sp>
          <p:nvSpPr>
            <p:cNvPr id="7244" name="Oval 4">
              <a:extLst>
                <a:ext uri="{FF2B5EF4-FFF2-40B4-BE49-F238E27FC236}">
                  <a16:creationId xmlns:a16="http://schemas.microsoft.com/office/drawing/2014/main" id="{735ECDC0-456A-4B6A-9321-B274A8EA2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5" name="Oval 5">
              <a:extLst>
                <a:ext uri="{FF2B5EF4-FFF2-40B4-BE49-F238E27FC236}">
                  <a16:creationId xmlns:a16="http://schemas.microsoft.com/office/drawing/2014/main" id="{AC8A08EA-CE9F-4648-B213-F692BC2FE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6" name="AutoShape 6">
              <a:extLst>
                <a:ext uri="{FF2B5EF4-FFF2-40B4-BE49-F238E27FC236}">
                  <a16:creationId xmlns:a16="http://schemas.microsoft.com/office/drawing/2014/main" id="{A62D514E-47F8-4C2C-AD68-AF590BB4EF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24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7" name="AutoShape 7">
              <a:extLst>
                <a:ext uri="{FF2B5EF4-FFF2-40B4-BE49-F238E27FC236}">
                  <a16:creationId xmlns:a16="http://schemas.microsoft.com/office/drawing/2014/main" id="{B290C244-5DDF-4886-B53A-5AB7DF2061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2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B5430144-FEE8-4687-A4FD-28D188B0D564}"/>
              </a:ext>
            </a:extLst>
          </p:cNvPr>
          <p:cNvGrpSpPr>
            <a:grpSpLocks/>
          </p:cNvGrpSpPr>
          <p:nvPr/>
        </p:nvGrpSpPr>
        <p:grpSpPr bwMode="auto">
          <a:xfrm>
            <a:off x="3567924" y="2014858"/>
            <a:ext cx="1189778" cy="468701"/>
            <a:chOff x="768" y="2784"/>
            <a:chExt cx="2160" cy="480"/>
          </a:xfrm>
          <a:solidFill>
            <a:srgbClr val="000099"/>
          </a:solidFill>
        </p:grpSpPr>
        <p:sp>
          <p:nvSpPr>
            <p:cNvPr id="7240" name="Oval 9">
              <a:extLst>
                <a:ext uri="{FF2B5EF4-FFF2-40B4-BE49-F238E27FC236}">
                  <a16:creationId xmlns:a16="http://schemas.microsoft.com/office/drawing/2014/main" id="{1B6B967D-A9FF-42FC-9DED-8B72613CD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1" name="Oval 10">
              <a:extLst>
                <a:ext uri="{FF2B5EF4-FFF2-40B4-BE49-F238E27FC236}">
                  <a16:creationId xmlns:a16="http://schemas.microsoft.com/office/drawing/2014/main" id="{52CF3A44-0E1F-4601-B069-D38EEDBF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2" name="AutoShape 11">
              <a:extLst>
                <a:ext uri="{FF2B5EF4-FFF2-40B4-BE49-F238E27FC236}">
                  <a16:creationId xmlns:a16="http://schemas.microsoft.com/office/drawing/2014/main" id="{3A285350-F3E4-4B45-983D-21956F040D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24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3" name="AutoShape 12">
              <a:extLst>
                <a:ext uri="{FF2B5EF4-FFF2-40B4-BE49-F238E27FC236}">
                  <a16:creationId xmlns:a16="http://schemas.microsoft.com/office/drawing/2014/main" id="{2AF4C049-EAD2-4BDE-8D88-A16BC37AF8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2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4866BAB4-6A44-4554-A120-E3AC0E6538C3}"/>
              </a:ext>
            </a:extLst>
          </p:cNvPr>
          <p:cNvGrpSpPr>
            <a:grpSpLocks/>
          </p:cNvGrpSpPr>
          <p:nvPr/>
        </p:nvGrpSpPr>
        <p:grpSpPr bwMode="auto">
          <a:xfrm>
            <a:off x="3567924" y="2555667"/>
            <a:ext cx="1225832" cy="432647"/>
            <a:chOff x="768" y="2784"/>
            <a:chExt cx="2160" cy="480"/>
          </a:xfrm>
        </p:grpSpPr>
        <p:sp>
          <p:nvSpPr>
            <p:cNvPr id="10265" name="Oval 14">
              <a:extLst>
                <a:ext uri="{FF2B5EF4-FFF2-40B4-BE49-F238E27FC236}">
                  <a16:creationId xmlns:a16="http://schemas.microsoft.com/office/drawing/2014/main" id="{25618A83-F36B-45CC-A31D-447FCF19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852"/>
            </a:p>
          </p:txBody>
        </p:sp>
        <p:sp>
          <p:nvSpPr>
            <p:cNvPr id="10266" name="Oval 15">
              <a:extLst>
                <a:ext uri="{FF2B5EF4-FFF2-40B4-BE49-F238E27FC236}">
                  <a16:creationId xmlns:a16="http://schemas.microsoft.com/office/drawing/2014/main" id="{E1665D6F-C0B4-4EE0-A18F-F9010C691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852"/>
            </a:p>
          </p:txBody>
        </p:sp>
        <p:sp>
          <p:nvSpPr>
            <p:cNvPr id="10267" name="AutoShape 16">
              <a:extLst>
                <a:ext uri="{FF2B5EF4-FFF2-40B4-BE49-F238E27FC236}">
                  <a16:creationId xmlns:a16="http://schemas.microsoft.com/office/drawing/2014/main" id="{40D2E98B-4D2B-46FE-B8DC-2D42FF6C4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24" y="2616"/>
              <a:ext cx="480" cy="81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852"/>
            </a:p>
          </p:txBody>
        </p:sp>
        <p:sp>
          <p:nvSpPr>
            <p:cNvPr id="10268" name="AutoShape 17">
              <a:extLst>
                <a:ext uri="{FF2B5EF4-FFF2-40B4-BE49-F238E27FC236}">
                  <a16:creationId xmlns:a16="http://schemas.microsoft.com/office/drawing/2014/main" id="{A58DFA0A-8D78-4E5E-B8AC-49DCE3205F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2" y="2616"/>
              <a:ext cx="480" cy="81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852"/>
            </a:p>
          </p:txBody>
        </p:sp>
      </p:grpSp>
      <p:sp>
        <p:nvSpPr>
          <p:cNvPr id="10246" name="Text Box 18">
            <a:extLst>
              <a:ext uri="{FF2B5EF4-FFF2-40B4-BE49-F238E27FC236}">
                <a16:creationId xmlns:a16="http://schemas.microsoft.com/office/drawing/2014/main" id="{E27340D8-5A01-41C7-A91E-3A92F3C4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46" y="826582"/>
            <a:ext cx="504754" cy="3835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92" b="1" i="1">
                <a:ea typeface="Arial Unicode MS" pitchFamily="34" charset="-128"/>
              </a:rPr>
              <a:t>S</a:t>
            </a:r>
            <a:r>
              <a:rPr lang="en-US" altLang="ru-RU" sz="1892" b="1" i="1" baseline="30000">
                <a:ea typeface="Arial Unicode MS" pitchFamily="34" charset="-128"/>
              </a:rPr>
              <a:t>1</a:t>
            </a:r>
            <a:endParaRPr lang="ru-RU" altLang="ru-RU" sz="1892" b="1" i="1">
              <a:ea typeface="Arial Unicode MS" pitchFamily="34" charset="-128"/>
            </a:endParaRPr>
          </a:p>
        </p:txBody>
      </p:sp>
      <p:sp>
        <p:nvSpPr>
          <p:cNvPr id="10247" name="AutoShape 19">
            <a:extLst>
              <a:ext uri="{FF2B5EF4-FFF2-40B4-BE49-F238E27FC236}">
                <a16:creationId xmlns:a16="http://schemas.microsoft.com/office/drawing/2014/main" id="{2C0A6CD2-4272-4A1C-99A8-EE52DDD7D54E}"/>
              </a:ext>
            </a:extLst>
          </p:cNvPr>
          <p:cNvSpPr>
            <a:spLocks/>
          </p:cNvSpPr>
          <p:nvPr/>
        </p:nvSpPr>
        <p:spPr bwMode="auto">
          <a:xfrm>
            <a:off x="1215096" y="708025"/>
            <a:ext cx="106219" cy="1557077"/>
          </a:xfrm>
          <a:prstGeom prst="leftBracket">
            <a:avLst>
              <a:gd name="adj" fmla="val 8055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52"/>
          </a:p>
        </p:txBody>
      </p:sp>
      <p:sp>
        <p:nvSpPr>
          <p:cNvPr id="10248" name="Text Box 20">
            <a:extLst>
              <a:ext uri="{FF2B5EF4-FFF2-40B4-BE49-F238E27FC236}">
                <a16:creationId xmlns:a16="http://schemas.microsoft.com/office/drawing/2014/main" id="{AF2D02FF-F7A0-467F-BB6B-0757B203D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798535"/>
            <a:ext cx="585379" cy="3835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92" b="1" i="1">
                <a:ea typeface="Arial Unicode MS" pitchFamily="34" charset="-128"/>
              </a:rPr>
              <a:t>P</a:t>
            </a:r>
            <a:r>
              <a:rPr lang="ru-RU" altLang="ru-RU" sz="1892" b="1" i="1" baseline="30000">
                <a:ea typeface="Arial Unicode MS" pitchFamily="34" charset="-128"/>
              </a:rPr>
              <a:t>2</a:t>
            </a:r>
            <a:endParaRPr lang="ru-RU" altLang="ru-RU" sz="1892" b="1" i="1">
              <a:ea typeface="Arial Unicode MS" pitchFamily="34" charset="-128"/>
            </a:endParaRPr>
          </a:p>
        </p:txBody>
      </p:sp>
      <p:sp>
        <p:nvSpPr>
          <p:cNvPr id="10249" name="Line 21">
            <a:extLst>
              <a:ext uri="{FF2B5EF4-FFF2-40B4-BE49-F238E27FC236}">
                <a16:creationId xmlns:a16="http://schemas.microsoft.com/office/drawing/2014/main" id="{A958AEB2-E4AB-48AB-BC68-23A458302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1698625"/>
            <a:ext cx="75713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Oval 23">
            <a:extLst>
              <a:ext uri="{FF2B5EF4-FFF2-40B4-BE49-F238E27FC236}">
                <a16:creationId xmlns:a16="http://schemas.microsoft.com/office/drawing/2014/main" id="{FCD4FD68-1965-4C3E-8948-AB011ACF7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516" y="758231"/>
            <a:ext cx="504754" cy="504754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52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4D6ECC0C-B570-4B88-BD73-4D2248243165}"/>
              </a:ext>
            </a:extLst>
          </p:cNvPr>
          <p:cNvGrpSpPr>
            <a:grpSpLocks/>
          </p:cNvGrpSpPr>
          <p:nvPr/>
        </p:nvGrpSpPr>
        <p:grpSpPr bwMode="auto">
          <a:xfrm>
            <a:off x="1349730" y="1303698"/>
            <a:ext cx="1153724" cy="396593"/>
            <a:chOff x="768" y="2784"/>
            <a:chExt cx="2160" cy="480"/>
          </a:xfrm>
          <a:solidFill>
            <a:srgbClr val="333399"/>
          </a:solidFill>
        </p:grpSpPr>
        <p:sp>
          <p:nvSpPr>
            <p:cNvPr id="7232" name="Oval 25">
              <a:extLst>
                <a:ext uri="{FF2B5EF4-FFF2-40B4-BE49-F238E27FC236}">
                  <a16:creationId xmlns:a16="http://schemas.microsoft.com/office/drawing/2014/main" id="{F3A6CB57-D46A-4009-BAA6-3221058ED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3" name="Oval 26">
              <a:extLst>
                <a:ext uri="{FF2B5EF4-FFF2-40B4-BE49-F238E27FC236}">
                  <a16:creationId xmlns:a16="http://schemas.microsoft.com/office/drawing/2014/main" id="{C8C9A353-FB7E-4469-9A91-63231AC29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4" name="AutoShape 27">
              <a:extLst>
                <a:ext uri="{FF2B5EF4-FFF2-40B4-BE49-F238E27FC236}">
                  <a16:creationId xmlns:a16="http://schemas.microsoft.com/office/drawing/2014/main" id="{B21553BE-3659-42F3-BE01-755C8ABBB7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24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5" name="AutoShape 28">
              <a:extLst>
                <a:ext uri="{FF2B5EF4-FFF2-40B4-BE49-F238E27FC236}">
                  <a16:creationId xmlns:a16="http://schemas.microsoft.com/office/drawing/2014/main" id="{7F303C12-ADAB-4939-810F-AC4714F29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2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1BA33647-B47D-4C42-A3FC-2871E4842233}"/>
              </a:ext>
            </a:extLst>
          </p:cNvPr>
          <p:cNvGrpSpPr>
            <a:grpSpLocks/>
          </p:cNvGrpSpPr>
          <p:nvPr/>
        </p:nvGrpSpPr>
        <p:grpSpPr bwMode="auto">
          <a:xfrm>
            <a:off x="1315659" y="1814754"/>
            <a:ext cx="1189778" cy="400560"/>
            <a:chOff x="768" y="2784"/>
            <a:chExt cx="2160" cy="480"/>
          </a:xfrm>
          <a:solidFill>
            <a:srgbClr val="333399"/>
          </a:solidFill>
        </p:grpSpPr>
        <p:sp>
          <p:nvSpPr>
            <p:cNvPr id="7228" name="Oval 30">
              <a:extLst>
                <a:ext uri="{FF2B5EF4-FFF2-40B4-BE49-F238E27FC236}">
                  <a16:creationId xmlns:a16="http://schemas.microsoft.com/office/drawing/2014/main" id="{3193EBE1-C02A-4D14-BA09-0B662BCEC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9" name="Oval 31">
              <a:extLst>
                <a:ext uri="{FF2B5EF4-FFF2-40B4-BE49-F238E27FC236}">
                  <a16:creationId xmlns:a16="http://schemas.microsoft.com/office/drawing/2014/main" id="{8F1849E9-CCCD-4BC8-AB1C-A8352CDAA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0" name="AutoShape 32">
              <a:extLst>
                <a:ext uri="{FF2B5EF4-FFF2-40B4-BE49-F238E27FC236}">
                  <a16:creationId xmlns:a16="http://schemas.microsoft.com/office/drawing/2014/main" id="{36CC6ABD-7D00-4B55-B561-AC4AF51026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24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1" name="AutoShape 33">
              <a:extLst>
                <a:ext uri="{FF2B5EF4-FFF2-40B4-BE49-F238E27FC236}">
                  <a16:creationId xmlns:a16="http://schemas.microsoft.com/office/drawing/2014/main" id="{D775AAF3-F2EA-4850-BD21-B723FCEDB3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2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C907FE48-2B1D-4AC0-B8C9-1E7C06545DB6}"/>
              </a:ext>
            </a:extLst>
          </p:cNvPr>
          <p:cNvGrpSpPr>
            <a:grpSpLocks/>
          </p:cNvGrpSpPr>
          <p:nvPr/>
        </p:nvGrpSpPr>
        <p:grpSpPr bwMode="auto">
          <a:xfrm>
            <a:off x="1315659" y="2359882"/>
            <a:ext cx="1225832" cy="432647"/>
            <a:chOff x="768" y="2784"/>
            <a:chExt cx="2160" cy="480"/>
          </a:xfrm>
          <a:solidFill>
            <a:srgbClr val="333399"/>
          </a:solidFill>
        </p:grpSpPr>
        <p:sp>
          <p:nvSpPr>
            <p:cNvPr id="7224" name="Oval 35">
              <a:extLst>
                <a:ext uri="{FF2B5EF4-FFF2-40B4-BE49-F238E27FC236}">
                  <a16:creationId xmlns:a16="http://schemas.microsoft.com/office/drawing/2014/main" id="{16A23D29-3105-4F3A-AD3F-539EEF5E3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5" name="Oval 36">
              <a:extLst>
                <a:ext uri="{FF2B5EF4-FFF2-40B4-BE49-F238E27FC236}">
                  <a16:creationId xmlns:a16="http://schemas.microsoft.com/office/drawing/2014/main" id="{FA6AC8EF-12F3-4E62-A1FC-0C66F65D0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480" cy="480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6" name="AutoShape 37">
              <a:extLst>
                <a:ext uri="{FF2B5EF4-FFF2-40B4-BE49-F238E27FC236}">
                  <a16:creationId xmlns:a16="http://schemas.microsoft.com/office/drawing/2014/main" id="{1012BE45-9B25-4449-8C96-05E0C9338E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24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7" name="AutoShape 38">
              <a:extLst>
                <a:ext uri="{FF2B5EF4-FFF2-40B4-BE49-F238E27FC236}">
                  <a16:creationId xmlns:a16="http://schemas.microsoft.com/office/drawing/2014/main" id="{A656BFF0-A499-4AB9-930A-FF643A4EA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2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39">
            <a:extLst>
              <a:ext uri="{FF2B5EF4-FFF2-40B4-BE49-F238E27FC236}">
                <a16:creationId xmlns:a16="http://schemas.microsoft.com/office/drawing/2014/main" id="{3B6D6FD8-E928-458A-8883-3634910FAD79}"/>
              </a:ext>
            </a:extLst>
          </p:cNvPr>
          <p:cNvGrpSpPr>
            <a:grpSpLocks/>
          </p:cNvGrpSpPr>
          <p:nvPr/>
        </p:nvGrpSpPr>
        <p:grpSpPr bwMode="auto">
          <a:xfrm>
            <a:off x="3495816" y="969295"/>
            <a:ext cx="1297940" cy="432647"/>
            <a:chOff x="2544" y="1248"/>
            <a:chExt cx="1824" cy="672"/>
          </a:xfrm>
          <a:solidFill>
            <a:srgbClr val="000099"/>
          </a:solidFill>
        </p:grpSpPr>
        <p:sp>
          <p:nvSpPr>
            <p:cNvPr id="7220" name="Oval 40">
              <a:extLst>
                <a:ext uri="{FF2B5EF4-FFF2-40B4-BE49-F238E27FC236}">
                  <a16:creationId xmlns:a16="http://schemas.microsoft.com/office/drawing/2014/main" id="{0F4EEDF1-0162-4323-A925-BCA2A453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48"/>
              <a:ext cx="672" cy="672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1" name="Oval 41">
              <a:extLst>
                <a:ext uri="{FF2B5EF4-FFF2-40B4-BE49-F238E27FC236}">
                  <a16:creationId xmlns:a16="http://schemas.microsoft.com/office/drawing/2014/main" id="{5162E51B-22FF-46DE-9ED3-A1832D2CC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88"/>
              <a:ext cx="192" cy="192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2" name="AutoShape 42">
              <a:extLst>
                <a:ext uri="{FF2B5EF4-FFF2-40B4-BE49-F238E27FC236}">
                  <a16:creationId xmlns:a16="http://schemas.microsoft.com/office/drawing/2014/main" id="{F8125771-9212-4A3B-B255-58379DE9AF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20" y="1056"/>
              <a:ext cx="672" cy="105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3" name="AutoShape 43">
              <a:extLst>
                <a:ext uri="{FF2B5EF4-FFF2-40B4-BE49-F238E27FC236}">
                  <a16:creationId xmlns:a16="http://schemas.microsoft.com/office/drawing/2014/main" id="{A2064FEA-5C60-400E-865A-8CD3D1EC1A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08" y="1464"/>
              <a:ext cx="192" cy="2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44">
            <a:extLst>
              <a:ext uri="{FF2B5EF4-FFF2-40B4-BE49-F238E27FC236}">
                <a16:creationId xmlns:a16="http://schemas.microsoft.com/office/drawing/2014/main" id="{B2DC9075-B926-4D00-B9A9-002F43883068}"/>
              </a:ext>
            </a:extLst>
          </p:cNvPr>
          <p:cNvGrpSpPr>
            <a:grpSpLocks/>
          </p:cNvGrpSpPr>
          <p:nvPr/>
        </p:nvGrpSpPr>
        <p:grpSpPr bwMode="auto">
          <a:xfrm>
            <a:off x="3531870" y="1546158"/>
            <a:ext cx="1297940" cy="432647"/>
            <a:chOff x="2544" y="1248"/>
            <a:chExt cx="1824" cy="672"/>
          </a:xfrm>
          <a:solidFill>
            <a:srgbClr val="000099"/>
          </a:solidFill>
        </p:grpSpPr>
        <p:sp>
          <p:nvSpPr>
            <p:cNvPr id="7216" name="Oval 45">
              <a:extLst>
                <a:ext uri="{FF2B5EF4-FFF2-40B4-BE49-F238E27FC236}">
                  <a16:creationId xmlns:a16="http://schemas.microsoft.com/office/drawing/2014/main" id="{47B85D72-14E8-4C31-B312-31F5926DD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48"/>
              <a:ext cx="672" cy="672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7" name="Oval 46">
              <a:extLst>
                <a:ext uri="{FF2B5EF4-FFF2-40B4-BE49-F238E27FC236}">
                  <a16:creationId xmlns:a16="http://schemas.microsoft.com/office/drawing/2014/main" id="{F771553C-AB9E-4DF8-8835-656D5284D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88"/>
              <a:ext cx="192" cy="192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8" name="AutoShape 47">
              <a:extLst>
                <a:ext uri="{FF2B5EF4-FFF2-40B4-BE49-F238E27FC236}">
                  <a16:creationId xmlns:a16="http://schemas.microsoft.com/office/drawing/2014/main" id="{93A263E2-DEC7-4CD3-B165-4FB69051F5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20" y="1056"/>
              <a:ext cx="672" cy="105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9" name="AutoShape 48">
              <a:extLst>
                <a:ext uri="{FF2B5EF4-FFF2-40B4-BE49-F238E27FC236}">
                  <a16:creationId xmlns:a16="http://schemas.microsoft.com/office/drawing/2014/main" id="{2A468E99-F410-4E7C-9AA8-508D711E72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08" y="1464"/>
              <a:ext cx="192" cy="2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49">
            <a:extLst>
              <a:ext uri="{FF2B5EF4-FFF2-40B4-BE49-F238E27FC236}">
                <a16:creationId xmlns:a16="http://schemas.microsoft.com/office/drawing/2014/main" id="{935D5E54-762B-4CD5-B79E-A6005642AD6A}"/>
              </a:ext>
            </a:extLst>
          </p:cNvPr>
          <p:cNvGrpSpPr>
            <a:grpSpLocks/>
          </p:cNvGrpSpPr>
          <p:nvPr/>
        </p:nvGrpSpPr>
        <p:grpSpPr bwMode="auto">
          <a:xfrm>
            <a:off x="3531870" y="2014858"/>
            <a:ext cx="1297940" cy="468701"/>
            <a:chOff x="2544" y="1248"/>
            <a:chExt cx="1824" cy="672"/>
          </a:xfrm>
          <a:solidFill>
            <a:srgbClr val="000099"/>
          </a:solidFill>
        </p:grpSpPr>
        <p:sp>
          <p:nvSpPr>
            <p:cNvPr id="7212" name="Oval 50">
              <a:extLst>
                <a:ext uri="{FF2B5EF4-FFF2-40B4-BE49-F238E27FC236}">
                  <a16:creationId xmlns:a16="http://schemas.microsoft.com/office/drawing/2014/main" id="{3E561418-3A20-4EE3-99B1-ABE8212AC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48"/>
              <a:ext cx="672" cy="672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3" name="Oval 51">
              <a:extLst>
                <a:ext uri="{FF2B5EF4-FFF2-40B4-BE49-F238E27FC236}">
                  <a16:creationId xmlns:a16="http://schemas.microsoft.com/office/drawing/2014/main" id="{EC6D4B1B-969F-402D-9A0A-0E904B4E5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88"/>
              <a:ext cx="192" cy="192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4" name="AutoShape 52">
              <a:extLst>
                <a:ext uri="{FF2B5EF4-FFF2-40B4-BE49-F238E27FC236}">
                  <a16:creationId xmlns:a16="http://schemas.microsoft.com/office/drawing/2014/main" id="{7ACD33AD-1E79-42D2-B84F-7C213CF31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20" y="1056"/>
              <a:ext cx="672" cy="105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5" name="AutoShape 53">
              <a:extLst>
                <a:ext uri="{FF2B5EF4-FFF2-40B4-BE49-F238E27FC236}">
                  <a16:creationId xmlns:a16="http://schemas.microsoft.com/office/drawing/2014/main" id="{0736AD18-3E67-41CD-84BD-3506214F51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08" y="1464"/>
              <a:ext cx="192" cy="2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19" name="Text Box 59">
            <a:extLst>
              <a:ext uri="{FF2B5EF4-FFF2-40B4-BE49-F238E27FC236}">
                <a16:creationId xmlns:a16="http://schemas.microsoft.com/office/drawing/2014/main" id="{4BDB46BE-CBAE-4832-B8B5-7A3BC01E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64" y="2950473"/>
            <a:ext cx="2487718" cy="22345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852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Негибридизованное</a:t>
            </a:r>
            <a:r>
              <a:rPr lang="ru-RU" sz="852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2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облако</a:t>
            </a:r>
          </a:p>
        </p:txBody>
      </p:sp>
      <p:grpSp>
        <p:nvGrpSpPr>
          <p:cNvPr id="11" name="Group 100">
            <a:extLst>
              <a:ext uri="{FF2B5EF4-FFF2-40B4-BE49-F238E27FC236}">
                <a16:creationId xmlns:a16="http://schemas.microsoft.com/office/drawing/2014/main" id="{7C119927-8E82-4F6E-9D72-266D962ED455}"/>
              </a:ext>
            </a:extLst>
          </p:cNvPr>
          <p:cNvGrpSpPr>
            <a:grpSpLocks/>
          </p:cNvGrpSpPr>
          <p:nvPr/>
        </p:nvGrpSpPr>
        <p:grpSpPr bwMode="auto">
          <a:xfrm>
            <a:off x="3207385" y="644811"/>
            <a:ext cx="1910856" cy="1478209"/>
            <a:chOff x="3312" y="1056"/>
            <a:chExt cx="2544" cy="1968"/>
          </a:xfrm>
          <a:solidFill>
            <a:srgbClr val="000099"/>
          </a:solidFill>
        </p:grpSpPr>
        <p:grpSp>
          <p:nvGrpSpPr>
            <p:cNvPr id="12" name="Group 62">
              <a:extLst>
                <a:ext uri="{FF2B5EF4-FFF2-40B4-BE49-F238E27FC236}">
                  <a16:creationId xmlns:a16="http://schemas.microsoft.com/office/drawing/2014/main" id="{7AA2DACF-5F5A-4770-A08E-F9195B3CE1B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744" y="1632"/>
              <a:ext cx="1728" cy="576"/>
              <a:chOff x="2544" y="1248"/>
              <a:chExt cx="1824" cy="672"/>
            </a:xfrm>
            <a:grpFill/>
          </p:grpSpPr>
          <p:sp>
            <p:nvSpPr>
              <p:cNvPr id="7208" name="Oval 63">
                <a:extLst>
                  <a:ext uri="{FF2B5EF4-FFF2-40B4-BE49-F238E27FC236}">
                    <a16:creationId xmlns:a16="http://schemas.microsoft.com/office/drawing/2014/main" id="{CB2485EA-FFE7-40EC-8E63-C106AF5F7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9" name="Oval 64">
                <a:extLst>
                  <a:ext uri="{FF2B5EF4-FFF2-40B4-BE49-F238E27FC236}">
                    <a16:creationId xmlns:a16="http://schemas.microsoft.com/office/drawing/2014/main" id="{5DE08D46-56E5-4509-A8D1-F1A0CF1AE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10" name="AutoShape 65">
                <a:extLst>
                  <a:ext uri="{FF2B5EF4-FFF2-40B4-BE49-F238E27FC236}">
                    <a16:creationId xmlns:a16="http://schemas.microsoft.com/office/drawing/2014/main" id="{DF99D535-2ED2-4B8B-B6ED-D46E9B9F5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11" name="AutoShape 66">
                <a:extLst>
                  <a:ext uri="{FF2B5EF4-FFF2-40B4-BE49-F238E27FC236}">
                    <a16:creationId xmlns:a16="http://schemas.microsoft.com/office/drawing/2014/main" id="{427EBFCF-DD74-4204-9E18-1567583DD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67">
              <a:extLst>
                <a:ext uri="{FF2B5EF4-FFF2-40B4-BE49-F238E27FC236}">
                  <a16:creationId xmlns:a16="http://schemas.microsoft.com/office/drawing/2014/main" id="{D334643E-CB09-4FD2-AFB0-D52330644F0E}"/>
                </a:ext>
              </a:extLst>
            </p:cNvPr>
            <p:cNvGrpSpPr>
              <a:grpSpLocks/>
            </p:cNvGrpSpPr>
            <p:nvPr/>
          </p:nvGrpSpPr>
          <p:grpSpPr bwMode="auto">
            <a:xfrm rot="-2371588">
              <a:off x="3312" y="2448"/>
              <a:ext cx="1728" cy="576"/>
              <a:chOff x="2544" y="1248"/>
              <a:chExt cx="1824" cy="672"/>
            </a:xfrm>
            <a:grpFill/>
          </p:grpSpPr>
          <p:sp>
            <p:nvSpPr>
              <p:cNvPr id="7204" name="Oval 68">
                <a:extLst>
                  <a:ext uri="{FF2B5EF4-FFF2-40B4-BE49-F238E27FC236}">
                    <a16:creationId xmlns:a16="http://schemas.microsoft.com/office/drawing/2014/main" id="{844F9C6F-ADA7-42C5-AA5D-0388ED396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5" name="Oval 69">
                <a:extLst>
                  <a:ext uri="{FF2B5EF4-FFF2-40B4-BE49-F238E27FC236}">
                    <a16:creationId xmlns:a16="http://schemas.microsoft.com/office/drawing/2014/main" id="{4C890863-91BD-4AC4-99B2-3D6FCE67F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6" name="AutoShape 70">
                <a:extLst>
                  <a:ext uri="{FF2B5EF4-FFF2-40B4-BE49-F238E27FC236}">
                    <a16:creationId xmlns:a16="http://schemas.microsoft.com/office/drawing/2014/main" id="{1A6332E3-B20B-44D4-B785-B84A66EC0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7" name="AutoShape 71">
                <a:extLst>
                  <a:ext uri="{FF2B5EF4-FFF2-40B4-BE49-F238E27FC236}">
                    <a16:creationId xmlns:a16="http://schemas.microsoft.com/office/drawing/2014/main" id="{0C72E9AF-B8F7-42EA-959F-0DD3B051E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72">
              <a:extLst>
                <a:ext uri="{FF2B5EF4-FFF2-40B4-BE49-F238E27FC236}">
                  <a16:creationId xmlns:a16="http://schemas.microsoft.com/office/drawing/2014/main" id="{80E3AD21-C48F-4024-BC80-81DAC27AEE4C}"/>
                </a:ext>
              </a:extLst>
            </p:cNvPr>
            <p:cNvGrpSpPr>
              <a:grpSpLocks/>
            </p:cNvGrpSpPr>
            <p:nvPr/>
          </p:nvGrpSpPr>
          <p:grpSpPr bwMode="auto">
            <a:xfrm rot="-8348006">
              <a:off x="4128" y="2448"/>
              <a:ext cx="1728" cy="576"/>
              <a:chOff x="2544" y="1248"/>
              <a:chExt cx="1824" cy="672"/>
            </a:xfrm>
            <a:grpFill/>
          </p:grpSpPr>
          <p:sp>
            <p:nvSpPr>
              <p:cNvPr id="7200" name="Oval 73">
                <a:extLst>
                  <a:ext uri="{FF2B5EF4-FFF2-40B4-BE49-F238E27FC236}">
                    <a16:creationId xmlns:a16="http://schemas.microsoft.com/office/drawing/2014/main" id="{91DCEFA4-A712-4A40-A4DB-1E0AFECD6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1" name="Oval 74">
                <a:extLst>
                  <a:ext uri="{FF2B5EF4-FFF2-40B4-BE49-F238E27FC236}">
                    <a16:creationId xmlns:a16="http://schemas.microsoft.com/office/drawing/2014/main" id="{390ACBAE-2976-4095-BE5F-41D725460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2" name="AutoShape 75">
                <a:extLst>
                  <a:ext uri="{FF2B5EF4-FFF2-40B4-BE49-F238E27FC236}">
                    <a16:creationId xmlns:a16="http://schemas.microsoft.com/office/drawing/2014/main" id="{12C876FA-CAB6-436B-BAE5-F70CD0957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3" name="AutoShape 76">
                <a:extLst>
                  <a:ext uri="{FF2B5EF4-FFF2-40B4-BE49-F238E27FC236}">
                    <a16:creationId xmlns:a16="http://schemas.microsoft.com/office/drawing/2014/main" id="{76CF3F40-B749-4B2C-BF38-B769373EA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448" name="Arc 88">
            <a:extLst>
              <a:ext uri="{FF2B5EF4-FFF2-40B4-BE49-F238E27FC236}">
                <a16:creationId xmlns:a16="http://schemas.microsoft.com/office/drawing/2014/main" id="{D57DE837-F161-4520-A3EC-D888D499AA13}"/>
              </a:ext>
            </a:extLst>
          </p:cNvPr>
          <p:cNvSpPr>
            <a:spLocks/>
          </p:cNvSpPr>
          <p:nvPr/>
        </p:nvSpPr>
        <p:spPr bwMode="auto">
          <a:xfrm flipH="1">
            <a:off x="3644900" y="1012825"/>
            <a:ext cx="360539" cy="86529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85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49" name="Text Box 89">
            <a:extLst>
              <a:ext uri="{FF2B5EF4-FFF2-40B4-BE49-F238E27FC236}">
                <a16:creationId xmlns:a16="http://schemas.microsoft.com/office/drawing/2014/main" id="{9172C990-E477-45A7-8604-4229E557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228" y="1241425"/>
            <a:ext cx="541672" cy="266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35" b="1" i="1">
                <a:ea typeface="Arial Unicode MS" pitchFamily="34" charset="-128"/>
              </a:rPr>
              <a:t>1</a:t>
            </a:r>
            <a:r>
              <a:rPr lang="ru-RU" altLang="ru-RU" sz="1135" b="1" i="1">
                <a:ea typeface="Arial Unicode MS" pitchFamily="34" charset="-128"/>
              </a:rPr>
              <a:t>20</a:t>
            </a:r>
            <a:r>
              <a:rPr lang="en-US" altLang="ru-RU" sz="1135" b="1" i="1">
                <a:ea typeface="Arial Unicode MS" pitchFamily="34" charset="-128"/>
              </a:rPr>
              <a:t>º </a:t>
            </a:r>
          </a:p>
        </p:txBody>
      </p:sp>
      <p:grpSp>
        <p:nvGrpSpPr>
          <p:cNvPr id="15" name="Group 93">
            <a:extLst>
              <a:ext uri="{FF2B5EF4-FFF2-40B4-BE49-F238E27FC236}">
                <a16:creationId xmlns:a16="http://schemas.microsoft.com/office/drawing/2014/main" id="{5748598E-3CCE-4CEA-B8F2-9D146162DDDA}"/>
              </a:ext>
            </a:extLst>
          </p:cNvPr>
          <p:cNvGrpSpPr>
            <a:grpSpLocks/>
          </p:cNvGrpSpPr>
          <p:nvPr/>
        </p:nvGrpSpPr>
        <p:grpSpPr bwMode="auto">
          <a:xfrm>
            <a:off x="3564309" y="2530234"/>
            <a:ext cx="1225832" cy="432647"/>
            <a:chOff x="768" y="2784"/>
            <a:chExt cx="2160" cy="480"/>
          </a:xfrm>
          <a:solidFill>
            <a:srgbClr val="FF0000"/>
          </a:solidFill>
        </p:grpSpPr>
        <p:sp>
          <p:nvSpPr>
            <p:cNvPr id="7193" name="Oval 94">
              <a:extLst>
                <a:ext uri="{FF2B5EF4-FFF2-40B4-BE49-F238E27FC236}">
                  <a16:creationId xmlns:a16="http://schemas.microsoft.com/office/drawing/2014/main" id="{33B35120-ABA0-46B0-A173-2D650999F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480" cy="4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4" name="Oval 95">
              <a:extLst>
                <a:ext uri="{FF2B5EF4-FFF2-40B4-BE49-F238E27FC236}">
                  <a16:creationId xmlns:a16="http://schemas.microsoft.com/office/drawing/2014/main" id="{F562AF84-9836-4304-947F-41EC92430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480" cy="4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5" name="AutoShape 96">
              <a:extLst>
                <a:ext uri="{FF2B5EF4-FFF2-40B4-BE49-F238E27FC236}">
                  <a16:creationId xmlns:a16="http://schemas.microsoft.com/office/drawing/2014/main" id="{6D28E4F4-4DB9-4001-AB1A-301B74694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24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AutoShape 97">
              <a:extLst>
                <a:ext uri="{FF2B5EF4-FFF2-40B4-BE49-F238E27FC236}">
                  <a16:creationId xmlns:a16="http://schemas.microsoft.com/office/drawing/2014/main" id="{C43825CF-E894-48A6-8EDD-456B3DD5B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2" y="2616"/>
              <a:ext cx="480" cy="816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85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458" name="Picture 98" descr="Без-имени-1">
            <a:extLst>
              <a:ext uri="{FF2B5EF4-FFF2-40B4-BE49-F238E27FC236}">
                <a16:creationId xmlns:a16="http://schemas.microsoft.com/office/drawing/2014/main" id="{4D215751-89AD-41B8-8AE2-57867D56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530128"/>
            <a:ext cx="1225832" cy="4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Заголовок 81">
            <a:extLst>
              <a:ext uri="{FF2B5EF4-FFF2-40B4-BE49-F238E27FC236}">
                <a16:creationId xmlns:a16="http://schemas.microsoft.com/office/drawing/2014/main" id="{F96DBF8E-CB40-457B-922E-0F7BC0B3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гибридизация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алкенов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419" grpId="0" animBg="1"/>
      <p:bldP spid="154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1" name="Rectangle 43">
            <a:extLst>
              <a:ext uri="{FF2B5EF4-FFF2-40B4-BE49-F238E27FC236}">
                <a16:creationId xmlns:a16="http://schemas.microsoft.com/office/drawing/2014/main" id="{4A4D53D5-9F3A-49B8-9529-8B6BF261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60" y="631825"/>
            <a:ext cx="1137200" cy="1521024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100000">
                <a:srgbClr val="FF9FC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52" b="1"/>
          </a:p>
        </p:txBody>
      </p:sp>
      <p:grpSp>
        <p:nvGrpSpPr>
          <p:cNvPr id="2" name="Group 95">
            <a:extLst>
              <a:ext uri="{FF2B5EF4-FFF2-40B4-BE49-F238E27FC236}">
                <a16:creationId xmlns:a16="http://schemas.microsoft.com/office/drawing/2014/main" id="{6E05BDFA-4E0E-4416-87A3-6C765E6053C8}"/>
              </a:ext>
            </a:extLst>
          </p:cNvPr>
          <p:cNvGrpSpPr>
            <a:grpSpLocks/>
          </p:cNvGrpSpPr>
          <p:nvPr/>
        </p:nvGrpSpPr>
        <p:grpSpPr bwMode="auto">
          <a:xfrm>
            <a:off x="1945499" y="1028418"/>
            <a:ext cx="1415115" cy="760888"/>
            <a:chOff x="1668" y="1745"/>
            <a:chExt cx="1884" cy="1013"/>
          </a:xfrm>
          <a:solidFill>
            <a:srgbClr val="333399"/>
          </a:solidFill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CA8C650F-AF3E-4EDE-B4E4-68315CF12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8" y="1901"/>
              <a:ext cx="1145" cy="662"/>
              <a:chOff x="2544" y="1248"/>
              <a:chExt cx="1824" cy="672"/>
            </a:xfrm>
            <a:grpFill/>
          </p:grpSpPr>
          <p:sp>
            <p:nvSpPr>
              <p:cNvPr id="8250" name="Oval 6">
                <a:extLst>
                  <a:ext uri="{FF2B5EF4-FFF2-40B4-BE49-F238E27FC236}">
                    <a16:creationId xmlns:a16="http://schemas.microsoft.com/office/drawing/2014/main" id="{99948347-A58D-4373-9FB3-F6D881E66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1" name="Oval 7">
                <a:extLst>
                  <a:ext uri="{FF2B5EF4-FFF2-40B4-BE49-F238E27FC236}">
                    <a16:creationId xmlns:a16="http://schemas.microsoft.com/office/drawing/2014/main" id="{889FB398-2C4A-4875-9A34-A5394619F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2" name="AutoShape 8">
                <a:extLst>
                  <a:ext uri="{FF2B5EF4-FFF2-40B4-BE49-F238E27FC236}">
                    <a16:creationId xmlns:a16="http://schemas.microsoft.com/office/drawing/2014/main" id="{EBEDA7D7-96DD-4321-8681-DA2B44634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3" name="AutoShape 9">
                <a:extLst>
                  <a:ext uri="{FF2B5EF4-FFF2-40B4-BE49-F238E27FC236}">
                    <a16:creationId xmlns:a16="http://schemas.microsoft.com/office/drawing/2014/main" id="{7B11C8CA-CD0C-4F5F-B5A9-0C2DDF978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6089B9C2-4012-40CA-93BE-DC5D809DB8AD}"/>
                </a:ext>
              </a:extLst>
            </p:cNvPr>
            <p:cNvGrpSpPr>
              <a:grpSpLocks/>
            </p:cNvGrpSpPr>
            <p:nvPr/>
          </p:nvGrpSpPr>
          <p:grpSpPr bwMode="auto">
            <a:xfrm rot="-8274583">
              <a:off x="2223" y="2290"/>
              <a:ext cx="1329" cy="468"/>
              <a:chOff x="2544" y="1248"/>
              <a:chExt cx="1824" cy="672"/>
            </a:xfrm>
            <a:grpFill/>
          </p:grpSpPr>
          <p:sp>
            <p:nvSpPr>
              <p:cNvPr id="8246" name="Oval 11">
                <a:extLst>
                  <a:ext uri="{FF2B5EF4-FFF2-40B4-BE49-F238E27FC236}">
                    <a16:creationId xmlns:a16="http://schemas.microsoft.com/office/drawing/2014/main" id="{A73D1EF5-3766-4DB9-8B70-04DBC3533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7" name="Oval 12">
                <a:extLst>
                  <a:ext uri="{FF2B5EF4-FFF2-40B4-BE49-F238E27FC236}">
                    <a16:creationId xmlns:a16="http://schemas.microsoft.com/office/drawing/2014/main" id="{571A9E56-5447-42BA-BDED-2D3A89499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8" name="AutoShape 13">
                <a:extLst>
                  <a:ext uri="{FF2B5EF4-FFF2-40B4-BE49-F238E27FC236}">
                    <a16:creationId xmlns:a16="http://schemas.microsoft.com/office/drawing/2014/main" id="{C20D5943-E4F8-4AA4-9ED1-77CD5D52A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9" name="AutoShape 14">
                <a:extLst>
                  <a:ext uri="{FF2B5EF4-FFF2-40B4-BE49-F238E27FC236}">
                    <a16:creationId xmlns:a16="http://schemas.microsoft.com/office/drawing/2014/main" id="{89D8DF19-9779-44E3-BB61-9CC18A13F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D4283E85-E802-4717-9872-5A2A98806F42}"/>
                </a:ext>
              </a:extLst>
            </p:cNvPr>
            <p:cNvGrpSpPr>
              <a:grpSpLocks/>
            </p:cNvGrpSpPr>
            <p:nvPr/>
          </p:nvGrpSpPr>
          <p:grpSpPr bwMode="auto">
            <a:xfrm rot="8248282">
              <a:off x="2186" y="1745"/>
              <a:ext cx="1329" cy="468"/>
              <a:chOff x="2544" y="1248"/>
              <a:chExt cx="1824" cy="672"/>
            </a:xfrm>
            <a:grpFill/>
          </p:grpSpPr>
          <p:sp>
            <p:nvSpPr>
              <p:cNvPr id="8242" name="Oval 16">
                <a:extLst>
                  <a:ext uri="{FF2B5EF4-FFF2-40B4-BE49-F238E27FC236}">
                    <a16:creationId xmlns:a16="http://schemas.microsoft.com/office/drawing/2014/main" id="{2DD6E3FB-AFB1-4F40-9476-6EB885F9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3" name="Oval 17">
                <a:extLst>
                  <a:ext uri="{FF2B5EF4-FFF2-40B4-BE49-F238E27FC236}">
                    <a16:creationId xmlns:a16="http://schemas.microsoft.com/office/drawing/2014/main" id="{074FFB10-22DE-453E-A808-B1A73ADD1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4" name="AutoShape 18">
                <a:extLst>
                  <a:ext uri="{FF2B5EF4-FFF2-40B4-BE49-F238E27FC236}">
                    <a16:creationId xmlns:a16="http://schemas.microsoft.com/office/drawing/2014/main" id="{2CEA8184-AFE8-4E9A-9440-664202FA7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5" name="AutoShape 19">
                <a:extLst>
                  <a:ext uri="{FF2B5EF4-FFF2-40B4-BE49-F238E27FC236}">
                    <a16:creationId xmlns:a16="http://schemas.microsoft.com/office/drawing/2014/main" id="{2C087F1C-3C0E-4F8E-A96D-CF52A6F58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7449" name="Picture 41" descr="Без-имени-1">
            <a:extLst>
              <a:ext uri="{FF2B5EF4-FFF2-40B4-BE49-F238E27FC236}">
                <a16:creationId xmlns:a16="http://schemas.microsoft.com/office/drawing/2014/main" id="{7EC3033A-DDAC-4D9E-85E4-7135A983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79" y="631825"/>
            <a:ext cx="470954" cy="15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Picture 42" descr="Без-имени-1">
            <a:extLst>
              <a:ext uri="{FF2B5EF4-FFF2-40B4-BE49-F238E27FC236}">
                <a16:creationId xmlns:a16="http://schemas.microsoft.com/office/drawing/2014/main" id="{D971F5BB-E23E-45CF-9BA5-3E00F72F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0" y="631825"/>
            <a:ext cx="470954" cy="15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62" descr="Без-имени-1">
            <a:extLst>
              <a:ext uri="{FF2B5EF4-FFF2-40B4-BE49-F238E27FC236}">
                <a16:creationId xmlns:a16="http://schemas.microsoft.com/office/drawing/2014/main" id="{899119E0-D22E-4F7C-9F5E-78A7C6B0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681708"/>
            <a:ext cx="470954" cy="15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1" name="Picture 63" descr="Без-имени-1">
            <a:extLst>
              <a:ext uri="{FF2B5EF4-FFF2-40B4-BE49-F238E27FC236}">
                <a16:creationId xmlns:a16="http://schemas.microsoft.com/office/drawing/2014/main" id="{FFF3426B-5A16-4EAE-81B3-91E6DDC9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93" y="681708"/>
            <a:ext cx="470954" cy="15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2" name="Text Box 64">
            <a:extLst>
              <a:ext uri="{FF2B5EF4-FFF2-40B4-BE49-F238E27FC236}">
                <a16:creationId xmlns:a16="http://schemas.microsoft.com/office/drawing/2014/main" id="{C243E36C-5123-4311-B439-C1AF9561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849" y="788652"/>
            <a:ext cx="623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ru-RU" sz="900" b="1" i="1" dirty="0">
                <a:solidFill>
                  <a:srgbClr val="000000"/>
                </a:solidFill>
              </a:rPr>
              <a:t>δ</a:t>
            </a:r>
            <a:r>
              <a:rPr lang="el-GR" altLang="ru-RU" sz="900" b="1" i="1" dirty="0"/>
              <a:t> </a:t>
            </a:r>
            <a:r>
              <a:rPr lang="ru-RU" altLang="ru-RU" sz="900" b="1" i="1" dirty="0">
                <a:solidFill>
                  <a:srgbClr val="000000"/>
                </a:solidFill>
              </a:rPr>
              <a:t>-связь</a:t>
            </a:r>
            <a:endParaRPr lang="el-GR" altLang="ru-RU" sz="900" b="1" i="1" dirty="0">
              <a:solidFill>
                <a:srgbClr val="000000"/>
              </a:solidFill>
            </a:endParaRPr>
          </a:p>
        </p:txBody>
      </p:sp>
      <p:sp>
        <p:nvSpPr>
          <p:cNvPr id="17473" name="Text Box 65">
            <a:extLst>
              <a:ext uri="{FF2B5EF4-FFF2-40B4-BE49-F238E27FC236}">
                <a16:creationId xmlns:a16="http://schemas.microsoft.com/office/drawing/2014/main" id="{0DE2FBE7-9F7A-4368-AB77-BCDA6D4F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516" y="848149"/>
            <a:ext cx="468701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ru-RU" sz="1050" b="1" i="1">
                <a:solidFill>
                  <a:srgbClr val="000000"/>
                </a:solidFill>
              </a:rPr>
              <a:t>π</a:t>
            </a:r>
            <a:r>
              <a:rPr lang="ru-RU" altLang="ru-RU" sz="700" b="1" i="1">
                <a:solidFill>
                  <a:srgbClr val="000000"/>
                </a:solidFill>
              </a:rPr>
              <a:t>-связь</a:t>
            </a:r>
            <a:endParaRPr lang="el-GR" altLang="ru-RU" sz="700" b="1" i="1">
              <a:solidFill>
                <a:srgbClr val="000000"/>
              </a:solidFill>
            </a:endParaRPr>
          </a:p>
        </p:txBody>
      </p:sp>
      <p:sp>
        <p:nvSpPr>
          <p:cNvPr id="17476" name="Line 68">
            <a:extLst>
              <a:ext uri="{FF2B5EF4-FFF2-40B4-BE49-F238E27FC236}">
                <a16:creationId xmlns:a16="http://schemas.microsoft.com/office/drawing/2014/main" id="{E46643FC-5B4A-478E-A234-0F1BF5433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71" y="631825"/>
            <a:ext cx="0" cy="191085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77" name="Text Box 69">
            <a:extLst>
              <a:ext uri="{FF2B5EF4-FFF2-40B4-BE49-F238E27FC236}">
                <a16:creationId xmlns:a16="http://schemas.microsoft.com/office/drawing/2014/main" id="{A9B81330-67CD-4B5E-97CA-1F198639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62" y="1195482"/>
            <a:ext cx="343263" cy="4127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82" b="1" i="1" dirty="0"/>
              <a:t>С</a:t>
            </a:r>
          </a:p>
        </p:txBody>
      </p:sp>
      <p:sp>
        <p:nvSpPr>
          <p:cNvPr id="17478" name="Text Box 70">
            <a:extLst>
              <a:ext uri="{FF2B5EF4-FFF2-40B4-BE49-F238E27FC236}">
                <a16:creationId xmlns:a16="http://schemas.microsoft.com/office/drawing/2014/main" id="{F0903E3D-9535-473A-AFAA-0F0F99480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809" y="1192094"/>
            <a:ext cx="332748" cy="4127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82" b="1" i="1" dirty="0"/>
              <a:t>С</a:t>
            </a:r>
          </a:p>
        </p:txBody>
      </p:sp>
      <p:grpSp>
        <p:nvGrpSpPr>
          <p:cNvPr id="6" name="Group 112">
            <a:extLst>
              <a:ext uri="{FF2B5EF4-FFF2-40B4-BE49-F238E27FC236}">
                <a16:creationId xmlns:a16="http://schemas.microsoft.com/office/drawing/2014/main" id="{9879CD91-C7E1-448C-8F81-B47B81996376}"/>
              </a:ext>
            </a:extLst>
          </p:cNvPr>
          <p:cNvGrpSpPr>
            <a:grpSpLocks/>
          </p:cNvGrpSpPr>
          <p:nvPr/>
        </p:nvGrpSpPr>
        <p:grpSpPr bwMode="auto">
          <a:xfrm>
            <a:off x="899937" y="992364"/>
            <a:ext cx="1386572" cy="790181"/>
            <a:chOff x="210" y="1686"/>
            <a:chExt cx="1846" cy="1052"/>
          </a:xfrm>
          <a:solidFill>
            <a:srgbClr val="333399"/>
          </a:solidFill>
        </p:grpSpPr>
        <p:grpSp>
          <p:nvGrpSpPr>
            <p:cNvPr id="7" name="Group 97">
              <a:extLst>
                <a:ext uri="{FF2B5EF4-FFF2-40B4-BE49-F238E27FC236}">
                  <a16:creationId xmlns:a16="http://schemas.microsoft.com/office/drawing/2014/main" id="{06AECEFA-D43C-475B-BC1D-82C28C6C245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12" y="1920"/>
              <a:ext cx="1144" cy="662"/>
              <a:chOff x="2544" y="1248"/>
              <a:chExt cx="1824" cy="672"/>
            </a:xfrm>
            <a:grpFill/>
          </p:grpSpPr>
          <p:sp>
            <p:nvSpPr>
              <p:cNvPr id="8235" name="Oval 98">
                <a:extLst>
                  <a:ext uri="{FF2B5EF4-FFF2-40B4-BE49-F238E27FC236}">
                    <a16:creationId xmlns:a16="http://schemas.microsoft.com/office/drawing/2014/main" id="{40ABEE20-24DC-431F-96D0-5E3417510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6" name="Oval 99">
                <a:extLst>
                  <a:ext uri="{FF2B5EF4-FFF2-40B4-BE49-F238E27FC236}">
                    <a16:creationId xmlns:a16="http://schemas.microsoft.com/office/drawing/2014/main" id="{8362F155-335D-4915-8356-DF4ED89D3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7" name="AutoShape 100">
                <a:extLst>
                  <a:ext uri="{FF2B5EF4-FFF2-40B4-BE49-F238E27FC236}">
                    <a16:creationId xmlns:a16="http://schemas.microsoft.com/office/drawing/2014/main" id="{32E00177-A588-4CE7-9BA1-EE57E009A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8" name="AutoShape 101">
                <a:extLst>
                  <a:ext uri="{FF2B5EF4-FFF2-40B4-BE49-F238E27FC236}">
                    <a16:creationId xmlns:a16="http://schemas.microsoft.com/office/drawing/2014/main" id="{FE899070-DB77-4C65-9F27-8B5A629EC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102">
              <a:extLst>
                <a:ext uri="{FF2B5EF4-FFF2-40B4-BE49-F238E27FC236}">
                  <a16:creationId xmlns:a16="http://schemas.microsoft.com/office/drawing/2014/main" id="{5D9CA513-9045-4971-82AF-64F95ADB0241}"/>
                </a:ext>
              </a:extLst>
            </p:cNvPr>
            <p:cNvGrpSpPr>
              <a:grpSpLocks/>
            </p:cNvGrpSpPr>
            <p:nvPr/>
          </p:nvGrpSpPr>
          <p:grpSpPr bwMode="auto">
            <a:xfrm rot="2657238">
              <a:off x="210" y="1686"/>
              <a:ext cx="1329" cy="468"/>
              <a:chOff x="2544" y="1248"/>
              <a:chExt cx="1824" cy="672"/>
            </a:xfrm>
            <a:grpFill/>
          </p:grpSpPr>
          <p:sp>
            <p:nvSpPr>
              <p:cNvPr id="8231" name="Oval 103">
                <a:extLst>
                  <a:ext uri="{FF2B5EF4-FFF2-40B4-BE49-F238E27FC236}">
                    <a16:creationId xmlns:a16="http://schemas.microsoft.com/office/drawing/2014/main" id="{F4626FD0-4567-4D8B-87D5-043F0EB47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Oval 104">
                <a:extLst>
                  <a:ext uri="{FF2B5EF4-FFF2-40B4-BE49-F238E27FC236}">
                    <a16:creationId xmlns:a16="http://schemas.microsoft.com/office/drawing/2014/main" id="{ECA6FF7E-C234-43FC-AB64-51D2A9873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AutoShape 105">
                <a:extLst>
                  <a:ext uri="{FF2B5EF4-FFF2-40B4-BE49-F238E27FC236}">
                    <a16:creationId xmlns:a16="http://schemas.microsoft.com/office/drawing/2014/main" id="{862D82B1-CAFD-47C7-88F7-E1B25CFF3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AutoShape 106">
                <a:extLst>
                  <a:ext uri="{FF2B5EF4-FFF2-40B4-BE49-F238E27FC236}">
                    <a16:creationId xmlns:a16="http://schemas.microsoft.com/office/drawing/2014/main" id="{C2A0FC8D-1425-42DC-AB69-7C1C5BCE5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107">
              <a:extLst>
                <a:ext uri="{FF2B5EF4-FFF2-40B4-BE49-F238E27FC236}">
                  <a16:creationId xmlns:a16="http://schemas.microsoft.com/office/drawing/2014/main" id="{F0D7F9FA-C69B-48D9-85D2-387C85366CBA}"/>
                </a:ext>
              </a:extLst>
            </p:cNvPr>
            <p:cNvGrpSpPr>
              <a:grpSpLocks/>
            </p:cNvGrpSpPr>
            <p:nvPr/>
          </p:nvGrpSpPr>
          <p:grpSpPr bwMode="auto">
            <a:xfrm rot="-2421424">
              <a:off x="210" y="2270"/>
              <a:ext cx="1329" cy="468"/>
              <a:chOff x="2544" y="1248"/>
              <a:chExt cx="1824" cy="672"/>
            </a:xfrm>
            <a:grpFill/>
          </p:grpSpPr>
          <p:sp>
            <p:nvSpPr>
              <p:cNvPr id="8227" name="Oval 108">
                <a:extLst>
                  <a:ext uri="{FF2B5EF4-FFF2-40B4-BE49-F238E27FC236}">
                    <a16:creationId xmlns:a16="http://schemas.microsoft.com/office/drawing/2014/main" id="{D02926C2-54DE-4F1F-A210-B86BB565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672" cy="67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Oval 109">
                <a:extLst>
                  <a:ext uri="{FF2B5EF4-FFF2-40B4-BE49-F238E27FC236}">
                    <a16:creationId xmlns:a16="http://schemas.microsoft.com/office/drawing/2014/main" id="{94DF5554-13FE-47C9-8553-8D8D9321D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88"/>
                <a:ext cx="192" cy="192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AutoShape 110">
                <a:extLst>
                  <a:ext uri="{FF2B5EF4-FFF2-40B4-BE49-F238E27FC236}">
                    <a16:creationId xmlns:a16="http://schemas.microsoft.com/office/drawing/2014/main" id="{E82B7183-EE5E-422A-B503-9EE372600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20" y="1056"/>
                <a:ext cx="672" cy="105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0" name="AutoShape 111">
                <a:extLst>
                  <a:ext uri="{FF2B5EF4-FFF2-40B4-BE49-F238E27FC236}">
                    <a16:creationId xmlns:a16="http://schemas.microsoft.com/office/drawing/2014/main" id="{6FF2C024-AEDF-44ED-9623-6B4354006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008" y="1464"/>
                <a:ext cx="192" cy="24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852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468" name="Oval 60">
            <a:extLst>
              <a:ext uri="{FF2B5EF4-FFF2-40B4-BE49-F238E27FC236}">
                <a16:creationId xmlns:a16="http://schemas.microsoft.com/office/drawing/2014/main" id="{3615CE4C-CCA4-44EF-89E5-6A88C92A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91" y="1129069"/>
            <a:ext cx="277164" cy="52653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52" b="1"/>
          </a:p>
        </p:txBody>
      </p:sp>
      <p:sp>
        <p:nvSpPr>
          <p:cNvPr id="17475" name="Line 67">
            <a:extLst>
              <a:ext uri="{FF2B5EF4-FFF2-40B4-BE49-F238E27FC236}">
                <a16:creationId xmlns:a16="http://schemas.microsoft.com/office/drawing/2014/main" id="{3B790D4F-CE55-4CE7-A388-A6F0A094A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637" y="1388957"/>
            <a:ext cx="1658479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52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Заголовок 81">
            <a:extLst>
              <a:ext uri="{FF2B5EF4-FFF2-40B4-BE49-F238E27FC236}">
                <a16:creationId xmlns:a16="http://schemas.microsoft.com/office/drawing/2014/main" id="{C4171195-FDAE-4218-A963-83755579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гибридизация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алкенов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2" descr="http://upload.wikimedia.org/wikipedia/kk/5/56/Ethene_structural.svg.png">
            <a:extLst>
              <a:ext uri="{FF2B5EF4-FFF2-40B4-BE49-F238E27FC236}">
                <a16:creationId xmlns:a16="http://schemas.microsoft.com/office/drawing/2014/main" id="{2A9619DE-82D2-4C63-83DB-3EE46150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82" y="2395112"/>
            <a:ext cx="1049127" cy="7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daymne.info/uploads/posts/2013-11/1383942746_ethene.jpg">
            <a:extLst>
              <a:ext uri="{FF2B5EF4-FFF2-40B4-BE49-F238E27FC236}">
                <a16:creationId xmlns:a16="http://schemas.microsoft.com/office/drawing/2014/main" id="{28CC4E61-16FE-4447-9227-E9AD4AC9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28" y="2368239"/>
            <a:ext cx="981058" cy="8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3627627-1878-475D-B879-446C9A73B916}"/>
              </a:ext>
            </a:extLst>
          </p:cNvPr>
          <p:cNvSpPr/>
          <p:nvPr/>
        </p:nvSpPr>
        <p:spPr>
          <a:xfrm>
            <a:off x="1625161" y="2438879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σ-связь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3FEDD29-5762-47A4-B1DE-0E91FA2D1D2E}"/>
              </a:ext>
            </a:extLst>
          </p:cNvPr>
          <p:cNvSpPr/>
          <p:nvPr/>
        </p:nvSpPr>
        <p:spPr>
          <a:xfrm>
            <a:off x="1612126" y="2820752"/>
            <a:ext cx="6896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π-связь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17472" grpId="0"/>
      <p:bldP spid="17473" grpId="0"/>
      <p:bldP spid="17477" grpId="0"/>
      <p:bldP spid="17478" grpId="0"/>
      <p:bldP spid="17468" grpId="0" animBg="1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9648" y="17760"/>
            <a:ext cx="5220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гибридизация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алкинов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515" y="1836419"/>
            <a:ext cx="1205779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35" dirty="0" err="1">
                <a:latin typeface="Arial" panose="020B0604020202020204" pitchFamily="34" charset="0"/>
                <a:cs typeface="Arial" panose="020B0604020202020204" pitchFamily="34" charset="0"/>
              </a:rPr>
              <a:t>s+p</a:t>
            </a:r>
            <a:r>
              <a:rPr lang="en-US" sz="1135" dirty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ru-RU" sz="1135" dirty="0" err="1">
                <a:latin typeface="Arial" panose="020B0604020202020204" pitchFamily="34" charset="0"/>
                <a:cs typeface="Arial" panose="020B0604020202020204" pitchFamily="34" charset="0"/>
              </a:rPr>
              <a:t>орбитали</a:t>
            </a:r>
            <a:endParaRPr lang="ru-RU" sz="11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1384" y="1096133"/>
            <a:ext cx="442750" cy="402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18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9" y="718968"/>
            <a:ext cx="1860872" cy="115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16945" y="795177"/>
            <a:ext cx="0" cy="10027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84940" y="1296549"/>
            <a:ext cx="1912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19192" y="1164056"/>
            <a:ext cx="272832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19" y="987924"/>
            <a:ext cx="2152165" cy="60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H="1">
            <a:off x="2966341" y="1296549"/>
            <a:ext cx="21517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12110" y="1175287"/>
            <a:ext cx="272832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5420" y="1838765"/>
            <a:ext cx="1322798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35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13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гибридизация</a:t>
            </a:r>
          </a:p>
        </p:txBody>
      </p:sp>
      <p:sp>
        <p:nvSpPr>
          <p:cNvPr id="29" name="Дуга 28"/>
          <p:cNvSpPr/>
          <p:nvPr/>
        </p:nvSpPr>
        <p:spPr>
          <a:xfrm rot="19374777">
            <a:off x="3376154" y="951504"/>
            <a:ext cx="1301033" cy="1346871"/>
          </a:xfrm>
          <a:prstGeom prst="arc">
            <a:avLst>
              <a:gd name="adj1" fmla="val 14866111"/>
              <a:gd name="adj2" fmla="val 29410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13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3757460" y="702355"/>
                <a:ext cx="579005" cy="325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513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ru-RU" sz="1513" i="1">
                        <a:latin typeface="Cambria Math"/>
                      </a:rPr>
                      <m:t>°</m:t>
                    </m:r>
                  </m:oMath>
                </a14:m>
                <a:endParaRPr lang="ru-RU" sz="151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460" y="702355"/>
                <a:ext cx="579005" cy="325154"/>
              </a:xfrm>
              <a:prstGeom prst="rect">
                <a:avLst/>
              </a:prstGeom>
              <a:blipFill>
                <a:blip r:embed="rId4"/>
                <a:stretch>
                  <a:fillRect l="-4211" t="-3704" b="-20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9910" y="2102400"/>
            <a:ext cx="1474483" cy="4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5737" y="2102401"/>
            <a:ext cx="1474483" cy="4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042143" y="2332131"/>
            <a:ext cx="98959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98334" y="2203044"/>
            <a:ext cx="272832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0787" y="2204544"/>
            <a:ext cx="272832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16535" y="2236068"/>
            <a:ext cx="704039" cy="26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π-связь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644948" y="1464865"/>
            <a:ext cx="862159" cy="325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σ-связь</a:t>
            </a:r>
          </a:p>
        </p:txBody>
      </p:sp>
    </p:spTree>
    <p:extLst>
      <p:ext uri="{BB962C8B-B14F-4D97-AF65-F5344CB8AC3E}">
        <p14:creationId xmlns:p14="http://schemas.microsoft.com/office/powerpoint/2010/main" val="27425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37" grpId="0"/>
      <p:bldP spid="29" grpId="0" animBg="1"/>
      <p:bldP spid="30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12234</TotalTime>
  <Words>273</Words>
  <Application>Microsoft Office PowerPoint</Application>
  <PresentationFormat>Произвольный</PresentationFormat>
  <Paragraphs>105</Paragraphs>
  <Slides>14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Химия</vt:lpstr>
      <vt:lpstr>Гибридизация атомных орбиталей </vt:lpstr>
      <vt:lpstr>Презентация PowerPoint</vt:lpstr>
      <vt:lpstr>Презентация PowerPoint</vt:lpstr>
      <vt:lpstr>Презентация PowerPoint</vt:lpstr>
      <vt:lpstr>Презентация PowerPoint</vt:lpstr>
      <vt:lpstr>sp2-гибридизация алкенов</vt:lpstr>
      <vt:lpstr>sp2-гибридизация алкенов</vt:lpstr>
      <vt:lpstr>Презентация PowerPoint</vt:lpstr>
      <vt:lpstr>Негибридные орбитали располагаются в двух взаимоперпендикулярных плоскостях</vt:lpstr>
      <vt:lpstr>sp-гибридизация алкадиенов</vt:lpstr>
      <vt:lpstr>Презентация PowerPoint</vt:lpstr>
      <vt:lpstr>Презентация PowerPoint</vt:lpstr>
      <vt:lpstr>Задания для самостоятельного решения: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VAIO</dc:creator>
  <cp:lastModifiedBy>LENOVO</cp:lastModifiedBy>
  <cp:revision>380</cp:revision>
  <dcterms:created xsi:type="dcterms:W3CDTF">2020-04-13T08:05:16Z</dcterms:created>
  <dcterms:modified xsi:type="dcterms:W3CDTF">2020-12-20T17:59:20Z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