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1531" r:id="rId3"/>
    <p:sldId id="292" r:id="rId4"/>
    <p:sldId id="301" r:id="rId5"/>
    <p:sldId id="291" r:id="rId6"/>
    <p:sldId id="1530" r:id="rId7"/>
    <p:sldId id="1532" r:id="rId8"/>
    <p:sldId id="1549" r:id="rId9"/>
    <p:sldId id="324" r:id="rId10"/>
    <p:sldId id="1550" r:id="rId11"/>
    <p:sldId id="1551" r:id="rId12"/>
    <p:sldId id="1552" r:id="rId13"/>
    <p:sldId id="1555" r:id="rId14"/>
    <p:sldId id="1553" r:id="rId15"/>
    <p:sldId id="1554" r:id="rId16"/>
    <p:sldId id="283" r:id="rId17"/>
    <p:sldId id="1556" r:id="rId18"/>
    <p:sldId id="306" r:id="rId19"/>
    <p:sldId id="307" r:id="rId20"/>
    <p:sldId id="337" r:id="rId21"/>
    <p:sldId id="1509" r:id="rId2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4280" autoAdjust="0"/>
  </p:normalViewPr>
  <p:slideViewPr>
    <p:cSldViewPr>
      <p:cViewPr>
        <p:scale>
          <a:sx n="110" d="100"/>
          <a:sy n="110" d="100"/>
        </p:scale>
        <p:origin x="1230" y="33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E0E06-5A83-4907-924B-CCA8D8A7126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95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E0E06-5A83-4907-924B-CCA8D8A71266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663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E0E06-5A83-4907-924B-CCA8D8A71266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557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E0E06-5A83-4907-924B-CCA8D8A71266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557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E0E06-5A83-4907-924B-CCA8D8A71266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55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74ED7DE-BAED-46A8-8F9F-3676435A6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E6532EC-A60F-4290-B3CE-310E303676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6C38F86-7FDB-49EA-8FED-83A7527478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fld id="{034BE098-71D5-4586-BE9F-0CEEB1A99815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478040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725" y="1224010"/>
            <a:ext cx="4324350" cy="436723"/>
          </a:xfrm>
        </p:spPr>
        <p:txBody>
          <a:bodyPr anchor="b"/>
          <a:lstStyle>
            <a:lvl1pPr algn="ctr">
              <a:defRPr sz="283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725" y="1704297"/>
            <a:ext cx="4324350" cy="174663"/>
          </a:xfrm>
        </p:spPr>
        <p:txBody>
          <a:bodyPr/>
          <a:lstStyle>
            <a:lvl1pPr marL="0" indent="0" algn="ctr">
              <a:buNone/>
              <a:defRPr sz="1135"/>
            </a:lvl1pPr>
            <a:lvl2pPr marL="216233" indent="0" algn="ctr">
              <a:buNone/>
              <a:defRPr sz="946"/>
            </a:lvl2pPr>
            <a:lvl3pPr marL="432465" indent="0" algn="ctr">
              <a:buNone/>
              <a:defRPr sz="851"/>
            </a:lvl3pPr>
            <a:lvl4pPr marL="648698" indent="0" algn="ctr">
              <a:buNone/>
              <a:defRPr sz="757"/>
            </a:lvl4pPr>
            <a:lvl5pPr marL="864931" indent="0" algn="ctr">
              <a:buNone/>
              <a:defRPr sz="757"/>
            </a:lvl5pPr>
            <a:lvl6pPr marL="1081164" indent="0" algn="ctr">
              <a:buNone/>
              <a:defRPr sz="757"/>
            </a:lvl6pPr>
            <a:lvl7pPr marL="1297396" indent="0" algn="ctr">
              <a:buNone/>
              <a:defRPr sz="757"/>
            </a:lvl7pPr>
            <a:lvl8pPr marL="1513629" indent="0" algn="ctr">
              <a:buNone/>
              <a:defRPr sz="757"/>
            </a:lvl8pPr>
            <a:lvl9pPr marL="1729862" indent="0" algn="ctr">
              <a:buNone/>
              <a:defRPr sz="757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/>
          <a:p>
            <a:fld id="{1983A9A6-A7C6-4281-A39F-5DC6615D86C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/>
          <a:p>
            <a:fld id="{416F8C33-7088-481A-939B-C850E0D4C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25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825500" y="1316858"/>
            <a:ext cx="4278365" cy="112338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8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Ароматические углеводороды </a:t>
            </a: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711700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13" name="Picture 6" descr="ÐÐ°ÑÑÐ¸Ð½ÐºÐ¸ Ð¿Ð¾ Ð·Ð°Ð¿ÑÐ¾ÑÑ Ð±ÐµÐ½Ð·Ð¾Ð»">
            <a:extLst>
              <a:ext uri="{FF2B5EF4-FFF2-40B4-BE49-F238E27FC236}">
                <a16:creationId xmlns:a16="http://schemas.microsoft.com/office/drawing/2014/main" id="{CC57A76C-C32D-427B-BBB4-DAB3702C8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900" y="1133650"/>
            <a:ext cx="1883092" cy="1883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B1702D3-DD0B-4621-B99D-0093CD1D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0"/>
            <a:ext cx="5165725" cy="48551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  <a:endParaRPr lang="ru-RU" sz="2000" b="0" i="1" dirty="0">
              <a:solidFill>
                <a:schemeClr val="tx1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4C9626-C99A-438A-A76F-1E29A685B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0037" y="574689"/>
            <a:ext cx="5261610" cy="1077218"/>
          </a:xfrm>
        </p:spPr>
        <p:txBody>
          <a:bodyPr/>
          <a:lstStyle/>
          <a:p>
            <a:pPr algn="just"/>
            <a:r>
              <a:rPr lang="ru-RU" dirty="0" err="1"/>
              <a:t>Бензольное</a:t>
            </a:r>
            <a:r>
              <a:rPr lang="ru-RU" dirty="0"/>
              <a:t> ядро довольно устойчивое и в нормальных условиях не реагирует с большинством других веществ. Однако, если создать нужные условия, бензол может вступать в </a:t>
            </a:r>
            <a:r>
              <a:rPr lang="ru-RU" b="1" u="sng" dirty="0"/>
              <a:t>реакции замещения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107767-7C70-4413-8ABD-E78A26DDBC8B}"/>
              </a:ext>
            </a:extLst>
          </p:cNvPr>
          <p:cNvSpPr/>
          <p:nvPr/>
        </p:nvSpPr>
        <p:spPr>
          <a:xfrm>
            <a:off x="101599" y="1470025"/>
            <a:ext cx="556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ru-RU" sz="1200" b="1" dirty="0">
                <a:solidFill>
                  <a:srgbClr val="231F2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Галогенирование. В присутствии катализатора </a:t>
            </a:r>
            <a:r>
              <a:rPr lang="en-US" sz="1200" b="1" dirty="0" err="1">
                <a:solidFill>
                  <a:srgbClr val="231F2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FeCl</a:t>
            </a:r>
            <a:r>
              <a:rPr lang="ru-RU" sz="1200" b="1" baseline="-25000" dirty="0">
                <a:solidFill>
                  <a:srgbClr val="231F2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ru-RU" sz="1200" b="1" dirty="0">
                <a:solidFill>
                  <a:srgbClr val="231F2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, а также при высокой температуре атомы водорода в кольце бензола заменяются на галогены.</a:t>
            </a:r>
          </a:p>
        </p:txBody>
      </p:sp>
      <p:pic>
        <p:nvPicPr>
          <p:cNvPr id="2050" name="Picture 2" descr="20. Химические свойства, получение и применение бензола">
            <a:extLst>
              <a:ext uri="{FF2B5EF4-FFF2-40B4-BE49-F238E27FC236}">
                <a16:creationId xmlns:a16="http://schemas.microsoft.com/office/drawing/2014/main" id="{4C249CE3-9238-44F7-8AC0-3BBEF3E77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302" y="2093194"/>
            <a:ext cx="3719196" cy="1046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437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B1702D3-DD0B-4621-B99D-0093CD1D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0"/>
            <a:ext cx="5165725" cy="48551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  <a:endParaRPr lang="ru-RU" sz="2000" b="0" i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107767-7C70-4413-8ABD-E78A26DDBC8B}"/>
              </a:ext>
            </a:extLst>
          </p:cNvPr>
          <p:cNvSpPr/>
          <p:nvPr/>
        </p:nvSpPr>
        <p:spPr>
          <a:xfrm>
            <a:off x="183243" y="551491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2. Нитрование.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Если подействовать на бензол азотной кислотой в присутствии концентрированной серной кислоты, то образуется нитробензол. </a:t>
            </a:r>
          </a:p>
        </p:txBody>
      </p:sp>
      <p:pic>
        <p:nvPicPr>
          <p:cNvPr id="3074" name="Picture 2" descr="4.3. Технология нитрования">
            <a:extLst>
              <a:ext uri="{FF2B5EF4-FFF2-40B4-BE49-F238E27FC236}">
                <a16:creationId xmlns:a16="http://schemas.microsoft.com/office/drawing/2014/main" id="{12FA30D7-695C-4637-BF23-E002EBB00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36" y="1490645"/>
            <a:ext cx="5158014" cy="97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930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B1702D3-DD0B-4621-B99D-0093CD1D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0"/>
            <a:ext cx="5165725" cy="48551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  <a:endParaRPr lang="ru-RU" sz="2000" b="0" i="1" dirty="0">
              <a:solidFill>
                <a:schemeClr val="tx1"/>
              </a:solidFill>
            </a:endParaRPr>
          </a:p>
        </p:txBody>
      </p:sp>
      <p:pic>
        <p:nvPicPr>
          <p:cNvPr id="6" name="Picture 7" descr="Нитрование толуола">
            <a:extLst>
              <a:ext uri="{FF2B5EF4-FFF2-40B4-BE49-F238E27FC236}">
                <a16:creationId xmlns:a16="http://schemas.microsoft.com/office/drawing/2014/main" id="{4AFBBED6-DAAD-4BE8-907F-77025EDC0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559" y="1165225"/>
            <a:ext cx="5292679" cy="19945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0832B50-4BD9-4595-9055-01709FD2C258}"/>
              </a:ext>
            </a:extLst>
          </p:cNvPr>
          <p:cNvSpPr/>
          <p:nvPr/>
        </p:nvSpPr>
        <p:spPr>
          <a:xfrm>
            <a:off x="173083" y="575693"/>
            <a:ext cx="5562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Гомологи бензола вступают реакции замещения легче, чем бензол:</a:t>
            </a:r>
          </a:p>
          <a:p>
            <a:pPr lvl="0" algn="just"/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773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B1702D3-DD0B-4621-B99D-0093CD1D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0"/>
            <a:ext cx="5165725" cy="48551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  <a:endParaRPr lang="ru-RU" sz="2000" b="0" i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107767-7C70-4413-8ABD-E78A26DDBC8B}"/>
              </a:ext>
            </a:extLst>
          </p:cNvPr>
          <p:cNvSpPr/>
          <p:nvPr/>
        </p:nvSpPr>
        <p:spPr>
          <a:xfrm>
            <a:off x="173083" y="575693"/>
            <a:ext cx="5562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Гомологи бензола вступают реакции замещения легче, чем бензол:</a:t>
            </a:r>
          </a:p>
          <a:p>
            <a:pPr lvl="0" algn="just"/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Толуол, структурная формула, химические свойства, получение">
            <a:extLst>
              <a:ext uri="{FF2B5EF4-FFF2-40B4-BE49-F238E27FC236}">
                <a16:creationId xmlns:a16="http://schemas.microsoft.com/office/drawing/2014/main" id="{9EFC1709-4FCD-47CB-84B9-4E593F84B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17" y="1371467"/>
            <a:ext cx="53340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736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B1702D3-DD0B-4621-B99D-0093CD1D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0"/>
            <a:ext cx="5165725" cy="48551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  <a:endParaRPr lang="ru-RU" sz="2000" b="0" i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107767-7C70-4413-8ABD-E78A26DDBC8B}"/>
              </a:ext>
            </a:extLst>
          </p:cNvPr>
          <p:cNvSpPr/>
          <p:nvPr/>
        </p:nvSpPr>
        <p:spPr>
          <a:xfrm>
            <a:off x="173083" y="575693"/>
            <a:ext cx="55626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3. Гидрирование бензола и его гомологов</a:t>
            </a:r>
          </a:p>
          <a:p>
            <a:pPr lvl="0" algn="just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5" descr="Гидрирование аренов">
            <a:extLst>
              <a:ext uri="{FF2B5EF4-FFF2-40B4-BE49-F238E27FC236}">
                <a16:creationId xmlns:a16="http://schemas.microsoft.com/office/drawing/2014/main" id="{067435E9-1DB0-4F73-8A3F-339E6C0633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94"/>
          <a:stretch/>
        </p:blipFill>
        <p:spPr bwMode="auto">
          <a:xfrm>
            <a:off x="732404" y="883469"/>
            <a:ext cx="4443958" cy="2235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5116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B1702D3-DD0B-4621-B99D-0093CD1D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0"/>
            <a:ext cx="5165725" cy="48551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  <a:endParaRPr lang="ru-RU" sz="2000" b="0" i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107767-7C70-4413-8ABD-E78A26DDBC8B}"/>
              </a:ext>
            </a:extLst>
          </p:cNvPr>
          <p:cNvSpPr/>
          <p:nvPr/>
        </p:nvSpPr>
        <p:spPr>
          <a:xfrm>
            <a:off x="173083" y="575693"/>
            <a:ext cx="5562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4. Реакции окисления.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Бензол довольно устойчив к реакциям окисления. Но его гомологи, в отличие от него, легко окисляются.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 descr="Окисление толуола">
            <a:extLst>
              <a:ext uri="{FF2B5EF4-FFF2-40B4-BE49-F238E27FC236}">
                <a16:creationId xmlns:a16="http://schemas.microsoft.com/office/drawing/2014/main" id="{6BABE896-DC04-4FC0-A2BB-01B39EDEE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80" y="1314358"/>
            <a:ext cx="5562601" cy="1298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03454F1-5580-47CC-9FE0-00218229933D}"/>
              </a:ext>
            </a:extLst>
          </p:cNvPr>
          <p:cNvSpPr/>
          <p:nvPr/>
        </p:nvSpPr>
        <p:spPr>
          <a:xfrm>
            <a:off x="13426" y="2527895"/>
            <a:ext cx="57222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5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C</a:t>
            </a:r>
            <a:r>
              <a:rPr lang="ru-RU" b="1" baseline="-250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6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H</a:t>
            </a:r>
            <a:r>
              <a:rPr lang="ru-RU" b="1" baseline="-250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5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CH</a:t>
            </a:r>
            <a:r>
              <a:rPr lang="ru-RU" b="1" baseline="-250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3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+6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KMnO</a:t>
            </a:r>
            <a:r>
              <a:rPr lang="ru-RU" b="1" baseline="-250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4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+9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H</a:t>
            </a:r>
            <a:r>
              <a:rPr lang="ru-RU" b="1" baseline="-250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SO</a:t>
            </a:r>
            <a:r>
              <a:rPr lang="ru-RU" b="1" baseline="-250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4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→ </a:t>
            </a:r>
          </a:p>
          <a:p>
            <a:pPr algn="ctr"/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5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C</a:t>
            </a:r>
            <a:r>
              <a:rPr lang="ru-RU" b="1" baseline="-250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6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H</a:t>
            </a:r>
            <a:r>
              <a:rPr lang="ru-RU" b="1" baseline="-250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5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C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ОО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H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+ 6MnSO</a:t>
            </a:r>
            <a:r>
              <a:rPr lang="en-US" sz="11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+ 3K</a:t>
            </a:r>
            <a:r>
              <a:rPr lang="en-US" sz="11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</a:t>
            </a:r>
            <a:r>
              <a:rPr lang="en-US" sz="11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+ 14H</a:t>
            </a:r>
            <a:r>
              <a:rPr lang="en-US" sz="11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endParaRPr lang="ru-RU" sz="1600" b="1" dirty="0">
              <a:solidFill>
                <a:srgbClr val="231F2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745">
            <a:extLst>
              <a:ext uri="{FF2B5EF4-FFF2-40B4-BE49-F238E27FC236}">
                <a16:creationId xmlns:a16="http://schemas.microsoft.com/office/drawing/2014/main" id="{6C022C62-F62F-490D-B921-76AF8336026D}"/>
              </a:ext>
            </a:extLst>
          </p:cNvPr>
          <p:cNvSpPr txBox="1"/>
          <p:nvPr/>
        </p:nvSpPr>
        <p:spPr>
          <a:xfrm>
            <a:off x="3111500" y="2725801"/>
            <a:ext cx="2060575" cy="231775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indent="228600">
              <a:lnSpc>
                <a:spcPct val="115000"/>
              </a:lnSpc>
              <a:spcAft>
                <a:spcPts val="0"/>
              </a:spcAft>
            </a:pPr>
            <a:endParaRPr lang="ru-RU" sz="120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412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6" descr="Гексахлоран">
            <a:extLst>
              <a:ext uri="{FF2B5EF4-FFF2-40B4-BE49-F238E27FC236}">
                <a16:creationId xmlns:a16="http://schemas.microsoft.com/office/drawing/2014/main" id="{7F5B8BE3-B9B1-48C9-8402-6D8E9A3F2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708025"/>
            <a:ext cx="5012916" cy="2351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AA8E8E0-C5F4-4C8F-8B6B-14C0CCB661B1}"/>
              </a:ext>
            </a:extLst>
          </p:cNvPr>
          <p:cNvSpPr txBox="1">
            <a:spLocks/>
          </p:cNvSpPr>
          <p:nvPr/>
        </p:nvSpPr>
        <p:spPr>
          <a:xfrm>
            <a:off x="300037" y="-82293"/>
            <a:ext cx="5165725" cy="48551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ru-RU" sz="2400" b="1" ker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  <a:endParaRPr lang="ru-RU" sz="2000" b="1" i="1" kern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B1702D3-DD0B-4621-B99D-0093CD1D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0"/>
            <a:ext cx="5165725" cy="48551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  <a:endParaRPr lang="ru-RU" sz="2000" b="0" i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107767-7C70-4413-8ABD-E78A26DDBC8B}"/>
              </a:ext>
            </a:extLst>
          </p:cNvPr>
          <p:cNvSpPr/>
          <p:nvPr/>
        </p:nvSpPr>
        <p:spPr>
          <a:xfrm>
            <a:off x="173083" y="575693"/>
            <a:ext cx="5562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4. Реакции окисления.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Бензол довольно устойчив к реакциям окисления. Но его гомологи, в отличие от него, легко окисляются.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 descr="Окисление толуола">
            <a:extLst>
              <a:ext uri="{FF2B5EF4-FFF2-40B4-BE49-F238E27FC236}">
                <a16:creationId xmlns:a16="http://schemas.microsoft.com/office/drawing/2014/main" id="{6BABE896-DC04-4FC0-A2BB-01B39EDEE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80" y="1314357"/>
            <a:ext cx="5562601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9397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6228" y="98425"/>
            <a:ext cx="5313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бензола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6228" y="2284179"/>
            <a:ext cx="1612623" cy="480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В качестве </a:t>
            </a:r>
          </a:p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растворителей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29558" y="2284179"/>
            <a:ext cx="1906685" cy="480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Получение</a:t>
            </a:r>
          </a:p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анилина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38571" y="2290315"/>
            <a:ext cx="1789380" cy="674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Получение хлорбензола, фенола и стирола</a:t>
            </a:r>
          </a:p>
        </p:txBody>
      </p:sp>
      <p:pic>
        <p:nvPicPr>
          <p:cNvPr id="5126" name="Picture 6" descr="Картинки по запросу получение органических вещест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037" y="943320"/>
            <a:ext cx="1256448" cy="124849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Картинки по запросу раствритель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686" y="943322"/>
            <a:ext cx="1283706" cy="124849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Картинки по запросу анилин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855" y="943320"/>
            <a:ext cx="1264090" cy="123672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99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6227" y="28756"/>
            <a:ext cx="5313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ксилола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3602" y="2478228"/>
            <a:ext cx="1612623" cy="286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Как растворитель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65575" y="2381214"/>
            <a:ext cx="1883661" cy="480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Синтез</a:t>
            </a:r>
          </a:p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органических веществ</a:t>
            </a:r>
          </a:p>
        </p:txBody>
      </p:sp>
      <p:pic>
        <p:nvPicPr>
          <p:cNvPr id="12292" name="Picture 4" descr="Картинки по запросу растворител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917653"/>
            <a:ext cx="1264090" cy="124849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8" name="Picture 2" descr="Картинки по запросу растворы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82" y="943325"/>
            <a:ext cx="1256447" cy="124849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E50CA3-02F3-49EA-861C-448B07F033D0}"/>
              </a:ext>
            </a:extLst>
          </p:cNvPr>
          <p:cNvSpPr txBox="1"/>
          <p:nvPr/>
        </p:nvSpPr>
        <p:spPr>
          <a:xfrm>
            <a:off x="1880943" y="2303627"/>
            <a:ext cx="1612623" cy="480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Производство</a:t>
            </a:r>
          </a:p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фенола</a:t>
            </a:r>
          </a:p>
        </p:txBody>
      </p:sp>
      <p:pic>
        <p:nvPicPr>
          <p:cNvPr id="10" name="Picture 2" descr="Картинки по запросу фенол">
            <a:extLst>
              <a:ext uri="{FF2B5EF4-FFF2-40B4-BE49-F238E27FC236}">
                <a16:creationId xmlns:a16="http://schemas.microsoft.com/office/drawing/2014/main" id="{54208261-4050-4607-80A7-AB4E40989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209" y="950764"/>
            <a:ext cx="1264090" cy="124849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94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6F210518-6888-4A13-8E49-D683CAB9A0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0037" y="57961"/>
            <a:ext cx="5165725" cy="385728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Ароматические углеводороды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EF18EAF-91C4-4511-AE85-72932AE2E9CD}"/>
              </a:ext>
            </a:extLst>
          </p:cNvPr>
          <p:cNvSpPr txBox="1">
            <a:spLocks noChangeArrowheads="1"/>
          </p:cNvSpPr>
          <p:nvPr/>
        </p:nvSpPr>
        <p:spPr>
          <a:xfrm>
            <a:off x="215900" y="1659940"/>
            <a:ext cx="5426075" cy="1334085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u-RU" altLang="ru-RU" sz="2000" b="1" kern="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Ароматические углеводороды (арены)</a:t>
            </a:r>
            <a:r>
              <a:rPr lang="ru-RU" altLang="ru-RU" sz="2000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это циклические углеводороды, в молекулах которых имеется хотя бы одно </a:t>
            </a:r>
            <a:r>
              <a:rPr lang="ru-RU" altLang="ru-RU" sz="2000" b="1" kern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бензольное</a:t>
            </a:r>
            <a:r>
              <a:rPr lang="ru-RU" altLang="ru-RU" sz="2000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кольцо.</a:t>
            </a:r>
            <a:r>
              <a:rPr lang="ru-RU" altLang="ru-RU" sz="24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altLang="ru-RU" sz="2400" b="1" kern="0" baseline="-25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5">
            <a:extLst>
              <a:ext uri="{FF2B5EF4-FFF2-40B4-BE49-F238E27FC236}">
                <a16:creationId xmlns:a16="http://schemas.microsoft.com/office/drawing/2014/main" id="{BD451EDD-C006-446F-9647-CB0E1453F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18" y="606181"/>
            <a:ext cx="4160837" cy="1034129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1600" b="1" i="1" dirty="0">
                <a:solidFill>
                  <a:schemeClr val="bg1"/>
                </a:solidFill>
              </a:rPr>
              <a:t>Общая формула ароматических углеводородов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ru-RU" sz="3600" b="1" i="1" dirty="0" err="1">
                <a:solidFill>
                  <a:schemeClr val="bg1"/>
                </a:solidFill>
              </a:rPr>
              <a:t>C</a:t>
            </a:r>
            <a:r>
              <a:rPr lang="en-US" altLang="ru-RU" sz="3600" b="1" i="1" baseline="-25000" dirty="0" err="1">
                <a:solidFill>
                  <a:schemeClr val="bg1"/>
                </a:solidFill>
              </a:rPr>
              <a:t>n</a:t>
            </a:r>
            <a:r>
              <a:rPr lang="en-US" altLang="ru-RU" sz="3600" b="1" i="1" dirty="0" err="1">
                <a:solidFill>
                  <a:schemeClr val="bg1"/>
                </a:solidFill>
              </a:rPr>
              <a:t>H</a:t>
            </a:r>
            <a:r>
              <a:rPr lang="ru-RU" altLang="ru-RU" sz="3600" b="1" i="1" baseline="-25000" dirty="0">
                <a:solidFill>
                  <a:schemeClr val="bg1"/>
                </a:solidFill>
              </a:rPr>
              <a:t>2</a:t>
            </a:r>
            <a:r>
              <a:rPr lang="en-US" altLang="ru-RU" sz="3600" b="1" i="1" baseline="-25000" dirty="0">
                <a:solidFill>
                  <a:schemeClr val="bg1"/>
                </a:solidFill>
              </a:rPr>
              <a:t>n</a:t>
            </a:r>
            <a:r>
              <a:rPr lang="ru-RU" altLang="ru-RU" sz="3600" b="1" i="1" baseline="-25000" dirty="0">
                <a:solidFill>
                  <a:schemeClr val="bg1"/>
                </a:solidFill>
              </a:rPr>
              <a:t>-6.</a:t>
            </a:r>
            <a:r>
              <a:rPr lang="ru-RU" altLang="ru-RU" sz="3600" b="1" i="1" dirty="0"/>
              <a:t> </a:t>
            </a:r>
            <a:r>
              <a:rPr lang="ru-RU" altLang="ru-RU" sz="2400" b="1" i="1" dirty="0">
                <a:solidFill>
                  <a:schemeClr val="bg1"/>
                </a:solidFill>
              </a:rPr>
              <a:t>(</a:t>
            </a:r>
            <a:r>
              <a:rPr lang="en-US" altLang="ru-RU" sz="2400" b="1" i="1" dirty="0">
                <a:solidFill>
                  <a:schemeClr val="bg1"/>
                </a:solidFill>
              </a:rPr>
              <a:t>n</a:t>
            </a:r>
            <a:r>
              <a:rPr lang="ru-RU" altLang="ru-RU" sz="2400" b="1" i="1" dirty="0">
                <a:solidFill>
                  <a:schemeClr val="bg1"/>
                </a:solidFill>
              </a:rPr>
              <a:t> не менее 6)</a:t>
            </a:r>
            <a:endParaRPr lang="ru-RU" altLang="ru-RU" sz="36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721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96842" y="107766"/>
            <a:ext cx="5313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хлорпроизводных бензола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6228" y="2284179"/>
            <a:ext cx="1612623" cy="480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Для защиты</a:t>
            </a:r>
          </a:p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растений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25134" y="2284178"/>
            <a:ext cx="1292507" cy="286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От головни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49628" y="2290314"/>
            <a:ext cx="1860559" cy="674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Для борьбы с вредными насекомыми</a:t>
            </a:r>
          </a:p>
        </p:txBody>
      </p:sp>
      <p:pic>
        <p:nvPicPr>
          <p:cNvPr id="16386" name="Picture 2" descr="Картинки по запросу защита растений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4" y="946247"/>
            <a:ext cx="1264089" cy="124557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Картинки по запросу головн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662" y="943325"/>
            <a:ext cx="1274477" cy="124849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6" descr="Картинки по запросу борьба с насекомыми на растениях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863" y="946247"/>
            <a:ext cx="1264090" cy="124557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6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9391" y="125578"/>
            <a:ext cx="5567019" cy="307567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1892" dirty="0"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18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3">
            <a:extLst>
              <a:ext uri="{FF2B5EF4-FFF2-40B4-BE49-F238E27FC236}">
                <a16:creationId xmlns:a16="http://schemas.microsoft.com/office/drawing/2014/main" id="{E8308302-1873-4FD6-8E9E-340937BF0006}"/>
              </a:ext>
            </a:extLst>
          </p:cNvPr>
          <p:cNvSpPr txBox="1">
            <a:spLocks/>
          </p:cNvSpPr>
          <p:nvPr/>
        </p:nvSpPr>
        <p:spPr>
          <a:xfrm>
            <a:off x="581927" y="708025"/>
            <a:ext cx="4601946" cy="262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92" i="1" dirty="0">
                <a:latin typeface="Arial" panose="020B0604020202020204" pitchFamily="34" charset="0"/>
                <a:cs typeface="Arial" panose="020B0604020202020204" pitchFamily="34" charset="0"/>
              </a:rPr>
              <a:t>Решите задачи № 1,</a:t>
            </a:r>
            <a:r>
              <a:rPr lang="en-US" sz="1892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892" i="1" dirty="0">
                <a:latin typeface="Arial" panose="020B0604020202020204" pitchFamily="34" charset="0"/>
                <a:cs typeface="Arial" panose="020B0604020202020204" pitchFamily="34" charset="0"/>
              </a:rPr>
              <a:t> на стр. 66</a:t>
            </a:r>
            <a:endParaRPr lang="ru-RU" sz="208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Картинки по запросу бензол">
            <a:extLst>
              <a:ext uri="{FF2B5EF4-FFF2-40B4-BE49-F238E27FC236}">
                <a16:creationId xmlns:a16="http://schemas.microsoft.com/office/drawing/2014/main" id="{B1BC2B7A-6B50-4609-96F1-5D6D02802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775" y="1122484"/>
            <a:ext cx="2000250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FA8B30-84BD-43BF-BDC3-0F5C9D363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04" y="113707"/>
            <a:ext cx="4342446" cy="31302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Структурная формула бензола </a:t>
            </a:r>
          </a:p>
        </p:txBody>
      </p:sp>
      <p:sp>
        <p:nvSpPr>
          <p:cNvPr id="14339" name="Содержимое 2">
            <a:extLst>
              <a:ext uri="{FF2B5EF4-FFF2-40B4-BE49-F238E27FC236}">
                <a16:creationId xmlns:a16="http://schemas.microsoft.com/office/drawing/2014/main" id="{EC0CB90C-D624-49F3-AA2A-583B42A8F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00" y="611041"/>
            <a:ext cx="3569994" cy="129266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Была предложена немецким ученым          А.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Кекуле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в 1865 году.</a:t>
            </a:r>
          </a:p>
          <a:p>
            <a:pPr algn="ctr">
              <a:buFontTx/>
              <a:buNone/>
            </a:pP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endParaRPr lang="ru-RU" alt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endParaRPr lang="ru-RU" alt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endParaRPr lang="ru-RU" alt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200px-Heinrich_von_Angeli_-_Friedrich_August_Kekul%C3%A9_von_Stradonitz.jpg">
            <a:extLst>
              <a:ext uri="{FF2B5EF4-FFF2-40B4-BE49-F238E27FC236}">
                <a16:creationId xmlns:a16="http://schemas.microsoft.com/office/drawing/2014/main" id="{FA33E9F3-B203-453A-A132-D07FC2DE2F5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02191" y="587123"/>
            <a:ext cx="1206694" cy="1251041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342" name="Прямоугольник 5">
            <a:extLst>
              <a:ext uri="{FF2B5EF4-FFF2-40B4-BE49-F238E27FC236}">
                <a16:creationId xmlns:a16="http://schemas.microsoft.com/office/drawing/2014/main" id="{CE20AACF-A416-42F3-B62B-A4F4ED2C5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2401" y="1794093"/>
            <a:ext cx="946273" cy="253916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050" b="1" i="1" dirty="0" err="1">
                <a:solidFill>
                  <a:schemeClr val="bg1"/>
                </a:solidFill>
              </a:rPr>
              <a:t>А.Кекуле</a:t>
            </a:r>
            <a:r>
              <a:rPr lang="ru-RU" altLang="ru-RU" sz="1050" b="1" i="1" dirty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8" name="Object 17">
            <a:extLst>
              <a:ext uri="{FF2B5EF4-FFF2-40B4-BE49-F238E27FC236}">
                <a16:creationId xmlns:a16="http://schemas.microsoft.com/office/drawing/2014/main" id="{FDD6B6F1-D51E-4874-8C44-F8119EF74C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816743"/>
              </p:ext>
            </p:extLst>
          </p:nvPr>
        </p:nvGraphicFramePr>
        <p:xfrm>
          <a:off x="2340740" y="1108375"/>
          <a:ext cx="1151760" cy="135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CS ChemDraw Drawing" r:id="rId4" imgW="734400" imgH="829440" progId="">
                  <p:embed/>
                </p:oleObj>
              </mc:Choice>
              <mc:Fallback>
                <p:oleObj name="CS ChemDraw Drawing" r:id="rId4" imgW="734400" imgH="829440" progId="">
                  <p:embed/>
                  <p:pic>
                    <p:nvPicPr>
                      <p:cNvPr id="61457" name="Object 17">
                        <a:extLst>
                          <a:ext uri="{FF2B5EF4-FFF2-40B4-BE49-F238E27FC236}">
                            <a16:creationId xmlns:a16="http://schemas.microsoft.com/office/drawing/2014/main" id="{BF7116B8-3131-4F62-9062-466A66CBA2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740" y="1108375"/>
                        <a:ext cx="1151760" cy="135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>
            <a:extLst>
              <a:ext uri="{FF2B5EF4-FFF2-40B4-BE49-F238E27FC236}">
                <a16:creationId xmlns:a16="http://schemas.microsoft.com/office/drawing/2014/main" id="{069F27A3-FA6A-4EF4-AA5F-5DF36812EE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404117"/>
              </p:ext>
            </p:extLst>
          </p:nvPr>
        </p:nvGraphicFramePr>
        <p:xfrm>
          <a:off x="175320" y="936625"/>
          <a:ext cx="1488290" cy="163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CS ChemDraw Drawing" r:id="rId6" imgW="1018440" imgH="1150920" progId="">
                  <p:embed/>
                </p:oleObj>
              </mc:Choice>
              <mc:Fallback>
                <p:oleObj name="CS ChemDraw Drawing" r:id="rId6" imgW="1018440" imgH="1150920" progId="">
                  <p:embed/>
                  <p:pic>
                    <p:nvPicPr>
                      <p:cNvPr id="61453" name="Object 13">
                        <a:extLst>
                          <a:ext uri="{FF2B5EF4-FFF2-40B4-BE49-F238E27FC236}">
                            <a16:creationId xmlns:a16="http://schemas.microsoft.com/office/drawing/2014/main" id="{C66D9F42-F6FA-4441-944D-D8DD2DA24F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320" y="936625"/>
                        <a:ext cx="1488290" cy="163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>
            <a:extLst>
              <a:ext uri="{FF2B5EF4-FFF2-40B4-BE49-F238E27FC236}">
                <a16:creationId xmlns:a16="http://schemas.microsoft.com/office/drawing/2014/main" id="{FC6687FC-D3D2-48D7-9326-81EA45A41BB5}"/>
              </a:ext>
            </a:extLst>
          </p:cNvPr>
          <p:cNvSpPr txBox="1">
            <a:spLocks noChangeArrowheads="1"/>
          </p:cNvSpPr>
          <p:nvPr/>
        </p:nvSpPr>
        <p:spPr>
          <a:xfrm>
            <a:off x="2456459" y="3059112"/>
            <a:ext cx="3512933" cy="1240695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kern="0">
                <a:solidFill>
                  <a:sysClr val="windowText" lastClr="000000"/>
                </a:solidFill>
              </a:rPr>
              <a:t>                 </a:t>
            </a:r>
            <a:endParaRPr lang="ru-RU" altLang="ru-RU" sz="2800" kern="0">
              <a:solidFill>
                <a:sysClr val="windowText" lastClr="000000"/>
              </a:solidFill>
            </a:endParaRPr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2CCB7656-E6DC-4C6E-BAFB-B14F95AEE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9900" y="1772718"/>
            <a:ext cx="455380" cy="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Rectangle 21">
            <a:extLst>
              <a:ext uri="{FF2B5EF4-FFF2-40B4-BE49-F238E27FC236}">
                <a16:creationId xmlns:a16="http://schemas.microsoft.com/office/drawing/2014/main" id="{925F656F-D3C0-4168-9EB1-9014A0135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243" y="2614218"/>
            <a:ext cx="4914142" cy="52322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 i="1" dirty="0">
                <a:solidFill>
                  <a:schemeClr val="bg1"/>
                </a:solidFill>
              </a:rPr>
              <a:t>Ф. </a:t>
            </a:r>
            <a:r>
              <a:rPr lang="ru-RU" altLang="ru-RU" sz="1400" b="1" i="1" dirty="0" err="1">
                <a:solidFill>
                  <a:schemeClr val="bg1"/>
                </a:solidFill>
              </a:rPr>
              <a:t>Кекуле</a:t>
            </a:r>
            <a:r>
              <a:rPr lang="ru-RU" altLang="ru-RU" sz="1400" b="1" i="1" dirty="0">
                <a:solidFill>
                  <a:schemeClr val="bg1"/>
                </a:solidFill>
              </a:rPr>
              <a:t> предположил, что в молекуле бензола существуют три двойных связи.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71273" y="81804"/>
            <a:ext cx="5313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Строение бензола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31107" y="699553"/>
            <a:ext cx="2008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Особенности строения: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31107" y="1369386"/>
            <a:ext cx="21256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194" indent="-180194">
              <a:buFont typeface="Arial" pitchFamily="34" charset="0"/>
              <a:buChar char="•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длины С – С-связей равны 0,140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нм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8" name="AutoShape 2" descr="Отображается файл &quot;1_0783 строение органических веществ .png&quot;"/>
          <p:cNvSpPr>
            <a:spLocks noChangeAspect="1" noChangeArrowheads="1"/>
          </p:cNvSpPr>
          <p:nvPr/>
        </p:nvSpPr>
        <p:spPr bwMode="auto">
          <a:xfrm>
            <a:off x="98099" y="-90298"/>
            <a:ext cx="192193" cy="19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7658" tIns="28829" rIns="57658" bIns="28829" numCol="1" anchor="t" anchorCtr="0" compatLnSpc="1">
            <a:prstTxWarp prst="textNoShape">
              <a:avLst/>
            </a:prstTxWarp>
          </a:bodyPr>
          <a:lstStyle/>
          <a:p>
            <a:endParaRPr lang="ru-RU" sz="113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31107" y="1923618"/>
            <a:ext cx="20084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6233" indent="-216233">
              <a:buFont typeface="Arial" pitchFamily="34" charset="0"/>
              <a:buChar char="•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молекула бензола имеет вид плоского шестиугольника.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73" y="596646"/>
            <a:ext cx="1236243" cy="1421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746" y="596646"/>
            <a:ext cx="1425361" cy="1316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98" y="1906984"/>
            <a:ext cx="1565591" cy="1142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 descr="Картинки по запросу бензол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889" y="2034080"/>
            <a:ext cx="1100023" cy="1087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783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3118B89-F566-4E63-9F5F-923B2467C006}"/>
              </a:ext>
            </a:extLst>
          </p:cNvPr>
          <p:cNvSpPr/>
          <p:nvPr/>
        </p:nvSpPr>
        <p:spPr>
          <a:xfrm>
            <a:off x="434280" y="22225"/>
            <a:ext cx="48972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Номенклатура и изомерия</a:t>
            </a:r>
            <a:endParaRPr lang="ru-RU" alt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774EBE-AD41-44BF-B3BB-AB14FB9F9068}"/>
              </a:ext>
            </a:extLst>
          </p:cNvPr>
          <p:cNvSpPr/>
          <p:nvPr/>
        </p:nvSpPr>
        <p:spPr>
          <a:xfrm>
            <a:off x="50733" y="511626"/>
            <a:ext cx="56515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Арены рассматривают как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производные бензола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где положение заместителей указывается цифрами, номера атомов углерода, от которых отходят заместители, должны получить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наименьшие номера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197E5C9-5A9E-41D3-A83C-A7B904E0DA7B}"/>
              </a:ext>
            </a:extLst>
          </p:cNvPr>
          <p:cNvSpPr/>
          <p:nvPr/>
        </p:nvSpPr>
        <p:spPr>
          <a:xfrm>
            <a:off x="3224189" y="2664646"/>
            <a:ext cx="22225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Изопропилбензол,</a:t>
            </a:r>
          </a:p>
          <a:p>
            <a:pPr algn="ctr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или кумол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911318C-3258-4BE2-ACB4-EE861FA51B8C}"/>
              </a:ext>
            </a:extLst>
          </p:cNvPr>
          <p:cNvSpPr/>
          <p:nvPr/>
        </p:nvSpPr>
        <p:spPr>
          <a:xfrm>
            <a:off x="242368" y="2699405"/>
            <a:ext cx="14575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Метилбензол, </a:t>
            </a:r>
          </a:p>
          <a:p>
            <a:pPr algn="ctr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или толуол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A9C617F-E0D0-4432-83A1-EF8BC5E4BC18}"/>
              </a:ext>
            </a:extLst>
          </p:cNvPr>
          <p:cNvSpPr/>
          <p:nvPr/>
        </p:nvSpPr>
        <p:spPr>
          <a:xfrm>
            <a:off x="1924316" y="2751070"/>
            <a:ext cx="12366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Этилбензол</a:t>
            </a:r>
          </a:p>
        </p:txBody>
      </p:sp>
      <p:pic>
        <p:nvPicPr>
          <p:cNvPr id="11" name="Picture 2" descr="Картинки по запросу бензол">
            <a:extLst>
              <a:ext uri="{FF2B5EF4-FFF2-40B4-BE49-F238E27FC236}">
                <a16:creationId xmlns:a16="http://schemas.microsoft.com/office/drawing/2014/main" id="{68A4023A-A9E6-45F9-A5D6-0537D4D510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359" y="1832381"/>
            <a:ext cx="971385" cy="971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98F1F2D-1DCE-45EF-B544-3CF5745800C6}"/>
              </a:ext>
            </a:extLst>
          </p:cNvPr>
          <p:cNvSpPr/>
          <p:nvPr/>
        </p:nvSpPr>
        <p:spPr>
          <a:xfrm>
            <a:off x="749300" y="1383982"/>
            <a:ext cx="5549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63210715-6183-4A43-BF97-DA149B6CBE7E}"/>
              </a:ext>
            </a:extLst>
          </p:cNvPr>
          <p:cNvCxnSpPr>
            <a:cxnSpLocks/>
          </p:cNvCxnSpPr>
          <p:nvPr/>
        </p:nvCxnSpPr>
        <p:spPr>
          <a:xfrm flipV="1">
            <a:off x="901700" y="1620767"/>
            <a:ext cx="0" cy="23025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Picture 2" descr="Картинки по запросу бензол">
            <a:extLst>
              <a:ext uri="{FF2B5EF4-FFF2-40B4-BE49-F238E27FC236}">
                <a16:creationId xmlns:a16="http://schemas.microsoft.com/office/drawing/2014/main" id="{1E4A166C-1CE4-4B5E-8CD3-F2535F009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994" y="1832381"/>
            <a:ext cx="946743" cy="94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Картинки по запросу бензол">
            <a:extLst>
              <a:ext uri="{FF2B5EF4-FFF2-40B4-BE49-F238E27FC236}">
                <a16:creationId xmlns:a16="http://schemas.microsoft.com/office/drawing/2014/main" id="{466AA241-6DC0-4E75-ABF5-8D182A797B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551" y="1804868"/>
            <a:ext cx="946743" cy="94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44D2E8D8-CDAA-4617-817E-05FDB1B77616}"/>
              </a:ext>
            </a:extLst>
          </p:cNvPr>
          <p:cNvSpPr/>
          <p:nvPr/>
        </p:nvSpPr>
        <p:spPr>
          <a:xfrm>
            <a:off x="2347260" y="1378785"/>
            <a:ext cx="10326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en-US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BE8079F9-570C-4A94-A050-953885AF1759}"/>
              </a:ext>
            </a:extLst>
          </p:cNvPr>
          <p:cNvCxnSpPr>
            <a:cxnSpLocks/>
          </p:cNvCxnSpPr>
          <p:nvPr/>
        </p:nvCxnSpPr>
        <p:spPr>
          <a:xfrm flipV="1">
            <a:off x="2499660" y="1615570"/>
            <a:ext cx="0" cy="23025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C348AC22-3353-45E6-9573-915371DF1705}"/>
              </a:ext>
            </a:extLst>
          </p:cNvPr>
          <p:cNvSpPr/>
          <p:nvPr/>
        </p:nvSpPr>
        <p:spPr>
          <a:xfrm>
            <a:off x="3595577" y="1350805"/>
            <a:ext cx="13580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en-US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en-US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D9DCFDEC-45A2-4F97-90B3-67C00122087F}"/>
              </a:ext>
            </a:extLst>
          </p:cNvPr>
          <p:cNvCxnSpPr>
            <a:cxnSpLocks/>
          </p:cNvCxnSpPr>
          <p:nvPr/>
        </p:nvCxnSpPr>
        <p:spPr>
          <a:xfrm flipV="1">
            <a:off x="4200922" y="1602123"/>
            <a:ext cx="0" cy="23025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26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8D8F6C89-F252-4D82-B3BC-07504DE9A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6381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Номенклатура и изомерия</a:t>
            </a:r>
            <a:endParaRPr lang="ru-RU" alt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86E5EE8-70F1-4939-8CA9-91837925F29D}"/>
              </a:ext>
            </a:extLst>
          </p:cNvPr>
          <p:cNvSpPr/>
          <p:nvPr/>
        </p:nvSpPr>
        <p:spPr>
          <a:xfrm>
            <a:off x="73165" y="563271"/>
            <a:ext cx="569263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Если в аренах два одинаковых заместителя, то вместо цифр можно использовать приставки: </a:t>
            </a:r>
            <a:r>
              <a:rPr lang="ru-RU" sz="1400" dirty="0">
                <a:solidFill>
                  <a:srgbClr val="785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1, 2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называется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орто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>
                <a:solidFill>
                  <a:srgbClr val="785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1, 3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400" dirty="0">
                <a:solidFill>
                  <a:srgbClr val="785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«мета-»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>
                <a:solidFill>
                  <a:srgbClr val="785A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1, 4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«пара-»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0303EA0-E56C-417F-9085-8A2DE9E94AB4}"/>
              </a:ext>
            </a:extLst>
          </p:cNvPr>
          <p:cNvSpPr/>
          <p:nvPr/>
        </p:nvSpPr>
        <p:spPr>
          <a:xfrm>
            <a:off x="3644900" y="2715538"/>
            <a:ext cx="252745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1,4-диметилбензол</a:t>
            </a:r>
          </a:p>
          <a:p>
            <a:pPr algn="ctr"/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п-ксилол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48D3C-041A-4229-A3B0-77B3E6710D63}"/>
              </a:ext>
            </a:extLst>
          </p:cNvPr>
          <p:cNvSpPr txBox="1"/>
          <p:nvPr/>
        </p:nvSpPr>
        <p:spPr>
          <a:xfrm>
            <a:off x="103237" y="2705177"/>
            <a:ext cx="14943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1,2-диметилбензол</a:t>
            </a:r>
          </a:p>
          <a:p>
            <a:pPr algn="ctr"/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о-ксилол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113B480-7501-420E-B2F1-929374B5BF68}"/>
              </a:ext>
            </a:extLst>
          </p:cNvPr>
          <p:cNvSpPr/>
          <p:nvPr/>
        </p:nvSpPr>
        <p:spPr>
          <a:xfrm>
            <a:off x="1467852" y="2712736"/>
            <a:ext cx="2402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1,3-диметилбензол</a:t>
            </a:r>
          </a:p>
          <a:p>
            <a:pPr algn="ctr"/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м-ксилол</a:t>
            </a:r>
          </a:p>
        </p:txBody>
      </p:sp>
      <p:pic>
        <p:nvPicPr>
          <p:cNvPr id="20" name="Picture 2" descr="Картинки по запросу бензол">
            <a:extLst>
              <a:ext uri="{FF2B5EF4-FFF2-40B4-BE49-F238E27FC236}">
                <a16:creationId xmlns:a16="http://schemas.microsoft.com/office/drawing/2014/main" id="{18597D21-F135-49BA-AA92-1F90C2811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00" y="1938864"/>
            <a:ext cx="835341" cy="83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F5C716A-745E-4A40-9A58-2A135353BD8C}"/>
              </a:ext>
            </a:extLst>
          </p:cNvPr>
          <p:cNvSpPr/>
          <p:nvPr/>
        </p:nvSpPr>
        <p:spPr>
          <a:xfrm>
            <a:off x="501906" y="1409869"/>
            <a:ext cx="6531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CH</a:t>
            </a:r>
            <a:r>
              <a:rPr lang="en-US" sz="1600" baseline="-25000" dirty="0"/>
              <a:t>3</a:t>
            </a:r>
            <a:endParaRPr lang="ru-RU" sz="160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49EF514F-D772-4084-AF6B-81BACC1C69B2}"/>
              </a:ext>
            </a:extLst>
          </p:cNvPr>
          <p:cNvCxnSpPr/>
          <p:nvPr/>
        </p:nvCxnSpPr>
        <p:spPr>
          <a:xfrm flipV="1">
            <a:off x="672780" y="1699453"/>
            <a:ext cx="0" cy="2583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7C68EB92-4101-46FD-8D33-9641C31E9A2C}"/>
              </a:ext>
            </a:extLst>
          </p:cNvPr>
          <p:cNvCxnSpPr/>
          <p:nvPr/>
        </p:nvCxnSpPr>
        <p:spPr>
          <a:xfrm flipV="1">
            <a:off x="1015946" y="2040574"/>
            <a:ext cx="259000" cy="12915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364A8A24-2C2E-4F8B-AC0E-DAE3ADA5DCC4}"/>
              </a:ext>
            </a:extLst>
          </p:cNvPr>
          <p:cNvSpPr/>
          <p:nvPr/>
        </p:nvSpPr>
        <p:spPr>
          <a:xfrm>
            <a:off x="1204251" y="1769587"/>
            <a:ext cx="6531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CH</a:t>
            </a:r>
            <a:r>
              <a:rPr lang="en-US" sz="1600" baseline="-25000" dirty="0"/>
              <a:t>3</a:t>
            </a:r>
            <a:endParaRPr lang="ru-RU" sz="1600" dirty="0"/>
          </a:p>
        </p:txBody>
      </p:sp>
      <p:pic>
        <p:nvPicPr>
          <p:cNvPr id="25" name="Picture 2" descr="Картинки по запросу бензол">
            <a:extLst>
              <a:ext uri="{FF2B5EF4-FFF2-40B4-BE49-F238E27FC236}">
                <a16:creationId xmlns:a16="http://schemas.microsoft.com/office/drawing/2014/main" id="{BA130B47-4235-4906-AC0C-ED558F436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190" y="1938864"/>
            <a:ext cx="835341" cy="83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2E69B87E-1BA9-42C2-ADD5-B5B0FED394FA}"/>
              </a:ext>
            </a:extLst>
          </p:cNvPr>
          <p:cNvCxnSpPr/>
          <p:nvPr/>
        </p:nvCxnSpPr>
        <p:spPr>
          <a:xfrm flipV="1">
            <a:off x="2671861" y="1688110"/>
            <a:ext cx="0" cy="2583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6B50C8B9-817D-4B92-B6E6-304FCA5DB57E}"/>
              </a:ext>
            </a:extLst>
          </p:cNvPr>
          <p:cNvCxnSpPr/>
          <p:nvPr/>
        </p:nvCxnSpPr>
        <p:spPr>
          <a:xfrm>
            <a:off x="3025252" y="2544304"/>
            <a:ext cx="259000" cy="1006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D063050B-5134-479C-8213-0D3373D96FCD}"/>
              </a:ext>
            </a:extLst>
          </p:cNvPr>
          <p:cNvSpPr/>
          <p:nvPr/>
        </p:nvSpPr>
        <p:spPr>
          <a:xfrm>
            <a:off x="3220368" y="2544304"/>
            <a:ext cx="6531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CH</a:t>
            </a:r>
            <a:r>
              <a:rPr lang="en-US" sz="1600" baseline="-25000" dirty="0"/>
              <a:t>3</a:t>
            </a:r>
            <a:endParaRPr lang="ru-RU" sz="1600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AD4ED733-B604-4E85-AAED-A9736C31A9FB}"/>
              </a:ext>
            </a:extLst>
          </p:cNvPr>
          <p:cNvSpPr/>
          <p:nvPr/>
        </p:nvSpPr>
        <p:spPr>
          <a:xfrm>
            <a:off x="2501620" y="1409869"/>
            <a:ext cx="6531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CH</a:t>
            </a:r>
            <a:r>
              <a:rPr lang="en-US" sz="1600" baseline="-25000" dirty="0"/>
              <a:t>3</a:t>
            </a:r>
            <a:endParaRPr lang="ru-RU" sz="1600" dirty="0"/>
          </a:p>
        </p:txBody>
      </p:sp>
      <p:pic>
        <p:nvPicPr>
          <p:cNvPr id="30" name="Picture 2" descr="Картинки по запросу бензол">
            <a:extLst>
              <a:ext uri="{FF2B5EF4-FFF2-40B4-BE49-F238E27FC236}">
                <a16:creationId xmlns:a16="http://schemas.microsoft.com/office/drawing/2014/main" id="{506FF6CE-4F66-4C83-8115-4C97A16BD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0738" y="1634063"/>
            <a:ext cx="835341" cy="83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A06A9A92-2611-44C1-86A2-FA991182D5EC}"/>
              </a:ext>
            </a:extLst>
          </p:cNvPr>
          <p:cNvCxnSpPr/>
          <p:nvPr/>
        </p:nvCxnSpPr>
        <p:spPr>
          <a:xfrm flipV="1">
            <a:off x="4838409" y="1383309"/>
            <a:ext cx="0" cy="2583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803766D1-3A05-4EE8-AE91-5E25E5B3D76E}"/>
              </a:ext>
            </a:extLst>
          </p:cNvPr>
          <p:cNvSpPr/>
          <p:nvPr/>
        </p:nvSpPr>
        <p:spPr>
          <a:xfrm>
            <a:off x="4684043" y="1141994"/>
            <a:ext cx="6531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CH</a:t>
            </a:r>
            <a:r>
              <a:rPr lang="en-US" sz="1600" baseline="-25000" dirty="0"/>
              <a:t>3</a:t>
            </a:r>
            <a:endParaRPr lang="ru-RU" sz="1600" dirty="0"/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FA5FD5B8-F3B6-4D96-8374-C833FAD76B1E}"/>
              </a:ext>
            </a:extLst>
          </p:cNvPr>
          <p:cNvCxnSpPr>
            <a:cxnSpLocks/>
          </p:cNvCxnSpPr>
          <p:nvPr/>
        </p:nvCxnSpPr>
        <p:spPr>
          <a:xfrm flipV="1">
            <a:off x="4838408" y="2445645"/>
            <a:ext cx="0" cy="1489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F2221F96-DAEF-4162-9A0E-C7F4F2695E69}"/>
              </a:ext>
            </a:extLst>
          </p:cNvPr>
          <p:cNvSpPr/>
          <p:nvPr/>
        </p:nvSpPr>
        <p:spPr>
          <a:xfrm>
            <a:off x="4684043" y="2491988"/>
            <a:ext cx="6531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CH</a:t>
            </a:r>
            <a:r>
              <a:rPr lang="en-US" sz="1600" baseline="-25000" dirty="0"/>
              <a:t>3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2778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1" grpId="0"/>
      <p:bldP spid="24" grpId="0"/>
      <p:bldP spid="28" grpId="0"/>
      <p:bldP spid="29" grpId="0"/>
      <p:bldP spid="32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D95753-0A5E-4FF6-B780-A1BF75757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7799" y="557907"/>
            <a:ext cx="5410200" cy="923330"/>
          </a:xfrm>
        </p:spPr>
        <p:txBody>
          <a:bodyPr/>
          <a:lstStyle/>
          <a:p>
            <a:pPr algn="just"/>
            <a:r>
              <a:rPr lang="ru-RU" sz="1200" b="1" dirty="0"/>
              <a:t>1. Бензол и его гомологи можно получить при дегидрогенизации циклогексана и его гомологов в присутствии катализатора и при высокой температуре.</a:t>
            </a:r>
          </a:p>
          <a:p>
            <a:pPr algn="just"/>
            <a:endParaRPr lang="ru-RU" sz="1200" dirty="0"/>
          </a:p>
          <a:p>
            <a:pPr algn="just"/>
            <a:endParaRPr lang="ru-RU" sz="12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B1702D3-DD0B-4621-B99D-0093CD1D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0"/>
            <a:ext cx="5165725" cy="48551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dirty="0"/>
              <a:t>Способы получения</a:t>
            </a:r>
            <a:endParaRPr lang="ru-RU" sz="2000" b="0" i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7.4. Получение ароматических углеводородов">
            <a:extLst>
              <a:ext uri="{FF2B5EF4-FFF2-40B4-BE49-F238E27FC236}">
                <a16:creationId xmlns:a16="http://schemas.microsoft.com/office/drawing/2014/main" id="{2802DA6C-E61E-4BD9-B1C9-DF06058942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48"/>
          <a:stretch/>
        </p:blipFill>
        <p:spPr bwMode="auto">
          <a:xfrm>
            <a:off x="1130300" y="1165225"/>
            <a:ext cx="4038600" cy="193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01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снимок экрана&#10;&#10;Автоматически созданное описание">
            <a:extLst>
              <a:ext uri="{FF2B5EF4-FFF2-40B4-BE49-F238E27FC236}">
                <a16:creationId xmlns:a16="http://schemas.microsoft.com/office/drawing/2014/main" id="{E34D1159-420B-4B4B-81FE-735320EB04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4" t="33359" r="24976" b="8807"/>
          <a:stretch/>
        </p:blipFill>
        <p:spPr>
          <a:xfrm>
            <a:off x="596900" y="784225"/>
            <a:ext cx="4800600" cy="2362200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6BA6F882-1E08-4C03-B5CD-D3C54A73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-57775"/>
            <a:ext cx="5164320" cy="9182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dirty="0"/>
              <a:t>Способы получения </a:t>
            </a:r>
            <a:br>
              <a:rPr lang="ru-RU" sz="2000" dirty="0"/>
            </a:br>
            <a:r>
              <a:rPr lang="ru-RU" sz="1800" b="0" i="1" dirty="0">
                <a:solidFill>
                  <a:schemeClr val="tx1"/>
                </a:solidFill>
              </a:rPr>
              <a:t>2.Тримеризация ацетилена</a:t>
            </a:r>
            <a:endParaRPr lang="ru-RU" sz="2000" b="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259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98705" y="22225"/>
            <a:ext cx="4974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Физические свойства бензола:</a:t>
            </a:r>
          </a:p>
        </p:txBody>
      </p:sp>
      <p:pic>
        <p:nvPicPr>
          <p:cNvPr id="6" name="Picture 2" descr="Картинки по запросу бензол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605" y="1304175"/>
            <a:ext cx="1563256" cy="1117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92101" y="631825"/>
            <a:ext cx="29645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194" indent="-180194">
              <a:buFont typeface="Wingdings" panose="05000000000000000000" pitchFamily="2" charset="2"/>
              <a:buChar char="Ø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бесцветная жидкость с характерным запахом;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92101" y="1124214"/>
                <a:ext cx="351135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0194" indent="-180194">
                  <a:buFont typeface="Wingdings" panose="05000000000000000000" pitchFamily="2" charset="2"/>
                  <a:buChar char="Ø"/>
                </a:pPr>
                <a:r>
                  <a:rPr lang="ru-RU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кристаллизуется при 5,5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schemeClr val="tx1"/>
                        </a:solidFill>
                        <a:latin typeface="Cambria Math"/>
                      </a:rPr>
                      <m:t>℃</m:t>
                    </m:r>
                  </m:oMath>
                </a14:m>
                <a:r>
                  <a:rPr lang="ru-RU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и кипит при 80,1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schemeClr val="tx1"/>
                        </a:solidFill>
                        <a:latin typeface="Cambria Math"/>
                      </a:rPr>
                      <m:t>℃</m:t>
                    </m:r>
                  </m:oMath>
                </a14:m>
                <a:r>
                  <a:rPr lang="ru-RU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1" y="1124214"/>
                <a:ext cx="3511356" cy="523220"/>
              </a:xfrm>
              <a:prstGeom prst="rect">
                <a:avLst/>
              </a:prstGeom>
              <a:blipFill>
                <a:blip r:embed="rId4"/>
                <a:stretch>
                  <a:fillRect l="-347" t="-1163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292101" y="1616603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194" indent="-180194">
              <a:buFont typeface="Wingdings" panose="05000000000000000000" pitchFamily="2" charset="2"/>
              <a:buChar char="Ø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бензол является токсичным веществом, опасны и его пары;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98451" y="2135971"/>
            <a:ext cx="35731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194" indent="-180194">
              <a:buFont typeface="Wingdings" panose="05000000000000000000" pitchFamily="2" charset="2"/>
              <a:buChar char="Ø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вдыхание паров длительное время приводит к заболеваниям крови, бензол может также нарушать структуру хромосом.</a:t>
            </a:r>
          </a:p>
        </p:txBody>
      </p:sp>
    </p:spTree>
    <p:extLst>
      <p:ext uri="{BB962C8B-B14F-4D97-AF65-F5344CB8AC3E}">
        <p14:creationId xmlns:p14="http://schemas.microsoft.com/office/powerpoint/2010/main" val="330875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12087</TotalTime>
  <Words>516</Words>
  <Application>Microsoft Office PowerPoint</Application>
  <PresentationFormat>Произвольный</PresentationFormat>
  <Paragraphs>95</Paragraphs>
  <Slides>21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 Math</vt:lpstr>
      <vt:lpstr>Times New Roman</vt:lpstr>
      <vt:lpstr>Wingdings</vt:lpstr>
      <vt:lpstr>Office Theme</vt:lpstr>
      <vt:lpstr>CS ChemDraw Drawing</vt:lpstr>
      <vt:lpstr>Химия</vt:lpstr>
      <vt:lpstr>Ароматические углеводороды</vt:lpstr>
      <vt:lpstr>Структурная формула бензола </vt:lpstr>
      <vt:lpstr>Презентация PowerPoint</vt:lpstr>
      <vt:lpstr>Презентация PowerPoint</vt:lpstr>
      <vt:lpstr>Номенклатура и изомерия</vt:lpstr>
      <vt:lpstr>Способы получения</vt:lpstr>
      <vt:lpstr>Способы получения  2.Тримеризация ацетилена</vt:lpstr>
      <vt:lpstr>Презентация PowerPoint</vt:lpstr>
      <vt:lpstr>Химические свойства</vt:lpstr>
      <vt:lpstr>Химические свойства</vt:lpstr>
      <vt:lpstr>Химические свойства</vt:lpstr>
      <vt:lpstr>Химические свойства</vt:lpstr>
      <vt:lpstr>Химические свойства</vt:lpstr>
      <vt:lpstr>Химические свойства</vt:lpstr>
      <vt:lpstr>Презентация PowerPoint</vt:lpstr>
      <vt:lpstr>Химические свойства</vt:lpstr>
      <vt:lpstr>Презентация PowerPoint</vt:lpstr>
      <vt:lpstr>Презентация PowerPoint</vt:lpstr>
      <vt:lpstr>Презентация PowerPoint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365</cp:revision>
  <dcterms:created xsi:type="dcterms:W3CDTF">2020-04-13T08:05:16Z</dcterms:created>
  <dcterms:modified xsi:type="dcterms:W3CDTF">2020-12-18T11:33:58Z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