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2" r:id="rId2"/>
    <p:sldId id="294" r:id="rId3"/>
    <p:sldId id="259" r:id="rId4"/>
    <p:sldId id="257" r:id="rId5"/>
    <p:sldId id="258" r:id="rId6"/>
    <p:sldId id="287" r:id="rId7"/>
    <p:sldId id="260" r:id="rId8"/>
    <p:sldId id="261" r:id="rId9"/>
    <p:sldId id="262" r:id="rId10"/>
    <p:sldId id="312" r:id="rId11"/>
    <p:sldId id="263" r:id="rId12"/>
    <p:sldId id="264" r:id="rId13"/>
    <p:sldId id="288" r:id="rId14"/>
    <p:sldId id="265" r:id="rId15"/>
    <p:sldId id="266" r:id="rId16"/>
    <p:sldId id="296" r:id="rId17"/>
    <p:sldId id="298" r:id="rId18"/>
    <p:sldId id="289" r:id="rId19"/>
    <p:sldId id="267" r:id="rId20"/>
    <p:sldId id="268" r:id="rId21"/>
    <p:sldId id="300" r:id="rId22"/>
    <p:sldId id="269" r:id="rId23"/>
    <p:sldId id="286" r:id="rId24"/>
    <p:sldId id="270" r:id="rId25"/>
    <p:sldId id="290" r:id="rId26"/>
    <p:sldId id="271" r:id="rId27"/>
    <p:sldId id="272" r:id="rId28"/>
    <p:sldId id="282" r:id="rId29"/>
    <p:sldId id="276" r:id="rId30"/>
    <p:sldId id="277" r:id="rId31"/>
    <p:sldId id="278" r:id="rId32"/>
    <p:sldId id="283" r:id="rId33"/>
    <p:sldId id="279" r:id="rId34"/>
    <p:sldId id="273" r:id="rId35"/>
    <p:sldId id="284" r:id="rId36"/>
    <p:sldId id="280" r:id="rId37"/>
    <p:sldId id="281" r:id="rId38"/>
    <p:sldId id="275" r:id="rId39"/>
    <p:sldId id="301" r:id="rId40"/>
    <p:sldId id="274" r:id="rId41"/>
    <p:sldId id="307" r:id="rId42"/>
    <p:sldId id="309" r:id="rId43"/>
    <p:sldId id="311" r:id="rId44"/>
    <p:sldId id="303" r:id="rId45"/>
    <p:sldId id="305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23A7C-8C4A-497F-BC9C-3EE1B94FC326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9FC7-22F2-4532-B952-77A77B712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9FC7-22F2-4532-B952-77A77B712E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5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9FC7-22F2-4532-B952-77A77B712E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1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0D9278-BC61-4B7B-B836-E84720FA4996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6FC107-D2BB-4CDD-8C0A-CB551F37CB9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24001" y="3176"/>
            <a:ext cx="913447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5" name="object 3"/>
          <p:cNvSpPr>
            <a:spLocks noGrp="1"/>
          </p:cNvSpPr>
          <p:nvPr>
            <p:ph type="title"/>
          </p:nvPr>
        </p:nvSpPr>
        <p:spPr>
          <a:xfrm>
            <a:off x="3059114" y="471489"/>
            <a:ext cx="5635625" cy="687387"/>
          </a:xfrm>
        </p:spPr>
        <p:txBody>
          <a:bodyPr vert="horz" lIns="0" tIns="25934" rIns="0" bIns="0" rtlCol="0" anchor="ctr">
            <a:spAutoFit/>
          </a:bodyPr>
          <a:lstStyle/>
          <a:p>
            <a:pPr marL="22225">
              <a:spcBef>
                <a:spcPts val="200"/>
              </a:spcBef>
            </a:pPr>
            <a:r>
              <a:rPr lang="ru-RU" sz="430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Литература </a:t>
            </a:r>
          </a:p>
        </p:txBody>
      </p:sp>
      <p:sp>
        <p:nvSpPr>
          <p:cNvPr id="3076" name="object 4"/>
          <p:cNvSpPr txBox="1">
            <a:spLocks noChangeArrowheads="1"/>
          </p:cNvSpPr>
          <p:nvPr/>
        </p:nvSpPr>
        <p:spPr bwMode="auto">
          <a:xfrm flipV="1">
            <a:off x="7454901" y="3878264"/>
            <a:ext cx="1700213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4808" rIns="0" bIns="0">
            <a:spAutoFit/>
          </a:bodyPr>
          <a:lstStyle/>
          <a:p>
            <a:pPr marL="22225" algn="ctr">
              <a:lnSpc>
                <a:spcPts val="4950"/>
              </a:lnSpc>
            </a:pPr>
            <a:endParaRPr lang="ru-RU" sz="5000">
              <a:latin typeface="Arial Black" pitchFamily="34" charset="0"/>
              <a:cs typeface="Arial" charset="0"/>
            </a:endParaRPr>
          </a:p>
        </p:txBody>
      </p:sp>
      <p:grpSp>
        <p:nvGrpSpPr>
          <p:cNvPr id="2" name="object 27"/>
          <p:cNvGrpSpPr>
            <a:grpSpLocks/>
          </p:cNvGrpSpPr>
          <p:nvPr/>
        </p:nvGrpSpPr>
        <p:grpSpPr bwMode="auto">
          <a:xfrm>
            <a:off x="8956675" y="449264"/>
            <a:ext cx="1282700" cy="1341437"/>
            <a:chOff x="4686759" y="212868"/>
            <a:chExt cx="634365" cy="634365"/>
          </a:xfrm>
        </p:grpSpPr>
        <p:sp>
          <p:nvSpPr>
            <p:cNvPr id="3081" name="object 28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0 w 603885"/>
                <a:gd name="T1" fmla="*/ 0 h 603885"/>
                <a:gd name="T2" fmla="*/ 603885 w 603885"/>
                <a:gd name="T3" fmla="*/ 603885 h 603885"/>
              </a:gdLst>
              <a:ahLst/>
              <a:cxnLst/>
              <a:rect l="T0" t="T1" r="T2" b="T3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/>
            </a:p>
          </p:txBody>
        </p:sp>
        <p:sp>
          <p:nvSpPr>
            <p:cNvPr id="3082" name="object 29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0 w 603885"/>
                <a:gd name="T1" fmla="*/ 0 h 603885"/>
                <a:gd name="T2" fmla="*/ 603885 w 603885"/>
                <a:gd name="T3" fmla="*/ 603885 h 603885"/>
              </a:gdLst>
              <a:ahLst/>
              <a:cxnLst/>
              <a:rect l="T0" t="T1" r="T2" b="T3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8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247188" y="527050"/>
            <a:ext cx="595312" cy="642938"/>
          </a:xfrm>
          <a:prstGeom prst="rect">
            <a:avLst/>
          </a:prstGeom>
        </p:spPr>
        <p:txBody>
          <a:bodyPr lIns="0" tIns="28191" rIns="0" bIns="0">
            <a:spAutoFit/>
          </a:bodyPr>
          <a:lstStyle/>
          <a:p>
            <a:pPr>
              <a:spcBef>
                <a:spcPts val="222"/>
              </a:spcBef>
              <a:defRPr/>
            </a:pPr>
            <a:r>
              <a:rPr lang="uz-Latn-UZ" sz="4000" spc="1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4000" spc="18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4939" y="1214439"/>
            <a:ext cx="922337" cy="376237"/>
          </a:xfrm>
          <a:prstGeom prst="rect">
            <a:avLst/>
          </a:prstGeom>
        </p:spPr>
        <p:txBody>
          <a:bodyPr lIns="0" tIns="21425" rIns="0" bIns="0">
            <a:spAutoFit/>
          </a:bodyPr>
          <a:lstStyle/>
          <a:p>
            <a:pPr algn="ctr">
              <a:spcBef>
                <a:spcPts val="169"/>
              </a:spcBef>
              <a:defRPr/>
            </a:pPr>
            <a:r>
              <a:rPr lang="ru-RU" sz="2300" spc="-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pc="-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2168525" y="3194050"/>
            <a:ext cx="7213600" cy="267765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altLang="ru-RU" sz="4300" kern="0" dirty="0"/>
              <a:t>Афанасий Афанасьевич Фет</a:t>
            </a:r>
            <a:r>
              <a:rPr lang="ru-RU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>
              <a:defRPr/>
            </a:pPr>
            <a:r>
              <a:rPr lang="ru-RU" sz="4400" b="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( 1820-1892 )</a:t>
            </a:r>
            <a:endParaRPr lang="ru-RU" altLang="ru-RU" sz="4300" b="0" kern="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altLang="ru-RU" sz="43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 smtClean="0"/>
              <a:t>Происхождение фамилии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dirty="0" smtClean="0"/>
              <a:t>Отец , ротмистр в отставке, Афанасий Шеншин,  принадлежал к старинному и обширному роду </a:t>
            </a:r>
            <a:r>
              <a:rPr lang="uz-Cyrl-UZ" dirty="0" smtClean="0"/>
              <a:t>Шеншиных</a:t>
            </a:r>
            <a:r>
              <a:rPr lang="uz-Cyrl-UZ" dirty="0" smtClean="0"/>
              <a:t>. Он </a:t>
            </a:r>
            <a:r>
              <a:rPr lang="uz-Cyrl-UZ" dirty="0" smtClean="0"/>
              <a:t>б</a:t>
            </a:r>
            <a:r>
              <a:rPr lang="ru-RU" dirty="0" smtClean="0"/>
              <a:t>ы</a:t>
            </a:r>
            <a:r>
              <a:rPr lang="uz-Cyrl-UZ" dirty="0" smtClean="0"/>
              <a:t>л богатым </a:t>
            </a:r>
            <a:r>
              <a:rPr lang="uz-Cyrl-UZ" dirty="0" smtClean="0"/>
              <a:t>поме</a:t>
            </a:r>
            <a:r>
              <a:rPr lang="ru-RU" dirty="0" smtClean="0"/>
              <a:t>щ</a:t>
            </a:r>
            <a:r>
              <a:rPr lang="uz-Cyrl-UZ" dirty="0" smtClean="0"/>
              <a:t>иком. Шеншин женился на немке Фёт в 1819 году, которая носила фамилию своего первого мужа. До 14 лет Афанасий Фет носил фамилию Шеншин, пока родители не обвенчались.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1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953124" y="642919"/>
            <a:ext cx="43338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доме отца Афанасий прожил до 14 лет. По совету В.А.Жуковского , друга отца, юношу отправили учиться в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Вееро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пансион Крюммера.</a:t>
            </a:r>
          </a:p>
        </p:txBody>
      </p:sp>
      <p:pic>
        <p:nvPicPr>
          <p:cNvPr id="7175" name="Picture 7" descr="gukovsk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9991" r="8653"/>
          <a:stretch>
            <a:fillRect/>
          </a:stretch>
        </p:blipFill>
        <p:spPr bwMode="auto">
          <a:xfrm>
            <a:off x="1676400" y="620714"/>
            <a:ext cx="3917950" cy="5703887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24564" y="404813"/>
            <a:ext cx="43973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1837г. Афанасий Фет приезжает в Москву, учится в частном  пансионе Михаила Петровича Погодина, историка, журналиста, редактора журнала «Москвитянин». В доме Погодина жил тогда приехавший из-за границы Н. В. Гоголь. Именно ему показал Погодин тетрадь со стихами А.Фета 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05000" y="4800600"/>
            <a:ext cx="35702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Н.В. Гоголь сказал : «Это несомненное дарование»</a:t>
            </a:r>
          </a:p>
        </p:txBody>
      </p:sp>
      <p:pic>
        <p:nvPicPr>
          <p:cNvPr id="8199" name="Picture 7" descr="gog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50" y="188914"/>
            <a:ext cx="3752850" cy="453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1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1838г. по 1844г А.Фет учился на словесном факультете Московского университета. Однокурсниками и друзьями Афанасия Фета были будущие известные поэты Аполлон Григорьев, Яков Полонский, философ и историк Сергей Соловьев.</a:t>
            </a:r>
          </a:p>
        </p:txBody>
      </p:sp>
      <p:pic>
        <p:nvPicPr>
          <p:cNvPr id="9219" name="Picture 3" descr="PIC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1" y="2349500"/>
            <a:ext cx="3344863" cy="3887788"/>
          </a:xfrm>
          <a:prstGeom prst="rect">
            <a:avLst/>
          </a:prstGeom>
          <a:noFill/>
        </p:spPr>
      </p:pic>
      <p:pic>
        <p:nvPicPr>
          <p:cNvPr id="9220" name="Picture 4" descr="solov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876" y="2420938"/>
            <a:ext cx="3089275" cy="381635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67000" y="6172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09788" y="6162674"/>
            <a:ext cx="3286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Аполлон Григорьев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667504" y="6172200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Соловьев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770562" y="642919"/>
            <a:ext cx="48974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1840г. Вышел первый сборник стихов Афанасия Фета 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«Лирический пантеон».</a:t>
            </a:r>
          </a:p>
          <a:p>
            <a:pPr algn="ctr"/>
            <a:endParaRPr lang="ru-RU" sz="3600" dirty="0">
              <a:solidFill>
                <a:srgbClr val="990033"/>
              </a:solidFill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В.Г.Белинский писал: «Из живущих в Москве поэтов всех даровитее Фет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pic>
        <p:nvPicPr>
          <p:cNvPr id="10243" name="Picture 3" descr="belinski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620713"/>
            <a:ext cx="3733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Первый поэтический сборник «Лирический пантеон», 1840г.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80" y="1643050"/>
            <a:ext cx="5715040" cy="4954302"/>
          </a:xfrm>
        </p:spPr>
      </p:pic>
    </p:spTree>
    <p:extLst>
      <p:ext uri="{BB962C8B-B14F-4D97-AF65-F5344CB8AC3E}">
        <p14:creationId xmlns:p14="http://schemas.microsoft.com/office/powerpoint/2010/main" val="13233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Фет становится активным автором в журналах </a:t>
            </a:r>
            <a:br>
              <a:rPr lang="ru-RU" sz="2800" b="1" dirty="0"/>
            </a:br>
            <a:r>
              <a:rPr lang="ru-RU" sz="2800" b="1" dirty="0"/>
              <a:t>«Отечественные записки» и «Москвитянин»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34" y="2042904"/>
            <a:ext cx="3929090" cy="44644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6" y="2042160"/>
            <a:ext cx="4105596" cy="44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служба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239008" y="1412876"/>
            <a:ext cx="34289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</a:rPr>
              <a:t>21 апреля 1845г. Фет был принят </a:t>
            </a:r>
          </a:p>
          <a:p>
            <a:pPr algn="ctr"/>
            <a:r>
              <a:rPr lang="ru-RU" sz="3600" b="1" dirty="0">
                <a:solidFill>
                  <a:srgbClr val="990000"/>
                </a:solidFill>
              </a:rPr>
              <a:t>унтер-офицером</a:t>
            </a:r>
          </a:p>
          <a:p>
            <a:pPr algn="ctr"/>
            <a:r>
              <a:rPr lang="ru-RU" sz="3600" b="1" dirty="0">
                <a:solidFill>
                  <a:srgbClr val="990000"/>
                </a:solidFill>
              </a:rPr>
              <a:t> в кавалерийский полк</a:t>
            </a:r>
            <a:r>
              <a:rPr lang="ru-RU" sz="3600" b="1" dirty="0"/>
              <a:t>.</a:t>
            </a:r>
          </a:p>
        </p:txBody>
      </p:sp>
      <p:pic>
        <p:nvPicPr>
          <p:cNvPr id="13316" name="Picture 4" descr="PIC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703388" y="188913"/>
            <a:ext cx="5307012" cy="633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000250" y="215900"/>
            <a:ext cx="8191500" cy="781050"/>
          </a:xfrm>
        </p:spPr>
        <p:txBody>
          <a:bodyPr/>
          <a:lstStyle/>
          <a:p>
            <a:r>
              <a:rPr lang="ru-RU" sz="4300" b="1" u="sng" dirty="0">
                <a:solidFill>
                  <a:schemeClr val="bg1"/>
                </a:solidFill>
              </a:rPr>
              <a:t>Сегодня на уроке </a:t>
            </a:r>
            <a:endParaRPr lang="ru-RU" b="1" u="sng" dirty="0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3089" y="1906589"/>
            <a:ext cx="4681537" cy="911225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Поговорим о биографии А.А.Фета</a:t>
            </a:r>
          </a:p>
        </p:txBody>
      </p:sp>
      <p:sp>
        <p:nvSpPr>
          <p:cNvPr id="4" name="Овал 3"/>
          <p:cNvSpPr/>
          <p:nvPr/>
        </p:nvSpPr>
        <p:spPr>
          <a:xfrm>
            <a:off x="3241676" y="1754188"/>
            <a:ext cx="798513" cy="10652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379" tIns="81190" rIns="162379" bIns="81190" anchor="ctr"/>
          <a:lstStyle/>
          <a:p>
            <a:pPr algn="ctr">
              <a:defRPr/>
            </a:pPr>
            <a:r>
              <a:rPr lang="en-US" sz="5000" dirty="0"/>
              <a:t>1</a:t>
            </a:r>
            <a:endParaRPr lang="ru-RU" sz="5000" dirty="0"/>
          </a:p>
        </p:txBody>
      </p:sp>
      <p:sp>
        <p:nvSpPr>
          <p:cNvPr id="5" name="Овал 4"/>
          <p:cNvSpPr/>
          <p:nvPr/>
        </p:nvSpPr>
        <p:spPr>
          <a:xfrm>
            <a:off x="3241676" y="3276601"/>
            <a:ext cx="798513" cy="10652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379" tIns="81190" rIns="162379" bIns="81190" anchor="ctr"/>
          <a:lstStyle/>
          <a:p>
            <a:pPr algn="ctr">
              <a:defRPr/>
            </a:pPr>
            <a:r>
              <a:rPr lang="en-US" sz="5000" dirty="0"/>
              <a:t>2</a:t>
            </a: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383089" y="3429000"/>
            <a:ext cx="4681537" cy="9842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131"/>
              </a:spcBef>
              <a:defRPr/>
            </a:pPr>
            <a:r>
              <a:rPr lang="ru-RU" sz="3200" b="1" kern="0" dirty="0">
                <a:solidFill>
                  <a:schemeClr val="bg1"/>
                </a:solidFill>
              </a:rPr>
              <a:t>Познакомимся с творчеством поэта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l_objects670"/>
          <p:cNvPicPr>
            <a:picLocks noChangeAspect="1" noChangeArrowheads="1"/>
          </p:cNvPicPr>
          <p:nvPr/>
        </p:nvPicPr>
        <p:blipFill>
          <a:blip r:embed="rId2">
            <a:lum bright="-30000" contrast="20000"/>
          </a:blip>
          <a:srcRect/>
          <a:stretch>
            <a:fillRect/>
          </a:stretch>
        </p:blipFill>
        <p:spPr bwMode="auto">
          <a:xfrm>
            <a:off x="2135188" y="0"/>
            <a:ext cx="4997450" cy="685800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391400" y="2214555"/>
            <a:ext cx="30241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А.Фет при поступлении на службу в лейб-гвардию Уланского полка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0" y="2136656"/>
            <a:ext cx="2836289" cy="34563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Служба в армии, переход в гвардию, </a:t>
            </a:r>
            <a:br>
              <a:rPr lang="ru-RU" sz="3200" dirty="0"/>
            </a:br>
            <a:r>
              <a:rPr lang="ru-RU" sz="3200" dirty="0"/>
              <a:t>1853 г. Знакомство с известными поэтами и писателями.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9" y="2122944"/>
            <a:ext cx="2516785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106176"/>
            <a:ext cx="2655566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536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И.С. Тургенев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904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Н.А. Некрасов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8208" y="58052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Л.Н.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19869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38401" y="0"/>
            <a:ext cx="78644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1850г. выходит второй сборник стихов А.Фета, в который вошли оригинальные стихи, вызвавшие много споров, и переводы стихов немецких поэтов. </a:t>
            </a:r>
          </a:p>
        </p:txBody>
      </p:sp>
      <p:pic>
        <p:nvPicPr>
          <p:cNvPr id="14340" name="Picture 4" descr="G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38400"/>
            <a:ext cx="2971800" cy="3657600"/>
          </a:xfrm>
          <a:prstGeom prst="rect">
            <a:avLst/>
          </a:prstGeom>
          <a:noFill/>
        </p:spPr>
      </p:pic>
      <p:pic>
        <p:nvPicPr>
          <p:cNvPr id="14341" name="Picture 5" descr="gej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2971800" cy="358140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104063" y="6021389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Гейне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308351" y="6092826"/>
            <a:ext cx="1325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И.В. Гете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l_objects6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0"/>
            <a:ext cx="5227638" cy="6858000"/>
          </a:xfrm>
          <a:prstGeom prst="rect">
            <a:avLst/>
          </a:prstGeom>
          <a:noFill/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7748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70326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248525" y="3500438"/>
            <a:ext cx="31686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выпуск «Вечерних огней» с дарственной надписью поэта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Turgen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1484313"/>
            <a:ext cx="4191000" cy="511175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И.С.Тургенев и Н.А.Некрасов редактировали 3-й сборник стихов Фета.</a:t>
            </a:r>
          </a:p>
        </p:txBody>
      </p:sp>
      <p:pic>
        <p:nvPicPr>
          <p:cNvPr id="16389" name="Picture 5" descr="nekras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1484314"/>
            <a:ext cx="4362450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0" y="400051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1857г. А.А.Фет женился на Марии Петровне Боткиной , сестре своих друзей В.П.Боткина и С.П.Боткина. </a:t>
            </a:r>
          </a:p>
          <a:p>
            <a:pPr algn="ctr"/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С.А.Толстая писала о ней:</a:t>
            </a:r>
          </a:p>
          <a:p>
            <a:pPr algn="ctr"/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«Это была женщина удивительно милая и симпатичная. Не будучи красивой, она была привлекательна своим добродушием и простотой. Характер у нее был прелестный. Мужа своего она очень любила, ходила за ним, как нянька».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же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03838" y="0"/>
            <a:ext cx="5112642" cy="6429396"/>
          </a:xfrm>
          <a:noFill/>
        </p:spPr>
      </p:pic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5375276" y="5072075"/>
            <a:ext cx="4649815" cy="1785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Петровна Боткина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524000" y="213163"/>
            <a:ext cx="356393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Семейная жизнь поэта сложилась вполне удачно. В доме супругов всегда царило взаимное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уважение. Мария Петровна с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энтузиазмом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помогала мужу вести хозяйство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 Фету нравился ее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спокойный 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доброжелательн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й характер.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l_objects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9" y="0"/>
            <a:ext cx="5051425" cy="68580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08889" y="3571876"/>
            <a:ext cx="2663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А.Фет – хозяин Степановки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8120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167438" y="685800"/>
            <a:ext cx="45005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1859г. произошел разрыв А.Фета с журналом «Современник» после резко критической статьи о фетовском переводе Шекспира. М.Е.Салтыков-Щедрин в 1863г.написал статью «Стихотворения А.А.Фета»</a:t>
            </a:r>
          </a:p>
        </p:txBody>
      </p:sp>
      <p:pic>
        <p:nvPicPr>
          <p:cNvPr id="39941" name="Picture 5" descr="salti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9" y="549276"/>
            <a:ext cx="4668837" cy="547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92313" y="1"/>
            <a:ext cx="84201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Афанасий Афанасьевич </a:t>
            </a:r>
          </a:p>
        </p:txBody>
      </p:sp>
      <p:pic>
        <p:nvPicPr>
          <p:cNvPr id="2053" name="Picture 5" descr="PIC5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881159" y="1071547"/>
            <a:ext cx="3583017" cy="5476892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5519738" y="1125538"/>
            <a:ext cx="5148262" cy="214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Фет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519738" y="3500438"/>
            <a:ext cx="4932362" cy="1712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33">
                    <a:alpha val="50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6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(1820-1892)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483271" y="59420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3300"/>
                </a:solidFill>
              </a:rPr>
              <a:t>«Если при всей своей искренности, при всей легкости, с которой покоряет поэт сердца читателей, он все-таки должен довольствоваться долею второстепенного поэта, то причина этого заключается в том, что мир, поэтическому воспроизведению которого посвятил себя  г.Фет, довольно тесен, однообразен и ограничен.Для современного человека процесс любви  уже не представляет достаточного разнообразия».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Д.И. Писарев ставит Фета рядом с Я.Полонским, Меем, Бенедиктовым, которых относит к поэтам «чистого искусства». Обращаясь к ним, Писарев писал:</a:t>
            </a:r>
          </a:p>
          <a:p>
            <a:pPr algn="ctr"/>
            <a:r>
              <a:rPr lang="ru-RU" sz="40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«Ведь нельзя, называя себя русским поэтом, не знать того, что наша эпоха занята интересами, идеями гораздо шире и поважнее ваших любовных похождений».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l_objects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1" y="0"/>
            <a:ext cx="60722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1860г. Фет осуществляет свою мечту и приобретает имение на юге Мценского уезда, а в 1877г. покупает новое имение-Воробьевку. </a:t>
            </a:r>
          </a:p>
        </p:txBody>
      </p:sp>
      <p:pic>
        <p:nvPicPr>
          <p:cNvPr id="44035" name="Picture 3" descr="PI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1484314"/>
            <a:ext cx="8964612" cy="505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Дом Фета в усадьбе Воробьев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81357" y="1"/>
            <a:ext cx="7286644" cy="5546725"/>
          </a:xfrm>
          <a:noFill/>
        </p:spPr>
      </p:pic>
      <p:sp>
        <p:nvSpPr>
          <p:cNvPr id="78855" name="Rectangle 7"/>
          <p:cNvSpPr>
            <a:spLocks noGrp="1" noChangeArrowheads="1"/>
          </p:cNvSpPr>
          <p:nvPr>
            <p:ph type="title"/>
          </p:nvPr>
        </p:nvSpPr>
        <p:spPr>
          <a:xfrm>
            <a:off x="2309787" y="5805488"/>
            <a:ext cx="5730902" cy="93588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Фета в усадьбе Воробьевка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l_objects6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08213" y="1125538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кабинет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81819" y="4643447"/>
            <a:ext cx="30670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Гостеприимный дом</a:t>
            </a:r>
          </a:p>
        </p:txBody>
      </p:sp>
      <p:pic>
        <p:nvPicPr>
          <p:cNvPr id="45062" name="Picture 6" descr="PIC9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880100" y="188914"/>
            <a:ext cx="4611688" cy="3387725"/>
          </a:xfrm>
          <a:prstGeom prst="rect">
            <a:avLst/>
          </a:prstGeom>
          <a:noFill/>
        </p:spPr>
      </p:pic>
      <p:pic>
        <p:nvPicPr>
          <p:cNvPr id="45063" name="Picture 7" descr="PIC8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1703388" y="3068639"/>
            <a:ext cx="4824412" cy="355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81200" y="95251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жизни Фет был особенно дружен с Л.Н.Толстым.</a:t>
            </a:r>
          </a:p>
        </p:txBody>
      </p:sp>
      <p:pic>
        <p:nvPicPr>
          <p:cNvPr id="46084" name="Picture 4" descr="PI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1" y="1125539"/>
            <a:ext cx="6005513" cy="546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981200" y="533401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9220200" y="304800"/>
            <a:ext cx="22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311901" y="228601"/>
            <a:ext cx="417671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Печальная берёза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У моего окна,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И прихотью мороза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Разубрана она.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Как гроздья винограда,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Ветвей концы висят, -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И радостен для взгляда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Весь траурный наряд.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Люблю игру денницы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Я замечать на ней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И жаль мне,</a:t>
            </a:r>
            <a:r>
              <a:rPr lang="en-US" sz="2000" b="1" i="1" dirty="0">
                <a:solidFill>
                  <a:srgbClr val="FFCC00"/>
                </a:solidFill>
                <a:latin typeface="Georgia" pitchFamily="18" charset="0"/>
              </a:rPr>
              <a:t> </a:t>
            </a: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если птицы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CC00"/>
                </a:solidFill>
                <a:latin typeface="Georgia" pitchFamily="18" charset="0"/>
              </a:rPr>
              <a:t>Стряхнут красу с ветвей.</a:t>
            </a:r>
          </a:p>
          <a:p>
            <a:pPr>
              <a:spcBef>
                <a:spcPct val="50000"/>
              </a:spcBef>
            </a:pPr>
            <a:endParaRPr lang="ru-RU" sz="2000" b="1" i="1" dirty="0">
              <a:solidFill>
                <a:srgbClr val="FFCC00"/>
              </a:solidFill>
              <a:latin typeface="Georgia" pitchFamily="18" charset="0"/>
            </a:endParaRPr>
          </a:p>
        </p:txBody>
      </p:sp>
      <p:pic>
        <p:nvPicPr>
          <p:cNvPr id="7" name="Picture 11" descr="бере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9" y="188913"/>
            <a:ext cx="45370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Лирика Фета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«Я пришел к тебе с приветом,</a:t>
            </a:r>
            <a:br>
              <a:rPr lang="ru-RU" dirty="0" smtClean="0"/>
            </a:br>
            <a:r>
              <a:rPr lang="ru-RU" dirty="0" smtClean="0"/>
              <a:t>Рассказать, что солнце встало,</a:t>
            </a:r>
            <a:br>
              <a:rPr lang="ru-RU" dirty="0" smtClean="0"/>
            </a:br>
            <a:r>
              <a:rPr lang="ru-RU" dirty="0" smtClean="0"/>
              <a:t>Что оно горячим светом</a:t>
            </a:r>
            <a:br>
              <a:rPr lang="ru-RU" dirty="0" smtClean="0"/>
            </a:br>
            <a:r>
              <a:rPr lang="ru-RU" dirty="0" smtClean="0"/>
              <a:t>По листам затрепетало…»</a:t>
            </a:r>
            <a:endParaRPr lang="ru-RU" dirty="0"/>
          </a:p>
        </p:txBody>
      </p:sp>
      <p:pic>
        <p:nvPicPr>
          <p:cNvPr id="1026" name="Picture 2" descr="C:\Documents and Settings\Эмма\Рабочий стол\литература 10 класс\216945_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1984" y="1428736"/>
            <a:ext cx="425881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6" name="Содержимое 5"/>
          <p:cNvSpPr>
            <a:spLocks noGrp="1"/>
          </p:cNvSpPr>
          <p:nvPr>
            <p:ph sz="half" idx="2"/>
          </p:nvPr>
        </p:nvSpPr>
        <p:spPr>
          <a:xfrm>
            <a:off x="1524002" y="0"/>
            <a:ext cx="4714875" cy="6858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беден наш язык! –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 и не  могу. –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передать ни другу, ни врагу,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буйствует в груди прозрачною волною…</a:t>
            </a:r>
          </a:p>
        </p:txBody>
      </p:sp>
      <p:pic>
        <p:nvPicPr>
          <p:cNvPr id="3078" name="Picture 6" descr="fe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67438" y="0"/>
            <a:ext cx="4500562" cy="6858000"/>
          </a:xfrm>
          <a:noFill/>
          <a:ln w="5715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лучи вечер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800" y="188914"/>
            <a:ext cx="41402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03388" y="765176"/>
            <a:ext cx="46799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Летний вечер тих и ясен;</a:t>
            </a:r>
          </a:p>
          <a:p>
            <a:pPr algn="ctr"/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Посмотри, как дремлют ивы;</a:t>
            </a:r>
          </a:p>
          <a:p>
            <a:pPr algn="ctr"/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Запад неба бледно-красен,</a:t>
            </a:r>
          </a:p>
          <a:p>
            <a:pPr algn="ctr"/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реки блестят извивы.</a:t>
            </a:r>
          </a:p>
          <a:p>
            <a:pPr algn="ctr"/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вершин скользя к вершинам,</a:t>
            </a:r>
          </a:p>
          <a:p>
            <a:pPr algn="ctr"/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Ветер ползет лесною высью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Слышишь ржанье по долинам?</a:t>
            </a:r>
          </a:p>
          <a:p>
            <a:pPr algn="ctr"/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 табун несется рысью</a:t>
            </a:r>
          </a:p>
          <a:p>
            <a:pPr algn="ctr">
              <a:spcBef>
                <a:spcPct val="100000"/>
              </a:spcBef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 А. ФЕТ.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00250" y="215900"/>
            <a:ext cx="8191500" cy="666750"/>
          </a:xfrm>
        </p:spPr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Готовимся к поступлению в вуз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16550" y="1163639"/>
            <a:ext cx="4984750" cy="4869025"/>
          </a:xfrm>
        </p:spPr>
        <p:txBody>
          <a:bodyPr/>
          <a:lstStyle/>
          <a:p>
            <a:pPr marL="405948" indent="-405948" algn="ctr">
              <a:buNone/>
              <a:defRPr/>
            </a:pPr>
            <a:endParaRPr lang="ru-RU" sz="1400" dirty="0"/>
          </a:p>
          <a:p>
            <a:pPr marL="405948" indent="-405948">
              <a:defRPr/>
            </a:pPr>
            <a:endParaRPr lang="ru-RU" sz="1400" dirty="0">
              <a:solidFill>
                <a:srgbClr val="0070C0"/>
              </a:solidFill>
            </a:endParaRPr>
          </a:p>
          <a:p>
            <a:pPr algn="ctr"/>
            <a:r>
              <a:rPr lang="ru-RU" sz="2000" b="1" dirty="0"/>
              <a:t>1. Откуда родом была мать Фета?</a:t>
            </a:r>
          </a:p>
          <a:p>
            <a:pPr algn="ctr">
              <a:buNone/>
            </a:pPr>
            <a:r>
              <a:rPr lang="ru-RU" sz="2000" dirty="0"/>
              <a:t> </a:t>
            </a:r>
            <a:r>
              <a:rPr lang="en-US" sz="2000" b="1" dirty="0"/>
              <a:t>A) </a:t>
            </a:r>
            <a:r>
              <a:rPr lang="ru-RU" sz="2000" b="1" dirty="0"/>
              <a:t>Из Англии</a:t>
            </a:r>
          </a:p>
          <a:p>
            <a:pPr algn="ctr">
              <a:buNone/>
            </a:pPr>
            <a:r>
              <a:rPr lang="ru-RU" sz="2000" b="1" dirty="0"/>
              <a:t> </a:t>
            </a:r>
            <a:r>
              <a:rPr lang="en-US" sz="2000" b="1" dirty="0"/>
              <a:t>B) </a:t>
            </a:r>
            <a:r>
              <a:rPr lang="ru-RU" sz="2000" b="1" dirty="0"/>
              <a:t>Из Шотландии</a:t>
            </a:r>
          </a:p>
          <a:p>
            <a:pPr algn="ctr">
              <a:buNone/>
            </a:pPr>
            <a:r>
              <a:rPr lang="en-US" sz="2000" b="1" dirty="0"/>
              <a:t>C) </a:t>
            </a:r>
            <a:r>
              <a:rPr lang="ru-RU" sz="2000" b="1" dirty="0"/>
              <a:t> Из Германии</a:t>
            </a:r>
          </a:p>
          <a:p>
            <a:pPr algn="ctr">
              <a:buNone/>
            </a:pPr>
            <a:r>
              <a:rPr lang="ru-RU" sz="2000" b="1" dirty="0"/>
              <a:t> </a:t>
            </a:r>
            <a:r>
              <a:rPr lang="en-US" sz="2000" b="1" dirty="0"/>
              <a:t>D) </a:t>
            </a:r>
            <a:r>
              <a:rPr lang="ru-RU" sz="2000" b="1" dirty="0"/>
              <a:t>Из России</a:t>
            </a:r>
          </a:p>
          <a:p>
            <a:pPr algn="ctr">
              <a:buNone/>
              <a:defRPr/>
            </a:pPr>
            <a:r>
              <a:rPr lang="ru-RU" sz="2000" b="1" dirty="0"/>
              <a:t>Ответ: </a:t>
            </a:r>
            <a:r>
              <a:rPr lang="en-US" sz="2000" b="1" dirty="0"/>
              <a:t>C</a:t>
            </a:r>
            <a:endParaRPr lang="ru-RU" sz="2000" b="1" dirty="0"/>
          </a:p>
          <a:p>
            <a:pPr marL="405948" indent="-405948" algn="ctr">
              <a:buFontTx/>
              <a:buAutoNum type="arabicPeriod"/>
              <a:defRPr/>
            </a:pPr>
            <a:endParaRPr lang="en-US" sz="2000" dirty="0"/>
          </a:p>
          <a:p>
            <a:pPr marL="405948" indent="-405948">
              <a:buFontTx/>
              <a:buAutoNum type="arabicPeriod"/>
              <a:defRPr/>
            </a:pPr>
            <a:endParaRPr lang="en-US" sz="1400" dirty="0"/>
          </a:p>
          <a:p>
            <a:pPr marL="405948" indent="-405948">
              <a:defRPr/>
            </a:pPr>
            <a:endParaRPr lang="ru-RU" sz="1400" b="1" dirty="0"/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endParaRPr lang="ru-RU" sz="1400" b="1" dirty="0"/>
          </a:p>
          <a:p>
            <a:pPr>
              <a:buFontTx/>
              <a:buNone/>
              <a:defRPr/>
            </a:pPr>
            <a:endParaRPr lang="en-US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  <p:pic>
        <p:nvPicPr>
          <p:cNvPr id="26628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17713" y="1617664"/>
            <a:ext cx="3308350" cy="452278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00250" y="215900"/>
            <a:ext cx="8191500" cy="666750"/>
          </a:xfrm>
        </p:spPr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Готовимся к поступлению в вуз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16550" y="1163639"/>
            <a:ext cx="4984750" cy="4869025"/>
          </a:xfrm>
        </p:spPr>
        <p:txBody>
          <a:bodyPr/>
          <a:lstStyle/>
          <a:p>
            <a:pPr marL="405948" indent="-405948" algn="ctr">
              <a:buNone/>
              <a:defRPr/>
            </a:pPr>
            <a:endParaRPr lang="ru-RU" sz="1400" dirty="0"/>
          </a:p>
          <a:p>
            <a:pPr marL="405948" indent="-405948">
              <a:defRPr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000" b="1" dirty="0"/>
              <a:t>2. </a:t>
            </a:r>
            <a:r>
              <a:rPr lang="ru-RU" sz="2000" b="1" dirty="0" err="1"/>
              <a:t>тВ</a:t>
            </a:r>
            <a:r>
              <a:rPr lang="ru-RU" sz="2000" b="1" dirty="0"/>
              <a:t> какой губернии родился Фет  ?</a:t>
            </a:r>
          </a:p>
          <a:p>
            <a:pPr algn="ctr">
              <a:buNone/>
            </a:pPr>
            <a:r>
              <a:rPr lang="ru-RU" sz="2000" dirty="0"/>
              <a:t> </a:t>
            </a:r>
            <a:r>
              <a:rPr lang="en-US" sz="2000" b="1" dirty="0"/>
              <a:t>A) </a:t>
            </a:r>
            <a:r>
              <a:rPr lang="ru-RU" sz="2000" b="1" dirty="0"/>
              <a:t>в Рязанской </a:t>
            </a:r>
          </a:p>
          <a:p>
            <a:pPr algn="ctr">
              <a:buNone/>
            </a:pPr>
            <a:r>
              <a:rPr lang="ru-RU" sz="2000" b="1" dirty="0"/>
              <a:t> </a:t>
            </a:r>
            <a:r>
              <a:rPr lang="en-US" sz="2000" b="1" dirty="0"/>
              <a:t>B) </a:t>
            </a:r>
            <a:r>
              <a:rPr lang="ru-RU" sz="2000" b="1" dirty="0"/>
              <a:t>в Орловской </a:t>
            </a:r>
          </a:p>
          <a:p>
            <a:pPr algn="ctr">
              <a:buNone/>
            </a:pPr>
            <a:r>
              <a:rPr lang="en-US" sz="2000" b="1" dirty="0"/>
              <a:t>C) </a:t>
            </a:r>
            <a:r>
              <a:rPr lang="ru-RU" sz="2000" b="1" dirty="0"/>
              <a:t>  В Тульской </a:t>
            </a:r>
          </a:p>
          <a:p>
            <a:pPr algn="ctr">
              <a:buNone/>
            </a:pPr>
            <a:r>
              <a:rPr lang="ru-RU" sz="2000" b="1" dirty="0"/>
              <a:t> </a:t>
            </a:r>
            <a:r>
              <a:rPr lang="en-US" sz="2000" b="1" dirty="0"/>
              <a:t>D) </a:t>
            </a:r>
            <a:r>
              <a:rPr lang="ru-RU" sz="2000" b="1" dirty="0"/>
              <a:t>он родился в Германии </a:t>
            </a:r>
          </a:p>
          <a:p>
            <a:pPr algn="ctr">
              <a:buNone/>
              <a:defRPr/>
            </a:pPr>
            <a:r>
              <a:rPr lang="ru-RU" sz="2000" b="1" dirty="0"/>
              <a:t>Ответ: </a:t>
            </a:r>
            <a:r>
              <a:rPr lang="en-US" sz="2000" b="1" dirty="0"/>
              <a:t>B</a:t>
            </a:r>
            <a:endParaRPr lang="ru-RU" sz="2000" b="1" dirty="0"/>
          </a:p>
          <a:p>
            <a:pPr marL="405948" indent="-405948" algn="ctr">
              <a:buFontTx/>
              <a:buAutoNum type="arabicPeriod"/>
              <a:defRPr/>
            </a:pPr>
            <a:endParaRPr lang="en-US" sz="2000" dirty="0"/>
          </a:p>
          <a:p>
            <a:pPr marL="405948" indent="-405948">
              <a:buFontTx/>
              <a:buAutoNum type="arabicPeriod"/>
              <a:defRPr/>
            </a:pPr>
            <a:endParaRPr lang="en-US" sz="1400" dirty="0"/>
          </a:p>
          <a:p>
            <a:pPr marL="405948" indent="-405948">
              <a:defRPr/>
            </a:pPr>
            <a:endParaRPr lang="ru-RU" sz="1400" b="1" dirty="0"/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endParaRPr lang="ru-RU" sz="1400" b="1" dirty="0"/>
          </a:p>
          <a:p>
            <a:pPr>
              <a:buFontTx/>
              <a:buNone/>
              <a:defRPr/>
            </a:pPr>
            <a:endParaRPr lang="en-US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  <p:pic>
        <p:nvPicPr>
          <p:cNvPr id="26628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17713" y="1617664"/>
            <a:ext cx="3308350" cy="452278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00250" y="215900"/>
            <a:ext cx="8191500" cy="666750"/>
          </a:xfrm>
        </p:spPr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Готовимся к поступлению в вуз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16550" y="1163639"/>
            <a:ext cx="4984750" cy="4869025"/>
          </a:xfrm>
        </p:spPr>
        <p:txBody>
          <a:bodyPr/>
          <a:lstStyle/>
          <a:p>
            <a:pPr marL="405948" indent="-405948" algn="ctr">
              <a:buNone/>
              <a:defRPr/>
            </a:pPr>
            <a:endParaRPr lang="ru-RU" sz="1400" dirty="0"/>
          </a:p>
          <a:p>
            <a:pPr marL="405948" indent="-405948">
              <a:defRPr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000" b="1" dirty="0"/>
              <a:t>3. На каком факультете учился Фет  ?</a:t>
            </a:r>
          </a:p>
          <a:p>
            <a:pPr algn="ctr">
              <a:buNone/>
            </a:pPr>
            <a:r>
              <a:rPr lang="ru-RU" sz="2000" dirty="0"/>
              <a:t> </a:t>
            </a:r>
            <a:r>
              <a:rPr lang="en-US" sz="2000" b="1" dirty="0"/>
              <a:t>A) </a:t>
            </a:r>
            <a:r>
              <a:rPr lang="ru-RU" sz="2000" b="1" dirty="0"/>
              <a:t>на биологическом </a:t>
            </a:r>
          </a:p>
          <a:p>
            <a:pPr algn="ctr">
              <a:buNone/>
            </a:pPr>
            <a:r>
              <a:rPr lang="ru-RU" sz="2000" b="1" dirty="0"/>
              <a:t> </a:t>
            </a:r>
            <a:r>
              <a:rPr lang="en-US" sz="2000" b="1" dirty="0"/>
              <a:t>B) </a:t>
            </a:r>
            <a:r>
              <a:rPr lang="ru-RU" sz="2000" b="1" dirty="0"/>
              <a:t>на филологическом</a:t>
            </a:r>
          </a:p>
          <a:p>
            <a:pPr algn="ctr">
              <a:buNone/>
            </a:pPr>
            <a:r>
              <a:rPr lang="en-US" sz="2000" b="1" dirty="0"/>
              <a:t>C) </a:t>
            </a:r>
            <a:r>
              <a:rPr lang="ru-RU" sz="2000" b="1" dirty="0"/>
              <a:t>  на экономическом</a:t>
            </a:r>
          </a:p>
          <a:p>
            <a:pPr algn="ctr">
              <a:buNone/>
            </a:pPr>
            <a:r>
              <a:rPr lang="ru-RU" sz="2000" b="1" dirty="0"/>
              <a:t> </a:t>
            </a:r>
            <a:r>
              <a:rPr lang="en-US" sz="2000" b="1" dirty="0"/>
              <a:t>D) </a:t>
            </a:r>
            <a:r>
              <a:rPr lang="ru-RU" sz="2000" b="1" dirty="0"/>
              <a:t>на философском</a:t>
            </a:r>
          </a:p>
          <a:p>
            <a:pPr algn="ctr">
              <a:buNone/>
              <a:defRPr/>
            </a:pPr>
            <a:r>
              <a:rPr lang="ru-RU" sz="2000" b="1" dirty="0"/>
              <a:t>Ответ: </a:t>
            </a:r>
            <a:r>
              <a:rPr lang="en-US" sz="2000" b="1" dirty="0"/>
              <a:t>D</a:t>
            </a:r>
            <a:endParaRPr lang="ru-RU" sz="2000" b="1" dirty="0"/>
          </a:p>
          <a:p>
            <a:pPr marL="405948" indent="-405948" algn="ctr">
              <a:buFontTx/>
              <a:buAutoNum type="arabicPeriod"/>
              <a:defRPr/>
            </a:pPr>
            <a:endParaRPr lang="en-US" sz="2000" dirty="0"/>
          </a:p>
          <a:p>
            <a:pPr marL="405948" indent="-405948">
              <a:buFontTx/>
              <a:buAutoNum type="arabicPeriod"/>
              <a:defRPr/>
            </a:pPr>
            <a:endParaRPr lang="en-US" sz="1400" dirty="0"/>
          </a:p>
          <a:p>
            <a:pPr marL="405948" indent="-405948">
              <a:defRPr/>
            </a:pPr>
            <a:endParaRPr lang="ru-RU" sz="1400" b="1" dirty="0"/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endParaRPr lang="ru-RU" sz="1400" b="1" dirty="0"/>
          </a:p>
          <a:p>
            <a:pPr>
              <a:buFontTx/>
              <a:buNone/>
              <a:defRPr/>
            </a:pPr>
            <a:endParaRPr lang="en-US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  <p:pic>
        <p:nvPicPr>
          <p:cNvPr id="26628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17713" y="1617664"/>
            <a:ext cx="3308350" cy="4522787"/>
          </a:xfrm>
        </p:spPr>
      </p:pic>
    </p:spTree>
    <p:extLst>
      <p:ext uri="{BB962C8B-B14F-4D97-AF65-F5344CB8AC3E}">
        <p14:creationId xmlns:p14="http://schemas.microsoft.com/office/powerpoint/2010/main" val="14302765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000250" y="215900"/>
            <a:ext cx="8191500" cy="781050"/>
          </a:xfrm>
        </p:spPr>
        <p:txBody>
          <a:bodyPr/>
          <a:lstStyle/>
          <a:p>
            <a:r>
              <a:rPr lang="ru-RU" sz="4300" b="1" u="sng" dirty="0">
                <a:solidFill>
                  <a:schemeClr val="bg1"/>
                </a:solidFill>
              </a:rPr>
              <a:t>Сегодня на уроке </a:t>
            </a:r>
            <a:endParaRPr lang="ru-RU" b="1" u="sng" dirty="0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3089" y="1906589"/>
            <a:ext cx="4681537" cy="911225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Поговорили  о биографии А.А.Фета </a:t>
            </a:r>
          </a:p>
        </p:txBody>
      </p:sp>
      <p:sp>
        <p:nvSpPr>
          <p:cNvPr id="4" name="Овал 3"/>
          <p:cNvSpPr/>
          <p:nvPr/>
        </p:nvSpPr>
        <p:spPr>
          <a:xfrm>
            <a:off x="3241676" y="1754188"/>
            <a:ext cx="798513" cy="10652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379" tIns="81190" rIns="162379" bIns="81190" anchor="ctr"/>
          <a:lstStyle/>
          <a:p>
            <a:pPr algn="ctr">
              <a:defRPr/>
            </a:pPr>
            <a:r>
              <a:rPr lang="en-US" sz="5000" dirty="0"/>
              <a:t>1</a:t>
            </a:r>
            <a:endParaRPr lang="ru-RU" sz="5000" dirty="0"/>
          </a:p>
        </p:txBody>
      </p:sp>
      <p:sp>
        <p:nvSpPr>
          <p:cNvPr id="5" name="Овал 4"/>
          <p:cNvSpPr/>
          <p:nvPr/>
        </p:nvSpPr>
        <p:spPr>
          <a:xfrm>
            <a:off x="3241676" y="3276601"/>
            <a:ext cx="798513" cy="10652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379" tIns="81190" rIns="162379" bIns="81190" anchor="ctr"/>
          <a:lstStyle/>
          <a:p>
            <a:pPr algn="ctr">
              <a:defRPr/>
            </a:pPr>
            <a:r>
              <a:rPr lang="en-US" sz="5000" dirty="0"/>
              <a:t>2</a:t>
            </a: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383089" y="3429000"/>
            <a:ext cx="4681537" cy="9842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131"/>
              </a:spcBef>
              <a:defRPr/>
            </a:pPr>
            <a:r>
              <a:rPr lang="ru-RU" sz="3200" b="1" kern="0" dirty="0">
                <a:solidFill>
                  <a:schemeClr val="bg1"/>
                </a:solidFill>
              </a:rPr>
              <a:t>Познакомились  с творчеством поэта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000250" y="215900"/>
            <a:ext cx="8191500" cy="1212850"/>
          </a:xfrm>
        </p:spPr>
        <p:txBody>
          <a:bodyPr>
            <a:normAutofit fontScale="90000"/>
          </a:bodyPr>
          <a:lstStyle/>
          <a:p>
            <a:r>
              <a:rPr lang="ru-RU" u="sng" smtClean="0">
                <a:solidFill>
                  <a:srgbClr val="0070C0"/>
                </a:solidFill>
              </a:rPr>
              <a:t>Задание для самостоятельной работы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>
          <a:xfrm>
            <a:off x="2327276" y="1603376"/>
            <a:ext cx="7567613" cy="2276475"/>
          </a:xfrm>
        </p:spPr>
        <p:txBody>
          <a:bodyPr/>
          <a:lstStyle/>
          <a:p>
            <a:pPr marL="608013" indent="-608013" algn="ctr">
              <a:buFontTx/>
              <a:buAutoNum type="arabicPeriod"/>
            </a:pPr>
            <a:r>
              <a:rPr lang="ru-RU" sz="2500" dirty="0"/>
              <a:t>Выучить стихотворение «Я пришел к тебе с приветом…» на странице 98 учебника по литературе.</a:t>
            </a:r>
          </a:p>
          <a:p>
            <a:pPr marL="608013" indent="-608013" algn="ctr">
              <a:buFontTx/>
              <a:buAutoNum type="arabicPeriod"/>
            </a:pPr>
            <a:r>
              <a:rPr lang="ru-RU" sz="2500" dirty="0"/>
              <a:t>Составить 5 вопросов по жизни и творчеству А.А.Фета</a:t>
            </a:r>
          </a:p>
          <a:p>
            <a:pPr marL="608013" indent="-608013" algn="ctr">
              <a:buFontTx/>
              <a:buAutoNum type="arabicPeriod"/>
            </a:pPr>
            <a:endParaRPr lang="ru-RU" sz="2500" dirty="0"/>
          </a:p>
        </p:txBody>
      </p:sp>
      <p:pic>
        <p:nvPicPr>
          <p:cNvPr id="28676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088" y="3881438"/>
            <a:ext cx="4259262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ru-RU" sz="3600" i="1" cap="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24000" y="2"/>
            <a:ext cx="4497388" cy="1000107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М.Е. САЛТЫКОВ-ЩЕДРИН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810250" y="2"/>
            <a:ext cx="4857751" cy="1000107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П.И. ЧАЙКОВСКИЙ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1524000" y="1071546"/>
            <a:ext cx="4497388" cy="5429288"/>
          </a:xfrm>
        </p:spPr>
        <p:txBody>
          <a:bodyPr>
            <a:normAutofit fontScale="92500"/>
          </a:bodyPr>
          <a:lstStyle/>
          <a:p>
            <a:pPr marL="18000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«Большая часть его  стихотворений дышит самою искреннею свежестью, а романсы его распевает чуть ли не вся Россия»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«Стихотворения А.А. Фета» (1863)</a:t>
            </a:r>
          </a:p>
        </p:txBody>
      </p:sp>
      <p:sp>
        <p:nvSpPr>
          <p:cNvPr id="5126" name="Содержимое 8"/>
          <p:cNvSpPr>
            <a:spLocks noGrp="1"/>
          </p:cNvSpPr>
          <p:nvPr>
            <p:ph sz="quarter" idx="4"/>
          </p:nvPr>
        </p:nvSpPr>
        <p:spPr>
          <a:xfrm>
            <a:off x="5953125" y="1142984"/>
            <a:ext cx="4714875" cy="5715016"/>
          </a:xfrm>
        </p:spPr>
        <p:txBody>
          <a:bodyPr>
            <a:normAutofit/>
          </a:bodyPr>
          <a:lstStyle/>
          <a:p>
            <a:pPr marL="179388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200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«Фет в лучшие свои минуты выходит из пределов, указанных поэзии… Это не просто поэт, скорее поэт-музыкант, как бы избегающий даже таких тем, которые поддаются выражению словом»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9999">
              <a:srgbClr val="FFFF00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071546"/>
            <a:ext cx="8229600" cy="3929090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</a:t>
            </a:r>
            <a:b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b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0" y="0"/>
            <a:ext cx="2438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Афанасий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Фет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 </a:t>
            </a:r>
            <a:r>
              <a:rPr lang="uz-Cyrl-U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 1820 года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Орловской губернии, недалеко от города Мценска.</a:t>
            </a:r>
          </a:p>
        </p:txBody>
      </p:sp>
      <p:pic>
        <p:nvPicPr>
          <p:cNvPr id="3075" name="Picture 3" descr="PIC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008439" y="188914"/>
            <a:ext cx="6561137" cy="655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l_objects6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l_objects6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9">
      <a:dk1>
        <a:srgbClr val="FFFFFF"/>
      </a:dk1>
      <a:lt1>
        <a:sysClr val="window" lastClr="FFFFFF"/>
      </a:lt1>
      <a:dk2>
        <a:srgbClr val="5F0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850</Words>
  <Application>Microsoft Office PowerPoint</Application>
  <PresentationFormat>Широкоэкранный</PresentationFormat>
  <Paragraphs>161</Paragraphs>
  <Slides>45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Academy</vt:lpstr>
      <vt:lpstr>Arial</vt:lpstr>
      <vt:lpstr>Arial Black</vt:lpstr>
      <vt:lpstr>Calibri</vt:lpstr>
      <vt:lpstr>Georgia</vt:lpstr>
      <vt:lpstr>Impact</vt:lpstr>
      <vt:lpstr>Times New Roman</vt:lpstr>
      <vt:lpstr>Wingdings 2</vt:lpstr>
      <vt:lpstr>Тема Office</vt:lpstr>
      <vt:lpstr>Литература </vt:lpstr>
      <vt:lpstr>Сегодня на уроке </vt:lpstr>
      <vt:lpstr>Презентация PowerPoint</vt:lpstr>
      <vt:lpstr>Презентация PowerPoint</vt:lpstr>
      <vt:lpstr>Презентация PowerPoint</vt:lpstr>
      <vt:lpstr>Детство  и  юность</vt:lpstr>
      <vt:lpstr>Презентация PowerPoint</vt:lpstr>
      <vt:lpstr>Презентация PowerPoint</vt:lpstr>
      <vt:lpstr>Презентация PowerPoint</vt:lpstr>
      <vt:lpstr>Происхождение фамилии</vt:lpstr>
      <vt:lpstr>Презентация PowerPoint</vt:lpstr>
      <vt:lpstr>Презентация PowerPoint</vt:lpstr>
      <vt:lpstr>ЮНОСТЬ</vt:lpstr>
      <vt:lpstr>Презентация PowerPoint</vt:lpstr>
      <vt:lpstr>Презентация PowerPoint</vt:lpstr>
      <vt:lpstr>Первый поэтический сборник «Лирический пантеон», 1840г. </vt:lpstr>
      <vt:lpstr>Фет становится активным автором в журналах  «Отечественные записки» и «Москвитянин»</vt:lpstr>
      <vt:lpstr>Военная служба</vt:lpstr>
      <vt:lpstr>Презентация PowerPoint</vt:lpstr>
      <vt:lpstr>Презентация PowerPoint</vt:lpstr>
      <vt:lpstr>Служба в армии, переход в гвардию,  1853 г. Знакомство с известными поэтами и писателями. </vt:lpstr>
      <vt:lpstr>Презентация PowerPoint</vt:lpstr>
      <vt:lpstr>Презентация PowerPoint</vt:lpstr>
      <vt:lpstr>Презентация PowerPoint</vt:lpstr>
      <vt:lpstr>Деревня </vt:lpstr>
      <vt:lpstr>Презентация PowerPoint</vt:lpstr>
      <vt:lpstr>Мария Петровна Боткина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 Фета в усадьбе Воробьевка</vt:lpstr>
      <vt:lpstr>Презентация PowerPoint</vt:lpstr>
      <vt:lpstr>Презентация PowerPoint</vt:lpstr>
      <vt:lpstr>Презентация PowerPoint</vt:lpstr>
      <vt:lpstr>Презентация PowerPoint</vt:lpstr>
      <vt:lpstr>Лирика Фета</vt:lpstr>
      <vt:lpstr>Презентация PowerPoint</vt:lpstr>
      <vt:lpstr>Готовимся к поступлению в вуз</vt:lpstr>
      <vt:lpstr>Готовимся к поступлению в вуз</vt:lpstr>
      <vt:lpstr>Готовимся к поступлению в вуз</vt:lpstr>
      <vt:lpstr>Сегодня на уроке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Teacher</cp:lastModifiedBy>
  <cp:revision>32</cp:revision>
  <dcterms:created xsi:type="dcterms:W3CDTF">2010-11-23T12:57:20Z</dcterms:created>
  <dcterms:modified xsi:type="dcterms:W3CDTF">2021-02-20T06:22:35Z</dcterms:modified>
</cp:coreProperties>
</file>