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37" r:id="rId3"/>
    <p:sldId id="373" r:id="rId4"/>
    <p:sldId id="374" r:id="rId5"/>
    <p:sldId id="375" r:id="rId6"/>
    <p:sldId id="376" r:id="rId7"/>
    <p:sldId id="382" r:id="rId8"/>
    <p:sldId id="378" r:id="rId9"/>
    <p:sldId id="379" r:id="rId10"/>
    <p:sldId id="380" r:id="rId11"/>
    <p:sldId id="381" r:id="rId12"/>
    <p:sldId id="383" r:id="rId13"/>
    <p:sldId id="385" r:id="rId14"/>
    <p:sldId id="387" r:id="rId15"/>
    <p:sldId id="371" r:id="rId16"/>
    <p:sldId id="363" r:id="rId17"/>
  </p:sldIdLst>
  <p:sldSz cx="5765800" cy="3244850"/>
  <p:notesSz cx="5765800" cy="324485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3735" autoAdjust="0"/>
  </p:normalViewPr>
  <p:slideViewPr>
    <p:cSldViewPr>
      <p:cViewPr varScale="1">
        <p:scale>
          <a:sx n="142" d="100"/>
          <a:sy n="142" d="100"/>
        </p:scale>
        <p:origin x="97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74D3D-D129-4517-98CF-316D724B133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1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>
    <p:wedg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1" y="1089025"/>
            <a:ext cx="167639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11133" y="1193797"/>
            <a:ext cx="342902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Употребление некоторых форм числительных и местоимений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77328"/>
          </a:xfrm>
        </p:spPr>
        <p:txBody>
          <a:bodyPr/>
          <a:lstStyle/>
          <a:p>
            <a:pPr algn="ctr"/>
            <a:r>
              <a:rPr lang="ru-RU" sz="1600" dirty="0" smtClean="0"/>
              <a:t>2. Я </a:t>
            </a:r>
            <a:r>
              <a:rPr lang="ru-RU" sz="1600" dirty="0"/>
              <a:t>попросил </a:t>
            </a:r>
            <a:r>
              <a:rPr lang="ru-RU" sz="1600" dirty="0" err="1"/>
              <a:t>Азиза</a:t>
            </a:r>
            <a:r>
              <a:rPr lang="ru-RU" sz="1600" dirty="0"/>
              <a:t> принести </a:t>
            </a:r>
            <a:r>
              <a:rPr lang="ru-RU" sz="1600" b="1" dirty="0">
                <a:solidFill>
                  <a:srgbClr val="7030A0"/>
                </a:solidFill>
              </a:rPr>
              <a:t>свои</a:t>
            </a:r>
            <a:r>
              <a:rPr lang="ru-RU" sz="1600" dirty="0"/>
              <a:t> </a:t>
            </a:r>
            <a:r>
              <a:rPr lang="ru-RU" sz="1600" dirty="0" smtClean="0"/>
              <a:t>учебники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ru-RU" sz="1600" dirty="0" smtClean="0"/>
              <a:t>чьи учебники?  </a:t>
            </a:r>
            <a:r>
              <a:rPr lang="ru-RU" sz="1600" dirty="0" err="1"/>
              <a:t>Азиза</a:t>
            </a:r>
            <a:r>
              <a:rPr lang="ru-RU" sz="1600" dirty="0"/>
              <a:t> или рассказчика</a:t>
            </a:r>
            <a:r>
              <a:rPr lang="ru-RU" sz="1600" dirty="0" smtClean="0"/>
              <a:t>?) </a:t>
            </a:r>
          </a:p>
          <a:p>
            <a:pPr algn="ctr"/>
            <a:r>
              <a:rPr lang="ru-RU" sz="1600" dirty="0" smtClean="0"/>
              <a:t>Следует </a:t>
            </a:r>
            <a:r>
              <a:rPr lang="ru-RU" sz="1600" dirty="0"/>
              <a:t>перестроить предложение так</a:t>
            </a:r>
            <a:r>
              <a:rPr lang="ru-RU" sz="1600" dirty="0" smtClean="0"/>
              <a:t>: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Я попросил </a:t>
            </a:r>
            <a:r>
              <a:rPr lang="ru-RU" sz="1600" dirty="0" err="1"/>
              <a:t>Азиза</a:t>
            </a:r>
            <a:r>
              <a:rPr lang="ru-RU" sz="1600" dirty="0"/>
              <a:t> принести </a:t>
            </a:r>
            <a:r>
              <a:rPr lang="ru-RU" sz="1600" dirty="0">
                <a:solidFill>
                  <a:srgbClr val="0070C0"/>
                </a:solidFill>
              </a:rPr>
              <a:t>мои</a:t>
            </a:r>
            <a:r>
              <a:rPr lang="ru-RU" sz="1600" dirty="0"/>
              <a:t> (</a:t>
            </a:r>
            <a:r>
              <a:rPr lang="ru-RU" sz="1600" dirty="0">
                <a:solidFill>
                  <a:srgbClr val="00B050"/>
                </a:solidFill>
              </a:rPr>
              <a:t>его</a:t>
            </a:r>
            <a:r>
              <a:rPr lang="ru-RU" sz="1600" dirty="0"/>
              <a:t>) учебники. </a:t>
            </a:r>
            <a:endParaRPr lang="ru-RU" sz="1600" dirty="0" smtClean="0"/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или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sz="1600" dirty="0"/>
              <a:t> </a:t>
            </a:r>
            <a:endParaRPr lang="ru-RU" sz="1600" dirty="0" smtClean="0"/>
          </a:p>
          <a:p>
            <a:pPr algn="ctr"/>
            <a:r>
              <a:rPr lang="ru-RU" sz="1600" dirty="0" smtClean="0"/>
              <a:t>Я </a:t>
            </a:r>
            <a:r>
              <a:rPr lang="ru-RU" sz="1600" dirty="0"/>
              <a:t>попросил </a:t>
            </a:r>
            <a:r>
              <a:rPr lang="ru-RU" sz="1600" dirty="0" err="1"/>
              <a:t>Азиза</a:t>
            </a:r>
            <a:r>
              <a:rPr lang="ru-RU" sz="1600" dirty="0"/>
              <a:t>, чтобы он принёс мои учебники.</a:t>
            </a:r>
          </a:p>
        </p:txBody>
      </p:sp>
    </p:spTree>
    <p:extLst>
      <p:ext uri="{BB962C8B-B14F-4D97-AF65-F5344CB8AC3E}">
        <p14:creationId xmlns:p14="http://schemas.microsoft.com/office/powerpoint/2010/main" val="325084187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723549"/>
          </a:xfrm>
        </p:spPr>
        <p:txBody>
          <a:bodyPr/>
          <a:lstStyle/>
          <a:p>
            <a:pPr algn="ctr"/>
            <a:r>
              <a:rPr lang="ru-RU" sz="1600" dirty="0" smtClean="0"/>
              <a:t>3.Тургенев </a:t>
            </a:r>
            <a:r>
              <a:rPr lang="ru-RU" sz="1600" dirty="0"/>
              <a:t>считал, что время Базарова ещё не </a:t>
            </a:r>
            <a:r>
              <a:rPr lang="ru-RU" sz="1600" dirty="0" smtClean="0"/>
              <a:t>пришло</a:t>
            </a:r>
            <a:r>
              <a:rPr lang="ru-RU" sz="1600" dirty="0"/>
              <a:t>, но тем не менее был уверен, что будущее за </a:t>
            </a:r>
            <a:r>
              <a:rPr lang="ru-RU" sz="1600" dirty="0" smtClean="0"/>
              <a:t>ним. </a:t>
            </a:r>
            <a:r>
              <a:rPr lang="ru-RU" sz="1600" dirty="0"/>
              <a:t>(непонятно: за Базаровым или писателем</a:t>
            </a:r>
            <a:r>
              <a:rPr lang="ru-RU" sz="1600" dirty="0" smtClean="0"/>
              <a:t>).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>
                <a:solidFill>
                  <a:srgbClr val="7030A0"/>
                </a:solidFill>
              </a:rPr>
              <a:t>Следует </a:t>
            </a:r>
            <a:r>
              <a:rPr lang="ru-RU" sz="1600" dirty="0" smtClean="0">
                <a:solidFill>
                  <a:srgbClr val="7030A0"/>
                </a:solidFill>
              </a:rPr>
              <a:t>перестроить </a:t>
            </a:r>
            <a:r>
              <a:rPr lang="ru-RU" sz="1600" dirty="0">
                <a:solidFill>
                  <a:srgbClr val="7030A0"/>
                </a:solidFill>
              </a:rPr>
              <a:t>предложение так: </a:t>
            </a:r>
            <a:endParaRPr lang="ru-RU" sz="1600" dirty="0" smtClean="0">
              <a:solidFill>
                <a:srgbClr val="7030A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B050"/>
                </a:solidFill>
              </a:rPr>
              <a:t>Тургенев </a:t>
            </a:r>
            <a:r>
              <a:rPr lang="ru-RU" sz="1600" b="1" dirty="0">
                <a:solidFill>
                  <a:srgbClr val="00B050"/>
                </a:solidFill>
              </a:rPr>
              <a:t>считал, что время Базарова не пришло, но тем не менее считал, что будущее за Базаровым.</a:t>
            </a:r>
          </a:p>
        </p:txBody>
      </p:sp>
    </p:spTree>
    <p:extLst>
      <p:ext uri="{BB962C8B-B14F-4D97-AF65-F5344CB8AC3E}">
        <p14:creationId xmlns:p14="http://schemas.microsoft.com/office/powerpoint/2010/main" val="340450546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511889"/>
          </a:xfrm>
        </p:spPr>
        <p:txBody>
          <a:bodyPr/>
          <a:lstStyle/>
          <a:p>
            <a:pPr algn="ctr"/>
            <a:r>
              <a:rPr lang="ru-RU" dirty="0"/>
              <a:t>Упражнение 185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92662"/>
          </a:xfrm>
        </p:spPr>
        <p:txBody>
          <a:bodyPr/>
          <a:lstStyle/>
          <a:p>
            <a:r>
              <a:rPr lang="ru-RU" dirty="0" smtClean="0"/>
              <a:t>1.Анвар </a:t>
            </a:r>
            <a:r>
              <a:rPr lang="ru-RU" dirty="0"/>
              <a:t>остался сиротой. Отец умер, когда </a:t>
            </a:r>
            <a:r>
              <a:rPr lang="ru-RU" dirty="0" smtClean="0"/>
              <a:t>ему </a:t>
            </a:r>
            <a:r>
              <a:rPr lang="ru-RU" dirty="0" smtClean="0">
                <a:solidFill>
                  <a:srgbClr val="00B050"/>
                </a:solidFill>
              </a:rPr>
              <a:t>(мальчику) </a:t>
            </a:r>
            <a:r>
              <a:rPr lang="ru-RU" dirty="0"/>
              <a:t>было шесть лет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2. Больной попросил сестру налить </a:t>
            </a:r>
            <a:r>
              <a:rPr lang="ru-RU" dirty="0" smtClean="0"/>
              <a:t>себе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rgbClr val="00B050"/>
                </a:solidFill>
              </a:rPr>
              <a:t>ему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/>
              <a:t>воды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3. Комендант велел дворнику отнести к </a:t>
            </a:r>
            <a:r>
              <a:rPr lang="ru-RU" dirty="0" smtClean="0"/>
              <a:t>нему (</a:t>
            </a:r>
            <a:r>
              <a:rPr lang="ru-RU" dirty="0" smtClean="0">
                <a:solidFill>
                  <a:srgbClr val="00B050"/>
                </a:solidFill>
              </a:rPr>
              <a:t>к себе</a:t>
            </a:r>
            <a:r>
              <a:rPr lang="ru-RU" dirty="0" smtClean="0"/>
              <a:t>) вещи </a:t>
            </a:r>
            <a:r>
              <a:rPr lang="ru-RU" dirty="0"/>
              <a:t>жильца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4. Молодёжь хорошо овладевает английским языком. </a:t>
            </a:r>
            <a:endParaRPr lang="ru-RU" dirty="0" smtClean="0"/>
          </a:p>
          <a:p>
            <a:r>
              <a:rPr lang="ru-RU" dirty="0" smtClean="0"/>
              <a:t>Они (</a:t>
            </a:r>
            <a:r>
              <a:rPr lang="ru-RU" dirty="0" smtClean="0">
                <a:solidFill>
                  <a:srgbClr val="00B050"/>
                </a:solidFill>
              </a:rPr>
              <a:t>Она</a:t>
            </a:r>
            <a:r>
              <a:rPr lang="ru-RU" dirty="0" smtClean="0"/>
              <a:t>) принимают (</a:t>
            </a:r>
            <a:r>
              <a:rPr lang="ru-RU" dirty="0" smtClean="0">
                <a:solidFill>
                  <a:srgbClr val="00B050"/>
                </a:solidFill>
              </a:rPr>
              <a:t>принимает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dirty="0" smtClean="0"/>
              <a:t> </a:t>
            </a:r>
            <a:r>
              <a:rPr lang="ru-RU" dirty="0"/>
              <a:t>активное участие в различных конкурсах, проводимых посольствами зарубежных стран. </a:t>
            </a:r>
          </a:p>
        </p:txBody>
      </p:sp>
    </p:spTree>
    <p:extLst>
      <p:ext uri="{BB962C8B-B14F-4D97-AF65-F5344CB8AC3E}">
        <p14:creationId xmlns:p14="http://schemas.microsoft.com/office/powerpoint/2010/main" val="57850448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740025" y="550855"/>
            <a:ext cx="2737486" cy="2954655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Укажите вариант , в котором числительное употреблено неверно?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А) у обеих сестер</a:t>
            </a:r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В) у двоих сестер</a:t>
            </a:r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С) у троих мальчиков </a:t>
            </a:r>
          </a:p>
          <a:p>
            <a:pPr marL="228600" indent="-228600"/>
            <a:r>
              <a:rPr lang="en-US" dirty="0" smtClean="0">
                <a:solidFill>
                  <a:srgbClr val="00B050"/>
                </a:solidFill>
              </a:rPr>
              <a:t>D)  </a:t>
            </a:r>
            <a:r>
              <a:rPr lang="ru-RU" dirty="0" smtClean="0">
                <a:solidFill>
                  <a:srgbClr val="00B050"/>
                </a:solidFill>
              </a:rPr>
              <a:t>на обоих берегах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 В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765169"/>
            <a:ext cx="2086495" cy="214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31547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740025" y="550855"/>
            <a:ext cx="2737486" cy="2769989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Укажите вариант , в котором числительное употреблено верно?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А) обоих книг</a:t>
            </a:r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В) у двоих сестер</a:t>
            </a:r>
          </a:p>
          <a:p>
            <a:pPr marL="228600" indent="-228600"/>
            <a:r>
              <a:rPr lang="ru-RU" dirty="0" smtClean="0">
                <a:solidFill>
                  <a:srgbClr val="00B050"/>
                </a:solidFill>
              </a:rPr>
              <a:t>С) трое суток</a:t>
            </a:r>
          </a:p>
          <a:p>
            <a:pPr marL="228600" indent="-228600"/>
            <a:r>
              <a:rPr lang="en-US" dirty="0" smtClean="0">
                <a:solidFill>
                  <a:srgbClr val="00B050"/>
                </a:solidFill>
              </a:rPr>
              <a:t>D)  </a:t>
            </a:r>
            <a:r>
              <a:rPr lang="ru-RU" dirty="0">
                <a:solidFill>
                  <a:srgbClr val="00B050"/>
                </a:solidFill>
              </a:rPr>
              <a:t>о</a:t>
            </a:r>
            <a:r>
              <a:rPr lang="ru-RU" smtClean="0">
                <a:solidFill>
                  <a:srgbClr val="00B050"/>
                </a:solidFill>
              </a:rPr>
              <a:t>коло полтора дня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 С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765169"/>
            <a:ext cx="2086495" cy="214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059509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240360" cy="646331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Поговорили об  употреблении некоторых форм числительных и местоимений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76649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1" y="183850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Выполнили упражнения по учебнику 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1973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652" y="758329"/>
            <a:ext cx="4968552" cy="430887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Закончить упражнения №184 и №185  на странице 135 </a:t>
            </a:r>
          </a:p>
          <a:p>
            <a:pPr algn="l"/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240360" cy="646331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Поговорим об  употреблении некоторых форм числительных и местоимений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982521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1" y="2054529"/>
            <a:ext cx="295232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Выполним упражнения по учебнику 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Собирательные числительные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646" y="542305"/>
            <a:ext cx="2793253" cy="2604667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Собирательные числительные не употребляются с одушевлёнными существительными, обозначающими животных и лиц женского </a:t>
            </a:r>
            <a:r>
              <a:rPr lang="ru-RU" dirty="0" smtClean="0">
                <a:solidFill>
                  <a:srgbClr val="00B050"/>
                </a:solidFill>
              </a:rPr>
              <a:t>пола.</a:t>
            </a:r>
          </a:p>
          <a:p>
            <a:pPr algn="ctr"/>
            <a:endParaRPr lang="ru-RU" dirty="0" smtClean="0">
              <a:solidFill>
                <a:srgbClr val="00B050"/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При </a:t>
            </a:r>
            <a:r>
              <a:rPr lang="ru-RU" dirty="0">
                <a:solidFill>
                  <a:srgbClr val="0070C0"/>
                </a:solidFill>
              </a:rPr>
              <a:t>одушевлённых существительных, обозначающих лиц мужского пола, употребляются как собирательные, так и количественные числительные</a:t>
            </a:r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54908" y="542305"/>
            <a:ext cx="2736304" cy="259228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Три </a:t>
            </a:r>
            <a:r>
              <a:rPr lang="ru-RU" dirty="0">
                <a:solidFill>
                  <a:srgbClr val="00B050"/>
                </a:solidFill>
              </a:rPr>
              <a:t>медведя (не трое медведей), четыре зайца (не четверо зайцев), две пианистки (не двое пианисток), </a:t>
            </a:r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пять </a:t>
            </a:r>
            <a:r>
              <a:rPr lang="ru-RU" dirty="0">
                <a:solidFill>
                  <a:srgbClr val="00B050"/>
                </a:solidFill>
              </a:rPr>
              <a:t>спортсменок </a:t>
            </a:r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ru-RU" dirty="0">
                <a:solidFill>
                  <a:srgbClr val="00B050"/>
                </a:solidFill>
              </a:rPr>
              <a:t>не пятеро спортсменок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Двое учеников -два </a:t>
            </a:r>
            <a:r>
              <a:rPr lang="ru-RU" dirty="0">
                <a:solidFill>
                  <a:srgbClr val="0070C0"/>
                </a:solidFill>
              </a:rPr>
              <a:t>ученика </a:t>
            </a:r>
            <a:r>
              <a:rPr lang="ru-RU" dirty="0" smtClean="0">
                <a:solidFill>
                  <a:srgbClr val="0070C0"/>
                </a:solidFill>
              </a:rPr>
              <a:t>,трое лицеистов -три лицеиста,  </a:t>
            </a:r>
            <a:r>
              <a:rPr lang="ru-RU" dirty="0">
                <a:solidFill>
                  <a:srgbClr val="0070C0"/>
                </a:solidFill>
              </a:rPr>
              <a:t>шестеро </a:t>
            </a:r>
            <a:r>
              <a:rPr lang="ru-RU" dirty="0" smtClean="0">
                <a:solidFill>
                  <a:srgbClr val="0070C0"/>
                </a:solidFill>
              </a:rPr>
              <a:t>врачей- </a:t>
            </a:r>
            <a:r>
              <a:rPr lang="ru-RU" dirty="0">
                <a:solidFill>
                  <a:srgbClr val="0070C0"/>
                </a:solidFill>
              </a:rPr>
              <a:t>шесть врачей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09689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6221"/>
          </a:xfrm>
        </p:spPr>
        <p:txBody>
          <a:bodyPr/>
          <a:lstStyle/>
          <a:p>
            <a:pPr algn="ctr"/>
            <a:r>
              <a:rPr lang="ru-RU" sz="1600" dirty="0" smtClean="0"/>
              <a:t>Собирательное числительное оба и обе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846659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sz="1600" dirty="0"/>
              <a:t>Собирательное числительное </a:t>
            </a:r>
            <a:r>
              <a:rPr lang="ru-RU" sz="1600" b="1" dirty="0">
                <a:solidFill>
                  <a:srgbClr val="00B050"/>
                </a:solidFill>
              </a:rPr>
              <a:t>оба</a:t>
            </a:r>
            <a:r>
              <a:rPr lang="ru-RU" sz="1600" dirty="0"/>
              <a:t> употребляется </a:t>
            </a:r>
            <a:r>
              <a:rPr lang="ru-RU" sz="1600" dirty="0" smtClean="0"/>
              <a:t>с существительными </a:t>
            </a:r>
            <a:r>
              <a:rPr lang="ru-RU" sz="1600" dirty="0"/>
              <a:t>мужского рода, </a:t>
            </a:r>
            <a:r>
              <a:rPr lang="ru-RU" sz="1600" b="1" dirty="0">
                <a:solidFill>
                  <a:srgbClr val="00B050"/>
                </a:solidFill>
              </a:rPr>
              <a:t>обе</a:t>
            </a:r>
            <a:r>
              <a:rPr lang="ru-RU" sz="1600" dirty="0"/>
              <a:t> — женского </a:t>
            </a:r>
            <a:r>
              <a:rPr lang="ru-RU" sz="1600" dirty="0" smtClean="0"/>
              <a:t>рода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4"/>
            <a:ext cx="2508123" cy="172354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sz="2800" dirty="0"/>
              <a:t>о</a:t>
            </a:r>
            <a:r>
              <a:rPr lang="ru-RU" sz="2800" dirty="0" smtClean="0"/>
              <a:t>ба </a:t>
            </a:r>
            <a:r>
              <a:rPr lang="ru-RU" sz="2800" dirty="0"/>
              <a:t>юноши, обе девушки оба района, обе деревни</a:t>
            </a:r>
          </a:p>
        </p:txBody>
      </p:sp>
    </p:spTree>
    <p:extLst>
      <p:ext uri="{BB962C8B-B14F-4D97-AF65-F5344CB8AC3E}">
        <p14:creationId xmlns:p14="http://schemas.microsoft.com/office/powerpoint/2010/main" val="194425242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884222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ru-RU" dirty="0"/>
              <a:t>В сочетаниях, включающих </a:t>
            </a:r>
            <a:r>
              <a:rPr lang="ru-RU" dirty="0" smtClean="0"/>
              <a:t>числительные </a:t>
            </a:r>
            <a:r>
              <a:rPr lang="ru-RU" dirty="0">
                <a:solidFill>
                  <a:srgbClr val="0070C0"/>
                </a:solidFill>
              </a:rPr>
              <a:t>два, три, четыре</a:t>
            </a:r>
            <a:r>
              <a:rPr lang="ru-RU" dirty="0"/>
              <a:t>, слово </a:t>
            </a:r>
            <a:r>
              <a:rPr lang="ru-RU" dirty="0">
                <a:solidFill>
                  <a:srgbClr val="0070C0"/>
                </a:solidFill>
              </a:rPr>
              <a:t>более</a:t>
            </a:r>
            <a:r>
              <a:rPr lang="ru-RU" dirty="0"/>
              <a:t> и существительное, форма последнего зависит от числительного </a:t>
            </a:r>
            <a:r>
              <a:rPr lang="ru-RU" dirty="0" smtClean="0"/>
              <a:t>и поэтому </a:t>
            </a:r>
            <a:r>
              <a:rPr lang="ru-RU" dirty="0"/>
              <a:t>существительное ставится в родительном падеже единственного числа (то есть так же, как и без слова более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88422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Проехать </a:t>
            </a:r>
            <a:r>
              <a:rPr lang="ru-RU" b="1" dirty="0">
                <a:solidFill>
                  <a:schemeClr val="tx1"/>
                </a:solidFill>
              </a:rPr>
              <a:t>четыре </a:t>
            </a:r>
            <a:r>
              <a:rPr lang="ru-RU" b="1" dirty="0" smtClean="0">
                <a:solidFill>
                  <a:schemeClr val="tx1"/>
                </a:solidFill>
              </a:rPr>
              <a:t>километра,  </a:t>
            </a:r>
            <a:r>
              <a:rPr lang="ru-RU" b="1" dirty="0">
                <a:solidFill>
                  <a:schemeClr val="tx1"/>
                </a:solidFill>
              </a:rPr>
              <a:t>отрезать три </a:t>
            </a:r>
            <a:r>
              <a:rPr lang="ru-RU" b="1" dirty="0" smtClean="0">
                <a:solidFill>
                  <a:schemeClr val="tx1"/>
                </a:solidFill>
              </a:rPr>
              <a:t>метра,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отъехать </a:t>
            </a:r>
            <a:r>
              <a:rPr lang="ru-RU" b="1" dirty="0">
                <a:solidFill>
                  <a:schemeClr val="tx1"/>
                </a:solidFill>
              </a:rPr>
              <a:t>более двух </a:t>
            </a:r>
            <a:r>
              <a:rPr lang="ru-RU" b="1" dirty="0" smtClean="0">
                <a:solidFill>
                  <a:schemeClr val="tx1"/>
                </a:solidFill>
              </a:rPr>
              <a:t>километров,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отгадать два </a:t>
            </a:r>
            <a:r>
              <a:rPr lang="ru-RU" b="1" dirty="0" smtClean="0">
                <a:solidFill>
                  <a:schemeClr val="tx1"/>
                </a:solidFill>
              </a:rPr>
              <a:t>кроссворда.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6845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0752" y="746315"/>
            <a:ext cx="2508123" cy="202823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В сочетаниях одушевлённых имён существительных с составными </a:t>
            </a:r>
            <a:r>
              <a:rPr lang="ru-RU" dirty="0" smtClean="0"/>
              <a:t>числительными</a:t>
            </a:r>
            <a:r>
              <a:rPr lang="ru-RU" dirty="0"/>
              <a:t>, имеющими в своём составе слова два, три, четыре, форма винительного падежа сходна с формой </a:t>
            </a:r>
            <a:r>
              <a:rPr lang="ru-RU" dirty="0" smtClean="0"/>
              <a:t>именительного.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028238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Приветствовать </a:t>
            </a:r>
            <a:r>
              <a:rPr lang="ru-RU" dirty="0">
                <a:solidFill>
                  <a:srgbClr val="FFFF00"/>
                </a:solidFill>
              </a:rPr>
              <a:t>тридцать два </a:t>
            </a:r>
            <a:r>
              <a:rPr lang="ru-RU" dirty="0">
                <a:solidFill>
                  <a:srgbClr val="7030A0"/>
                </a:solidFill>
              </a:rPr>
              <a:t>боксёра, увидеть </a:t>
            </a:r>
            <a:r>
              <a:rPr lang="ru-RU" dirty="0">
                <a:solidFill>
                  <a:srgbClr val="FFFF00"/>
                </a:solidFill>
              </a:rPr>
              <a:t>сто двадцать четыре </a:t>
            </a:r>
            <a:r>
              <a:rPr lang="ru-RU" dirty="0" smtClean="0">
                <a:solidFill>
                  <a:srgbClr val="7030A0"/>
                </a:solidFill>
              </a:rPr>
              <a:t>пловца.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Сравните: </a:t>
            </a:r>
            <a:r>
              <a:rPr lang="ru-RU" dirty="0">
                <a:solidFill>
                  <a:srgbClr val="0070C0"/>
                </a:solidFill>
              </a:rPr>
              <a:t>приветствовать двух боксёров, увидеть четырёх </a:t>
            </a:r>
            <a:r>
              <a:rPr lang="ru-RU" dirty="0" smtClean="0">
                <a:solidFill>
                  <a:srgbClr val="0070C0"/>
                </a:solidFill>
              </a:rPr>
              <a:t>пловцов.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3890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8604" y="765219"/>
            <a:ext cx="2664296" cy="1077218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Собирательные числительные употребляются с личными местоимениями: мы, вы, они.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923330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Нас</a:t>
            </a:r>
            <a:r>
              <a:rPr lang="ru-RU" sz="2000" dirty="0" smtClean="0">
                <a:solidFill>
                  <a:srgbClr val="0070C0"/>
                </a:solidFill>
              </a:rPr>
              <a:t> было четверо, пригласили </a:t>
            </a:r>
            <a:r>
              <a:rPr lang="ru-RU" sz="2000" dirty="0" smtClean="0">
                <a:solidFill>
                  <a:srgbClr val="00B050"/>
                </a:solidFill>
              </a:rPr>
              <a:t>нас</a:t>
            </a:r>
            <a:r>
              <a:rPr lang="ru-RU" sz="2000" dirty="0" smtClean="0">
                <a:solidFill>
                  <a:srgbClr val="0070C0"/>
                </a:solidFill>
              </a:rPr>
              <a:t> четверых.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6063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Упражнение 184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42306"/>
            <a:ext cx="5400600" cy="276998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Перепишите</a:t>
            </a:r>
            <a:r>
              <a:rPr lang="ru-RU" dirty="0">
                <a:solidFill>
                  <a:srgbClr val="0070C0"/>
                </a:solidFill>
              </a:rPr>
              <a:t>, раскрывая скобки, </a:t>
            </a:r>
            <a:r>
              <a:rPr lang="ru-RU" dirty="0" err="1">
                <a:solidFill>
                  <a:srgbClr val="0070C0"/>
                </a:solidFill>
              </a:rPr>
              <a:t>согласуя</a:t>
            </a:r>
            <a:r>
              <a:rPr lang="ru-RU" dirty="0">
                <a:solidFill>
                  <a:srgbClr val="0070C0"/>
                </a:solidFill>
              </a:rPr>
              <a:t> данные в </a:t>
            </a:r>
            <a:r>
              <a:rPr lang="ru-RU" dirty="0" smtClean="0">
                <a:solidFill>
                  <a:srgbClr val="0070C0"/>
                </a:solidFill>
              </a:rPr>
              <a:t>скобках </a:t>
            </a:r>
            <a:r>
              <a:rPr lang="ru-RU" dirty="0">
                <a:solidFill>
                  <a:srgbClr val="0070C0"/>
                </a:solidFill>
              </a:rPr>
              <a:t>числительные со словами, к которым относятся. </a:t>
            </a:r>
            <a:endParaRPr lang="ru-RU" dirty="0" smtClean="0">
              <a:solidFill>
                <a:srgbClr val="0070C0"/>
              </a:solidFill>
            </a:endParaRPr>
          </a:p>
          <a:p>
            <a:pPr marL="228600" indent="-228600" algn="ctr">
              <a:buAutoNum type="arabicPeriod"/>
            </a:pPr>
            <a:r>
              <a:rPr lang="ru-RU" dirty="0" smtClean="0"/>
              <a:t>(</a:t>
            </a:r>
            <a:r>
              <a:rPr lang="ru-RU" dirty="0"/>
              <a:t>Три, </a:t>
            </a:r>
            <a:r>
              <a:rPr lang="ru-RU" b="1" dirty="0">
                <a:solidFill>
                  <a:srgbClr val="00B050"/>
                </a:solidFill>
              </a:rPr>
              <a:t>трое</a:t>
            </a:r>
            <a:r>
              <a:rPr lang="ru-RU" dirty="0"/>
              <a:t>) спортсменов участвовали в заплыве на сто метров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2. (Два, </a:t>
            </a:r>
            <a:r>
              <a:rPr lang="ru-RU" b="1" dirty="0">
                <a:solidFill>
                  <a:srgbClr val="00B050"/>
                </a:solidFill>
              </a:rPr>
              <a:t>двое</a:t>
            </a:r>
            <a:r>
              <a:rPr lang="ru-RU" dirty="0"/>
              <a:t>) суток движение транспорта было парализовано. </a:t>
            </a:r>
            <a:endParaRPr lang="ru-RU" dirty="0" smtClean="0"/>
          </a:p>
          <a:p>
            <a:pPr algn="ctr"/>
            <a:r>
              <a:rPr lang="ru-RU" dirty="0" smtClean="0"/>
              <a:t>3</a:t>
            </a:r>
            <a:r>
              <a:rPr lang="ru-RU" dirty="0"/>
              <a:t>. Въезд автомобилей был разрешён лишь в одни из (</a:t>
            </a:r>
            <a:r>
              <a:rPr lang="ru-RU" dirty="0">
                <a:solidFill>
                  <a:schemeClr val="tx1"/>
                </a:solidFill>
              </a:rPr>
              <a:t>четыре</a:t>
            </a:r>
            <a:r>
              <a:rPr lang="ru-RU" dirty="0">
                <a:solidFill>
                  <a:srgbClr val="00B050"/>
                </a:solidFill>
              </a:rPr>
              <a:t>,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четверо</a:t>
            </a:r>
            <a:r>
              <a:rPr lang="ru-RU" dirty="0"/>
              <a:t>) ворот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4. (</a:t>
            </a:r>
            <a:r>
              <a:rPr lang="ru-RU" b="1" dirty="0">
                <a:solidFill>
                  <a:srgbClr val="00B050"/>
                </a:solidFill>
              </a:rPr>
              <a:t>Шесть</a:t>
            </a:r>
            <a:r>
              <a:rPr lang="ru-RU" dirty="0"/>
              <a:t>, шестеро) девушек поступили в магистратуру филологического факультета. </a:t>
            </a:r>
            <a:endParaRPr lang="ru-RU" dirty="0" smtClean="0"/>
          </a:p>
          <a:p>
            <a:pPr algn="ctr"/>
            <a:r>
              <a:rPr lang="ru-RU" dirty="0" smtClean="0"/>
              <a:t>5</a:t>
            </a:r>
            <a:r>
              <a:rPr lang="ru-RU" dirty="0"/>
              <a:t>. По (оба, </a:t>
            </a:r>
            <a:r>
              <a:rPr lang="ru-RU" b="1" dirty="0">
                <a:solidFill>
                  <a:srgbClr val="00B050"/>
                </a:solidFill>
              </a:rPr>
              <a:t>обе</a:t>
            </a:r>
            <a:r>
              <a:rPr lang="ru-RU" dirty="0"/>
              <a:t>) сторонам улицы были посажены ели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6. Город расположен по (</a:t>
            </a:r>
            <a:r>
              <a:rPr lang="ru-RU" b="1" dirty="0">
                <a:solidFill>
                  <a:srgbClr val="00B050"/>
                </a:solidFill>
              </a:rPr>
              <a:t>оба</a:t>
            </a:r>
            <a:r>
              <a:rPr lang="ru-RU" dirty="0"/>
              <a:t>, обе) берегам реки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7.</a:t>
            </a:r>
            <a:r>
              <a:rPr lang="ru-RU" dirty="0"/>
              <a:t> К (</a:t>
            </a:r>
            <a:r>
              <a:rPr lang="ru-RU" dirty="0">
                <a:solidFill>
                  <a:srgbClr val="00B050"/>
                </a:solidFill>
              </a:rPr>
              <a:t>восемь</a:t>
            </a:r>
            <a:r>
              <a:rPr lang="ru-RU" dirty="0"/>
              <a:t>, восьмеро) целым (</a:t>
            </a:r>
            <a:r>
              <a:rPr lang="ru-RU" dirty="0">
                <a:solidFill>
                  <a:srgbClr val="00B050"/>
                </a:solidFill>
              </a:rPr>
              <a:t>два</a:t>
            </a:r>
            <a:r>
              <a:rPr lang="ru-RU" dirty="0"/>
              <a:t>, две) пятым прибавить (</a:t>
            </a:r>
            <a:r>
              <a:rPr lang="ru-RU" dirty="0">
                <a:solidFill>
                  <a:srgbClr val="00B050"/>
                </a:solidFill>
              </a:rPr>
              <a:t>четыре</a:t>
            </a:r>
            <a:r>
              <a:rPr lang="ru-RU" dirty="0"/>
              <a:t>, четверо) пятых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8. После </a:t>
            </a:r>
            <a:r>
              <a:rPr lang="ru-RU" dirty="0"/>
              <a:t>долгих лет разлуки встретились (три, </a:t>
            </a:r>
            <a:r>
              <a:rPr lang="ru-RU" dirty="0">
                <a:solidFill>
                  <a:srgbClr val="00B050"/>
                </a:solidFill>
              </a:rPr>
              <a:t>трое</a:t>
            </a:r>
            <a:r>
              <a:rPr lang="ru-RU" dirty="0"/>
              <a:t>) бывших однокашников. </a:t>
            </a:r>
            <a:endParaRPr lang="ru-RU" dirty="0" smtClean="0"/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2554978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Употребление местоимений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9266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При употреблении местоимений избегайте </a:t>
            </a:r>
            <a:r>
              <a:rPr lang="ru-RU" dirty="0" smtClean="0">
                <a:solidFill>
                  <a:srgbClr val="7030A0"/>
                </a:solidFill>
              </a:rPr>
              <a:t>двусмысленности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b="1" u="sng" dirty="0">
                <a:solidFill>
                  <a:srgbClr val="7030A0"/>
                </a:solidFill>
              </a:rPr>
              <a:t>Например:</a:t>
            </a:r>
          </a:p>
          <a:p>
            <a:r>
              <a:rPr lang="ru-RU" dirty="0" smtClean="0"/>
              <a:t>1. В </a:t>
            </a:r>
            <a:r>
              <a:rPr lang="ru-RU" dirty="0"/>
              <a:t>комедии обличается провинциальное поместное дворянство. Среди </a:t>
            </a:r>
            <a:r>
              <a:rPr lang="ru-RU" b="1" dirty="0" smtClean="0">
                <a:solidFill>
                  <a:srgbClr val="7030A0"/>
                </a:solidFill>
              </a:rPr>
              <a:t>них </a:t>
            </a:r>
            <a:r>
              <a:rPr lang="ru-RU" dirty="0" smtClean="0"/>
              <a:t>процветают </a:t>
            </a:r>
            <a:r>
              <a:rPr lang="ru-RU" dirty="0"/>
              <a:t>чинопочитание и </a:t>
            </a:r>
            <a:r>
              <a:rPr lang="ru-RU" dirty="0" smtClean="0"/>
              <a:t>беззаконие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Следует использовать </a:t>
            </a:r>
            <a:r>
              <a:rPr lang="ru-RU" dirty="0"/>
              <a:t>форму единственного числа личного местоимения 3-го лица: </a:t>
            </a:r>
            <a:r>
              <a:rPr lang="ru-RU" b="1" dirty="0">
                <a:solidFill>
                  <a:srgbClr val="00B050"/>
                </a:solidFill>
              </a:rPr>
              <a:t>Среди </a:t>
            </a:r>
            <a:r>
              <a:rPr lang="ru-RU" b="1" u="sng" dirty="0">
                <a:solidFill>
                  <a:srgbClr val="00B050"/>
                </a:solidFill>
              </a:rPr>
              <a:t>него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процветают чинопочитание </a:t>
            </a:r>
            <a:r>
              <a:rPr lang="ru-RU" b="1" dirty="0">
                <a:solidFill>
                  <a:srgbClr val="00B050"/>
                </a:solidFill>
              </a:rPr>
              <a:t>и </a:t>
            </a:r>
            <a:r>
              <a:rPr lang="ru-RU" b="1" dirty="0" smtClean="0">
                <a:solidFill>
                  <a:srgbClr val="00B050"/>
                </a:solidFill>
              </a:rPr>
              <a:t>беззаконие. 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6947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7620</TotalTime>
  <Words>742</Words>
  <Application>Microsoft Office PowerPoint</Application>
  <PresentationFormat>Произвольный</PresentationFormat>
  <Paragraphs>101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Bookman Old Style</vt:lpstr>
      <vt:lpstr>Calibri</vt:lpstr>
      <vt:lpstr>Times New Roman</vt:lpstr>
      <vt:lpstr>Office Theme</vt:lpstr>
      <vt:lpstr>Русский язык</vt:lpstr>
      <vt:lpstr>Сегодня на уроке:</vt:lpstr>
      <vt:lpstr>Собирательные числительные</vt:lpstr>
      <vt:lpstr>Собирательное числительное оба и обе</vt:lpstr>
      <vt:lpstr>Обратите внимание!</vt:lpstr>
      <vt:lpstr>Запомните!</vt:lpstr>
      <vt:lpstr>Запомните!</vt:lpstr>
      <vt:lpstr>Упражнение 184</vt:lpstr>
      <vt:lpstr>Употребление местоимений</vt:lpstr>
      <vt:lpstr>Примеры</vt:lpstr>
      <vt:lpstr>Примеры</vt:lpstr>
      <vt:lpstr>Упражнение 185 </vt:lpstr>
      <vt:lpstr>Готовимся к поступлению в вуз</vt:lpstr>
      <vt:lpstr>Готовимся к поступлению в вуз</vt:lpstr>
      <vt:lpstr>Сегодня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Teacher</cp:lastModifiedBy>
  <cp:revision>723</cp:revision>
  <dcterms:created xsi:type="dcterms:W3CDTF">2020-04-13T08:06:06Z</dcterms:created>
  <dcterms:modified xsi:type="dcterms:W3CDTF">2021-02-10T13:36:50Z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