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37" r:id="rId3"/>
    <p:sldId id="373" r:id="rId4"/>
    <p:sldId id="374" r:id="rId5"/>
    <p:sldId id="375" r:id="rId6"/>
    <p:sldId id="376" r:id="rId7"/>
    <p:sldId id="382" r:id="rId8"/>
    <p:sldId id="378" r:id="rId9"/>
    <p:sldId id="379" r:id="rId10"/>
    <p:sldId id="380" r:id="rId11"/>
    <p:sldId id="381" r:id="rId12"/>
    <p:sldId id="383" r:id="rId13"/>
    <p:sldId id="385" r:id="rId14"/>
    <p:sldId id="387" r:id="rId15"/>
    <p:sldId id="371" r:id="rId16"/>
    <p:sldId id="363" r:id="rId17"/>
  </p:sldIdLst>
  <p:sldSz cx="5765800" cy="3244850"/>
  <p:notesSz cx="5765800" cy="324485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023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8" autoAdjust="0"/>
    <p:restoredTop sz="93735" autoAdjust="0"/>
  </p:normalViewPr>
  <p:slideViewPr>
    <p:cSldViewPr>
      <p:cViewPr varScale="1">
        <p:scale>
          <a:sx n="142" d="100"/>
          <a:sy n="142" d="100"/>
        </p:scale>
        <p:origin x="978" y="1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BC7B9F-CF58-4E55-B55B-710E01FEC8D9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474D3D-D129-4517-98CF-316D724B13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864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474D3D-D129-4517-98CF-316D724B133F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716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>
    <p:wedg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24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med">
    <p:wedg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6" y="222930"/>
            <a:ext cx="3553385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Русский язык</a:t>
            </a:r>
            <a:endParaRPr sz="2400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901" y="1457018"/>
            <a:ext cx="2998355" cy="37805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81" algn="ctr">
              <a:lnSpc>
                <a:spcPts val="2791"/>
              </a:lnSpc>
            </a:pPr>
            <a:endParaRPr sz="2800" b="1" dirty="0">
              <a:latin typeface="Arial Black" pitchFamily="34" charset="0"/>
              <a:cs typeface="Arial" pitchFamily="34" charset="0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28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4870296" y="249024"/>
            <a:ext cx="374804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uz-Latn-UZ" sz="2250" b="1" spc="10" dirty="0" smtClean="0">
                <a:solidFill>
                  <a:srgbClr val="FFFFFF"/>
                </a:solidFill>
                <a:latin typeface="Arial"/>
                <a:cs typeface="Arial"/>
              </a:rPr>
              <a:t>11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870296" y="541953"/>
            <a:ext cx="441496" cy="21223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lang="ru-RU" sz="13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000" spc="-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ласс</a:t>
            </a:r>
            <a:endParaRPr sz="1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9701" y="1089025"/>
            <a:ext cx="1676399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311133" y="1193797"/>
            <a:ext cx="342902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Употребление некоторых форм числительных и местоимений</a:t>
            </a:r>
          </a:p>
          <a:p>
            <a:pPr algn="ctr"/>
            <a:endParaRPr lang="ru-RU" b="1" dirty="0" smtClean="0">
              <a:solidFill>
                <a:srgbClr val="0070C0"/>
              </a:solidFill>
              <a:latin typeface="Bookman Old Style" pitchFamily="18" charset="0"/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Примеры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477328"/>
          </a:xfrm>
        </p:spPr>
        <p:txBody>
          <a:bodyPr/>
          <a:lstStyle/>
          <a:p>
            <a:pPr algn="ctr"/>
            <a:r>
              <a:rPr lang="ru-RU" sz="1600" dirty="0" smtClean="0"/>
              <a:t>2. Я </a:t>
            </a:r>
            <a:r>
              <a:rPr lang="ru-RU" sz="1600" dirty="0"/>
              <a:t>попросил </a:t>
            </a:r>
            <a:r>
              <a:rPr lang="ru-RU" sz="1600" dirty="0" err="1"/>
              <a:t>Азиза</a:t>
            </a:r>
            <a:r>
              <a:rPr lang="ru-RU" sz="1600" dirty="0"/>
              <a:t> принести </a:t>
            </a:r>
            <a:r>
              <a:rPr lang="ru-RU" sz="1600" b="1" dirty="0">
                <a:solidFill>
                  <a:srgbClr val="7030A0"/>
                </a:solidFill>
              </a:rPr>
              <a:t>свои</a:t>
            </a:r>
            <a:r>
              <a:rPr lang="ru-RU" sz="1600" dirty="0"/>
              <a:t> </a:t>
            </a:r>
            <a:r>
              <a:rPr lang="ru-RU" sz="1600" dirty="0" smtClean="0"/>
              <a:t>учебники</a:t>
            </a:r>
          </a:p>
          <a:p>
            <a:pPr algn="ctr"/>
            <a:r>
              <a:rPr lang="ru-RU" sz="1600" dirty="0" smtClean="0"/>
              <a:t> </a:t>
            </a:r>
            <a:r>
              <a:rPr lang="ru-RU" sz="1600" dirty="0"/>
              <a:t>(</a:t>
            </a:r>
            <a:r>
              <a:rPr lang="ru-RU" sz="1600" dirty="0" smtClean="0"/>
              <a:t>чьи учебники?  </a:t>
            </a:r>
            <a:r>
              <a:rPr lang="ru-RU" sz="1600" dirty="0" err="1"/>
              <a:t>Азиза</a:t>
            </a:r>
            <a:r>
              <a:rPr lang="ru-RU" sz="1600" dirty="0"/>
              <a:t> или рассказчика</a:t>
            </a:r>
            <a:r>
              <a:rPr lang="ru-RU" sz="1600" dirty="0" smtClean="0"/>
              <a:t>?) </a:t>
            </a:r>
          </a:p>
          <a:p>
            <a:pPr algn="ctr"/>
            <a:r>
              <a:rPr lang="ru-RU" sz="1600" dirty="0" smtClean="0"/>
              <a:t>Следует </a:t>
            </a:r>
            <a:r>
              <a:rPr lang="ru-RU" sz="1600" dirty="0"/>
              <a:t>перестроить предложение так</a:t>
            </a:r>
            <a:r>
              <a:rPr lang="ru-RU" sz="1600" dirty="0" smtClean="0"/>
              <a:t>:</a:t>
            </a:r>
          </a:p>
          <a:p>
            <a:pPr algn="ctr"/>
            <a:r>
              <a:rPr lang="ru-RU" sz="1600" dirty="0" smtClean="0"/>
              <a:t> </a:t>
            </a:r>
            <a:r>
              <a:rPr lang="ru-RU" sz="1600" dirty="0"/>
              <a:t>Я попросил </a:t>
            </a:r>
            <a:r>
              <a:rPr lang="ru-RU" sz="1600" dirty="0" err="1"/>
              <a:t>Азиза</a:t>
            </a:r>
            <a:r>
              <a:rPr lang="ru-RU" sz="1600" dirty="0"/>
              <a:t> принести </a:t>
            </a:r>
            <a:r>
              <a:rPr lang="ru-RU" sz="1600" dirty="0">
                <a:solidFill>
                  <a:srgbClr val="0070C0"/>
                </a:solidFill>
              </a:rPr>
              <a:t>мои</a:t>
            </a:r>
            <a:r>
              <a:rPr lang="ru-RU" sz="1600" dirty="0"/>
              <a:t> (</a:t>
            </a:r>
            <a:r>
              <a:rPr lang="ru-RU" sz="1600" dirty="0">
                <a:solidFill>
                  <a:srgbClr val="00B050"/>
                </a:solidFill>
              </a:rPr>
              <a:t>его</a:t>
            </a:r>
            <a:r>
              <a:rPr lang="ru-RU" sz="1600" dirty="0"/>
              <a:t>) учебники. </a:t>
            </a:r>
            <a:endParaRPr lang="ru-RU" sz="1600" dirty="0" smtClean="0"/>
          </a:p>
          <a:p>
            <a:pPr algn="ctr"/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</a:rPr>
              <a:t>или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ru-RU" sz="1600" dirty="0"/>
              <a:t> </a:t>
            </a:r>
            <a:endParaRPr lang="ru-RU" sz="1600" dirty="0" smtClean="0"/>
          </a:p>
          <a:p>
            <a:pPr algn="ctr"/>
            <a:r>
              <a:rPr lang="ru-RU" sz="1600" dirty="0" smtClean="0"/>
              <a:t>Я </a:t>
            </a:r>
            <a:r>
              <a:rPr lang="ru-RU" sz="1600" dirty="0"/>
              <a:t>попросил </a:t>
            </a:r>
            <a:r>
              <a:rPr lang="ru-RU" sz="1600" dirty="0" err="1"/>
              <a:t>Азиза</a:t>
            </a:r>
            <a:r>
              <a:rPr lang="ru-RU" sz="1600" dirty="0"/>
              <a:t>, чтобы он принёс мои учебники.</a:t>
            </a:r>
          </a:p>
        </p:txBody>
      </p:sp>
    </p:spTree>
    <p:extLst>
      <p:ext uri="{BB962C8B-B14F-4D97-AF65-F5344CB8AC3E}">
        <p14:creationId xmlns:p14="http://schemas.microsoft.com/office/powerpoint/2010/main" val="325084187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Примеры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723549"/>
          </a:xfrm>
        </p:spPr>
        <p:txBody>
          <a:bodyPr/>
          <a:lstStyle/>
          <a:p>
            <a:pPr algn="ctr"/>
            <a:r>
              <a:rPr lang="ru-RU" sz="1600" dirty="0" smtClean="0"/>
              <a:t>3.Тургенев </a:t>
            </a:r>
            <a:r>
              <a:rPr lang="ru-RU" sz="1600" dirty="0"/>
              <a:t>считал, что время Базарова ещё не </a:t>
            </a:r>
            <a:r>
              <a:rPr lang="ru-RU" sz="1600" dirty="0" smtClean="0"/>
              <a:t>пришло</a:t>
            </a:r>
            <a:r>
              <a:rPr lang="ru-RU" sz="1600" dirty="0"/>
              <a:t>, но тем не менее был уверен, что будущее за </a:t>
            </a:r>
            <a:r>
              <a:rPr lang="ru-RU" sz="1600" dirty="0" smtClean="0"/>
              <a:t>ним. </a:t>
            </a:r>
            <a:r>
              <a:rPr lang="ru-RU" sz="1600" dirty="0"/>
              <a:t>(непонятно: за Базаровым или писателем</a:t>
            </a:r>
            <a:r>
              <a:rPr lang="ru-RU" sz="1600" dirty="0" smtClean="0"/>
              <a:t>).</a:t>
            </a:r>
          </a:p>
          <a:p>
            <a:pPr algn="ctr"/>
            <a:r>
              <a:rPr lang="ru-RU" sz="1600" dirty="0" smtClean="0">
                <a:solidFill>
                  <a:srgbClr val="7030A0"/>
                </a:solidFill>
              </a:rPr>
              <a:t> </a:t>
            </a:r>
            <a:r>
              <a:rPr lang="ru-RU" sz="1600" dirty="0">
                <a:solidFill>
                  <a:srgbClr val="7030A0"/>
                </a:solidFill>
              </a:rPr>
              <a:t>Следует </a:t>
            </a:r>
            <a:r>
              <a:rPr lang="ru-RU" sz="1600" dirty="0" smtClean="0">
                <a:solidFill>
                  <a:srgbClr val="7030A0"/>
                </a:solidFill>
              </a:rPr>
              <a:t>перестроить </a:t>
            </a:r>
            <a:r>
              <a:rPr lang="ru-RU" sz="1600" dirty="0">
                <a:solidFill>
                  <a:srgbClr val="7030A0"/>
                </a:solidFill>
              </a:rPr>
              <a:t>предложение так: </a:t>
            </a:r>
            <a:endParaRPr lang="ru-RU" sz="1600" dirty="0" smtClean="0">
              <a:solidFill>
                <a:srgbClr val="7030A0"/>
              </a:solidFill>
            </a:endParaRPr>
          </a:p>
          <a:p>
            <a:pPr algn="ctr"/>
            <a:r>
              <a:rPr lang="ru-RU" sz="1600" b="1" dirty="0" smtClean="0">
                <a:solidFill>
                  <a:srgbClr val="00B050"/>
                </a:solidFill>
              </a:rPr>
              <a:t>Тургенев </a:t>
            </a:r>
            <a:r>
              <a:rPr lang="ru-RU" sz="1600" b="1" dirty="0">
                <a:solidFill>
                  <a:srgbClr val="00B050"/>
                </a:solidFill>
              </a:rPr>
              <a:t>считал, что время Базарова не пришло, но тем не менее считал, что будущее за Базаровым.</a:t>
            </a:r>
          </a:p>
        </p:txBody>
      </p:sp>
    </p:spTree>
    <p:extLst>
      <p:ext uri="{BB962C8B-B14F-4D97-AF65-F5344CB8AC3E}">
        <p14:creationId xmlns:p14="http://schemas.microsoft.com/office/powerpoint/2010/main" val="340450546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511889"/>
          </a:xfrm>
        </p:spPr>
        <p:txBody>
          <a:bodyPr/>
          <a:lstStyle/>
          <a:p>
            <a:pPr algn="ctr"/>
            <a:r>
              <a:rPr lang="ru-RU" dirty="0"/>
              <a:t>Упражнение 185</a:t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292662"/>
          </a:xfrm>
        </p:spPr>
        <p:txBody>
          <a:bodyPr/>
          <a:lstStyle/>
          <a:p>
            <a:r>
              <a:rPr lang="ru-RU" dirty="0" smtClean="0"/>
              <a:t>1.Анвар </a:t>
            </a:r>
            <a:r>
              <a:rPr lang="ru-RU" dirty="0"/>
              <a:t>остался сиротой. Отец умер, когда </a:t>
            </a:r>
            <a:r>
              <a:rPr lang="ru-RU" dirty="0" smtClean="0"/>
              <a:t>ему </a:t>
            </a:r>
            <a:r>
              <a:rPr lang="ru-RU" dirty="0" smtClean="0">
                <a:solidFill>
                  <a:srgbClr val="00B050"/>
                </a:solidFill>
              </a:rPr>
              <a:t>(мальчику) </a:t>
            </a:r>
            <a:r>
              <a:rPr lang="ru-RU" dirty="0"/>
              <a:t>было шесть лет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2. Больной попросил сестру налить </a:t>
            </a:r>
            <a:r>
              <a:rPr lang="ru-RU" dirty="0" smtClean="0"/>
              <a:t>себе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ru-RU" dirty="0" smtClean="0">
                <a:solidFill>
                  <a:srgbClr val="00B050"/>
                </a:solidFill>
              </a:rPr>
              <a:t>ему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/>
              <a:t>воды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3. Комендант велел дворнику отнести к </a:t>
            </a:r>
            <a:r>
              <a:rPr lang="ru-RU" dirty="0" smtClean="0"/>
              <a:t>нему (</a:t>
            </a:r>
            <a:r>
              <a:rPr lang="ru-RU" dirty="0" smtClean="0">
                <a:solidFill>
                  <a:srgbClr val="00B050"/>
                </a:solidFill>
              </a:rPr>
              <a:t>к себе</a:t>
            </a:r>
            <a:r>
              <a:rPr lang="ru-RU" dirty="0" smtClean="0"/>
              <a:t>) вещи </a:t>
            </a:r>
            <a:r>
              <a:rPr lang="ru-RU" dirty="0"/>
              <a:t>жильца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4. Молодёжь хорошо овладевает английским языком. </a:t>
            </a:r>
            <a:endParaRPr lang="ru-RU" dirty="0" smtClean="0"/>
          </a:p>
          <a:p>
            <a:r>
              <a:rPr lang="ru-RU" dirty="0" smtClean="0"/>
              <a:t>Они (</a:t>
            </a:r>
            <a:r>
              <a:rPr lang="ru-RU" dirty="0" smtClean="0">
                <a:solidFill>
                  <a:srgbClr val="00B050"/>
                </a:solidFill>
              </a:rPr>
              <a:t>Она</a:t>
            </a:r>
            <a:r>
              <a:rPr lang="ru-RU" dirty="0" smtClean="0"/>
              <a:t>) принимают (</a:t>
            </a:r>
            <a:r>
              <a:rPr lang="ru-RU" dirty="0" smtClean="0">
                <a:solidFill>
                  <a:srgbClr val="00B050"/>
                </a:solidFill>
              </a:rPr>
              <a:t>принимает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r>
              <a:rPr lang="ru-RU" dirty="0" smtClean="0"/>
              <a:t> </a:t>
            </a:r>
            <a:r>
              <a:rPr lang="ru-RU" dirty="0"/>
              <a:t>активное участие в различных конкурсах, проводимых посольствами зарубежных стран. </a:t>
            </a:r>
          </a:p>
        </p:txBody>
      </p:sp>
    </p:spTree>
    <p:extLst>
      <p:ext uri="{BB962C8B-B14F-4D97-AF65-F5344CB8AC3E}">
        <p14:creationId xmlns:p14="http://schemas.microsoft.com/office/powerpoint/2010/main" val="57850448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Готовимся к поступлению в вуз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740025" y="550855"/>
            <a:ext cx="2737486" cy="2954655"/>
          </a:xfrm>
        </p:spPr>
        <p:txBody>
          <a:bodyPr/>
          <a:lstStyle/>
          <a:p>
            <a:pPr marL="228600" indent="-228600"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Укажите вариант , в котором числительное употреблено неверно?</a:t>
            </a:r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/>
            <a:r>
              <a:rPr lang="ru-RU" dirty="0" smtClean="0">
                <a:solidFill>
                  <a:srgbClr val="00B050"/>
                </a:solidFill>
              </a:rPr>
              <a:t>А) у обеих сестер</a:t>
            </a:r>
          </a:p>
          <a:p>
            <a:pPr marL="228600" indent="-228600"/>
            <a:r>
              <a:rPr lang="ru-RU" dirty="0" smtClean="0">
                <a:solidFill>
                  <a:srgbClr val="00B050"/>
                </a:solidFill>
              </a:rPr>
              <a:t>В) у двоих сестер</a:t>
            </a:r>
          </a:p>
          <a:p>
            <a:pPr marL="228600" indent="-228600"/>
            <a:r>
              <a:rPr lang="ru-RU" dirty="0" smtClean="0">
                <a:solidFill>
                  <a:srgbClr val="00B050"/>
                </a:solidFill>
              </a:rPr>
              <a:t>С) у троих мальчиков </a:t>
            </a:r>
          </a:p>
          <a:p>
            <a:pPr marL="228600" indent="-228600"/>
            <a:r>
              <a:rPr lang="en-US" dirty="0" smtClean="0">
                <a:solidFill>
                  <a:srgbClr val="00B050"/>
                </a:solidFill>
              </a:rPr>
              <a:t>D)  </a:t>
            </a:r>
            <a:r>
              <a:rPr lang="ru-RU" dirty="0" smtClean="0">
                <a:solidFill>
                  <a:srgbClr val="00B050"/>
                </a:solidFill>
              </a:rPr>
              <a:t>на обоих берегах</a:t>
            </a: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Ответ: В</a:t>
            </a:r>
            <a:endParaRPr lang="ru-RU" dirty="0" smtClean="0"/>
          </a:p>
          <a:p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3" descr="C:\Documents and Settings\Эмма\Рабочий стол\символика пресутпление аи наказание\cdf6513e646f4d37dd3b569d66375e182020012117225631806as0sRpXut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132" y="765169"/>
            <a:ext cx="2086495" cy="21405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315477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Готовимся к поступлению в вуз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2740025" y="550855"/>
            <a:ext cx="2737486" cy="2769989"/>
          </a:xfrm>
        </p:spPr>
        <p:txBody>
          <a:bodyPr/>
          <a:lstStyle/>
          <a:p>
            <a:pPr marL="228600" indent="-228600">
              <a:buAutoNum type="arabicPeriod"/>
            </a:pPr>
            <a:r>
              <a:rPr lang="ru-RU" dirty="0" smtClean="0">
                <a:solidFill>
                  <a:srgbClr val="0070C0"/>
                </a:solidFill>
              </a:rPr>
              <a:t>Укажите вариант , в котором числительное употреблено верно?</a:t>
            </a:r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/>
            <a:r>
              <a:rPr lang="ru-RU" dirty="0" smtClean="0">
                <a:solidFill>
                  <a:srgbClr val="00B050"/>
                </a:solidFill>
              </a:rPr>
              <a:t>А) обоих книг</a:t>
            </a:r>
          </a:p>
          <a:p>
            <a:pPr marL="228600" indent="-228600"/>
            <a:r>
              <a:rPr lang="ru-RU" dirty="0" smtClean="0">
                <a:solidFill>
                  <a:srgbClr val="00B050"/>
                </a:solidFill>
              </a:rPr>
              <a:t>В) у двоих сестер</a:t>
            </a:r>
          </a:p>
          <a:p>
            <a:pPr marL="228600" indent="-228600"/>
            <a:r>
              <a:rPr lang="ru-RU" dirty="0" smtClean="0">
                <a:solidFill>
                  <a:srgbClr val="00B050"/>
                </a:solidFill>
              </a:rPr>
              <a:t>С) трое суток</a:t>
            </a:r>
          </a:p>
          <a:p>
            <a:pPr marL="228600" indent="-228600"/>
            <a:r>
              <a:rPr lang="en-US" dirty="0" smtClean="0">
                <a:solidFill>
                  <a:srgbClr val="00B050"/>
                </a:solidFill>
              </a:rPr>
              <a:t>D)  </a:t>
            </a:r>
            <a:r>
              <a:rPr lang="ru-RU" dirty="0">
                <a:solidFill>
                  <a:srgbClr val="00B050"/>
                </a:solidFill>
              </a:rPr>
              <a:t>о</a:t>
            </a:r>
            <a:r>
              <a:rPr lang="ru-RU" smtClean="0">
                <a:solidFill>
                  <a:srgbClr val="00B050"/>
                </a:solidFill>
              </a:rPr>
              <a:t>коло полтора дня</a:t>
            </a:r>
            <a:endParaRPr lang="ru-RU" dirty="0" smtClean="0">
              <a:solidFill>
                <a:srgbClr val="00B050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Ответ: С</a:t>
            </a:r>
            <a:endParaRPr lang="ru-RU" dirty="0" smtClean="0"/>
          </a:p>
          <a:p>
            <a:endParaRPr lang="en-US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3" descr="C:\Documents and Settings\Эмма\Рабочий стол\символика пресутпление аи наказание\cdf6513e646f4d37dd3b569d66375e182020012117225631806as0sRpXutH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132" y="765169"/>
            <a:ext cx="2086495" cy="214052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70595095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3240360" cy="646331"/>
          </a:xfrm>
        </p:spPr>
        <p:txBody>
          <a:bodyPr/>
          <a:lstStyle/>
          <a:p>
            <a:pPr algn="ctr"/>
            <a:r>
              <a:rPr lang="ru-RU" sz="1400" dirty="0" smtClean="0">
                <a:solidFill>
                  <a:srgbClr val="0070C0"/>
                </a:solidFill>
              </a:rPr>
              <a:t>Поговорили об  употреблении некоторых форм числительных и местоимений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76649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1" y="1838505"/>
            <a:ext cx="29523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Выполнили упражнения по учебнику </a:t>
            </a:r>
            <a:endParaRPr lang="ru-RU" sz="14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819731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0652" y="758329"/>
            <a:ext cx="4968552" cy="430887"/>
          </a:xfrm>
        </p:spPr>
        <p:txBody>
          <a:bodyPr/>
          <a:lstStyle/>
          <a:p>
            <a:pPr marL="342900" indent="-342900" algn="l">
              <a:spcBef>
                <a:spcPts val="1200"/>
              </a:spcBef>
              <a:buAutoNum type="arabicPeriod"/>
            </a:pPr>
            <a:r>
              <a:rPr lang="ru-RU" sz="1400" dirty="0" smtClean="0"/>
              <a:t>Закончить упражнения №184 и №185  на странице 135 </a:t>
            </a:r>
          </a:p>
          <a:p>
            <a:pPr algn="l"/>
            <a:endParaRPr lang="ru-RU" sz="1400" dirty="0" smtClean="0"/>
          </a:p>
        </p:txBody>
      </p:sp>
      <p:pic>
        <p:nvPicPr>
          <p:cNvPr id="4" name="Picture 2" descr="C:\Users\Lenovo\Desktop\IMG_20200916_200121_79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9633" y="1766441"/>
            <a:ext cx="1986426" cy="1226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69332"/>
          </a:xfrm>
        </p:spPr>
        <p:txBody>
          <a:bodyPr/>
          <a:lstStyle/>
          <a:p>
            <a:pPr algn="ctr"/>
            <a:r>
              <a:rPr lang="ru-RU" sz="2400" dirty="0" smtClean="0"/>
              <a:t>Сегодня на уроке: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02780" y="902345"/>
            <a:ext cx="3240360" cy="646331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Поговорим об  употреблении некоторых форм числительных и местоимений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082701" y="830337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1</a:t>
            </a:r>
            <a:endParaRPr lang="ru-RU" sz="2800" b="1" dirty="0"/>
          </a:p>
        </p:txBody>
      </p:sp>
      <p:sp>
        <p:nvSpPr>
          <p:cNvPr id="5" name="Овал 4"/>
          <p:cNvSpPr/>
          <p:nvPr/>
        </p:nvSpPr>
        <p:spPr>
          <a:xfrm>
            <a:off x="1082701" y="1982521"/>
            <a:ext cx="504000" cy="5040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2</a:t>
            </a:r>
            <a:endParaRPr lang="ru-RU" b="1" dirty="0"/>
          </a:p>
        </p:txBody>
      </p:sp>
      <p:sp>
        <p:nvSpPr>
          <p:cNvPr id="7" name="Текст 2"/>
          <p:cNvSpPr txBox="1">
            <a:spLocks/>
          </p:cNvSpPr>
          <p:nvPr/>
        </p:nvSpPr>
        <p:spPr>
          <a:xfrm>
            <a:off x="1802781" y="2054529"/>
            <a:ext cx="295232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1200" b="0" i="0">
                <a:solidFill>
                  <a:srgbClr val="231F20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ru-RU" sz="1400" kern="0" dirty="0" smtClean="0">
                <a:solidFill>
                  <a:srgbClr val="0070C0"/>
                </a:solidFill>
              </a:rPr>
              <a:t>Выполним упражнения по учебнику </a:t>
            </a:r>
            <a:endParaRPr lang="ru-RU" sz="14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73136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Собирательные числительные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89646" y="542305"/>
            <a:ext cx="2793253" cy="2604667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ru-RU" dirty="0">
                <a:solidFill>
                  <a:srgbClr val="00B050"/>
                </a:solidFill>
              </a:rPr>
              <a:t>Собирательные числительные не употребляются с одушевлёнными существительными, обозначающими животных и лиц женского </a:t>
            </a:r>
            <a:r>
              <a:rPr lang="ru-RU" dirty="0" smtClean="0">
                <a:solidFill>
                  <a:srgbClr val="00B050"/>
                </a:solidFill>
              </a:rPr>
              <a:t>пола.</a:t>
            </a:r>
          </a:p>
          <a:p>
            <a:pPr algn="ctr"/>
            <a:endParaRPr lang="ru-RU" dirty="0" smtClean="0">
              <a:solidFill>
                <a:srgbClr val="00B050"/>
              </a:solidFill>
            </a:endParaRPr>
          </a:p>
          <a:p>
            <a:pPr algn="ctr"/>
            <a:endParaRPr lang="ru-RU" dirty="0" smtClean="0"/>
          </a:p>
          <a:p>
            <a:pPr algn="ctr"/>
            <a:r>
              <a:rPr lang="ru-RU" dirty="0" smtClean="0">
                <a:solidFill>
                  <a:srgbClr val="0070C0"/>
                </a:solidFill>
              </a:rPr>
              <a:t>При </a:t>
            </a:r>
            <a:r>
              <a:rPr lang="ru-RU" dirty="0">
                <a:solidFill>
                  <a:srgbClr val="0070C0"/>
                </a:solidFill>
              </a:rPr>
              <a:t>одушевлённых существительных, обозначающих лиц мужского пола, употребляются как собирательные, так и количественные числительные</a:t>
            </a:r>
          </a:p>
          <a:p>
            <a:pPr algn="ctr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54908" y="542305"/>
            <a:ext cx="2736304" cy="2592288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Три </a:t>
            </a:r>
            <a:r>
              <a:rPr lang="ru-RU" dirty="0">
                <a:solidFill>
                  <a:srgbClr val="00B050"/>
                </a:solidFill>
              </a:rPr>
              <a:t>медведя (не трое медведей), четыре зайца (не четверо зайцев), две пианистки (не двое пианисток), </a:t>
            </a:r>
            <a:endParaRPr lang="ru-RU" dirty="0" smtClean="0">
              <a:solidFill>
                <a:srgbClr val="00B050"/>
              </a:solidFill>
            </a:endParaRP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пять </a:t>
            </a:r>
            <a:r>
              <a:rPr lang="ru-RU" dirty="0">
                <a:solidFill>
                  <a:srgbClr val="00B050"/>
                </a:solidFill>
              </a:rPr>
              <a:t>спортсменок </a:t>
            </a:r>
            <a:endParaRPr lang="ru-RU" dirty="0" smtClean="0">
              <a:solidFill>
                <a:srgbClr val="00B050"/>
              </a:solidFill>
            </a:endParaRPr>
          </a:p>
          <a:p>
            <a:pPr algn="ctr"/>
            <a:r>
              <a:rPr lang="ru-RU" dirty="0" smtClean="0">
                <a:solidFill>
                  <a:srgbClr val="00B050"/>
                </a:solidFill>
              </a:rPr>
              <a:t>(</a:t>
            </a:r>
            <a:r>
              <a:rPr lang="ru-RU" dirty="0">
                <a:solidFill>
                  <a:srgbClr val="00B050"/>
                </a:solidFill>
              </a:rPr>
              <a:t>не пятеро спортсменок</a:t>
            </a:r>
            <a:r>
              <a:rPr lang="ru-RU" dirty="0" smtClean="0">
                <a:solidFill>
                  <a:srgbClr val="00B050"/>
                </a:solidFill>
              </a:rPr>
              <a:t>)</a:t>
            </a:r>
          </a:p>
          <a:p>
            <a:endParaRPr lang="ru-RU" dirty="0" smtClean="0"/>
          </a:p>
          <a:p>
            <a:pPr algn="ctr"/>
            <a:r>
              <a:rPr lang="ru-RU" dirty="0" smtClean="0">
                <a:solidFill>
                  <a:srgbClr val="0070C0"/>
                </a:solidFill>
              </a:rPr>
              <a:t>Двое учеников -два </a:t>
            </a:r>
            <a:r>
              <a:rPr lang="ru-RU" dirty="0">
                <a:solidFill>
                  <a:srgbClr val="0070C0"/>
                </a:solidFill>
              </a:rPr>
              <a:t>ученика </a:t>
            </a:r>
            <a:r>
              <a:rPr lang="ru-RU" dirty="0" smtClean="0">
                <a:solidFill>
                  <a:srgbClr val="0070C0"/>
                </a:solidFill>
              </a:rPr>
              <a:t>,трое лицеистов -три лицеиста,  </a:t>
            </a:r>
            <a:r>
              <a:rPr lang="ru-RU" dirty="0">
                <a:solidFill>
                  <a:srgbClr val="0070C0"/>
                </a:solidFill>
              </a:rPr>
              <a:t>шестеро </a:t>
            </a:r>
            <a:r>
              <a:rPr lang="ru-RU" dirty="0" smtClean="0">
                <a:solidFill>
                  <a:srgbClr val="0070C0"/>
                </a:solidFill>
              </a:rPr>
              <a:t>врачей- </a:t>
            </a:r>
            <a:r>
              <a:rPr lang="ru-RU" dirty="0">
                <a:solidFill>
                  <a:srgbClr val="0070C0"/>
                </a:solidFill>
              </a:rPr>
              <a:t>шесть врачей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709689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46221"/>
          </a:xfrm>
        </p:spPr>
        <p:txBody>
          <a:bodyPr/>
          <a:lstStyle/>
          <a:p>
            <a:pPr algn="ctr"/>
            <a:r>
              <a:rPr lang="ru-RU" sz="1600" dirty="0" smtClean="0"/>
              <a:t>Собирательное числительное оба и обе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846659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sz="1600" dirty="0"/>
              <a:t>Собирательное числительное </a:t>
            </a:r>
            <a:r>
              <a:rPr lang="ru-RU" sz="1600" b="1" dirty="0">
                <a:solidFill>
                  <a:srgbClr val="00B050"/>
                </a:solidFill>
              </a:rPr>
              <a:t>оба</a:t>
            </a:r>
            <a:r>
              <a:rPr lang="ru-RU" sz="1600" dirty="0"/>
              <a:t> употребляется </a:t>
            </a:r>
            <a:r>
              <a:rPr lang="ru-RU" sz="1600" dirty="0" smtClean="0"/>
              <a:t>с существительными </a:t>
            </a:r>
            <a:r>
              <a:rPr lang="ru-RU" sz="1600" dirty="0"/>
              <a:t>мужского рода, </a:t>
            </a:r>
            <a:r>
              <a:rPr lang="ru-RU" sz="1600" b="1" dirty="0">
                <a:solidFill>
                  <a:srgbClr val="00B050"/>
                </a:solidFill>
              </a:rPr>
              <a:t>обе</a:t>
            </a:r>
            <a:r>
              <a:rPr lang="ru-RU" sz="1600" dirty="0"/>
              <a:t> — женского </a:t>
            </a:r>
            <a:r>
              <a:rPr lang="ru-RU" sz="1600" dirty="0" smtClean="0"/>
              <a:t>рода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4"/>
            <a:ext cx="2508123" cy="1723549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ru-RU" sz="2800" dirty="0"/>
              <a:t>о</a:t>
            </a:r>
            <a:r>
              <a:rPr lang="ru-RU" sz="2800" dirty="0" smtClean="0"/>
              <a:t>ба </a:t>
            </a:r>
            <a:r>
              <a:rPr lang="ru-RU" sz="2800" dirty="0"/>
              <a:t>юноши, обе девушки оба района, обе деревни</a:t>
            </a:r>
          </a:p>
        </p:txBody>
      </p:sp>
    </p:spTree>
    <p:extLst>
      <p:ext uri="{BB962C8B-B14F-4D97-AF65-F5344CB8AC3E}">
        <p14:creationId xmlns:p14="http://schemas.microsoft.com/office/powerpoint/2010/main" val="194425242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Обратите внимание!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1884222"/>
          </a:xfrm>
          <a:solidFill>
            <a:schemeClr val="accent6"/>
          </a:solidFill>
        </p:spPr>
        <p:txBody>
          <a:bodyPr/>
          <a:lstStyle/>
          <a:p>
            <a:pPr algn="ctr"/>
            <a:r>
              <a:rPr lang="ru-RU" dirty="0"/>
              <a:t>В сочетаниях, включающих </a:t>
            </a:r>
            <a:r>
              <a:rPr lang="ru-RU" dirty="0" smtClean="0"/>
              <a:t>числительные </a:t>
            </a:r>
            <a:r>
              <a:rPr lang="ru-RU" dirty="0">
                <a:solidFill>
                  <a:srgbClr val="0070C0"/>
                </a:solidFill>
              </a:rPr>
              <a:t>два, три, четыре</a:t>
            </a:r>
            <a:r>
              <a:rPr lang="ru-RU" dirty="0"/>
              <a:t>, слово </a:t>
            </a:r>
            <a:r>
              <a:rPr lang="ru-RU" dirty="0">
                <a:solidFill>
                  <a:srgbClr val="0070C0"/>
                </a:solidFill>
              </a:rPr>
              <a:t>более</a:t>
            </a:r>
            <a:r>
              <a:rPr lang="ru-RU" dirty="0"/>
              <a:t> и существительное, форма последнего зависит от числительного </a:t>
            </a:r>
            <a:r>
              <a:rPr lang="ru-RU" dirty="0" smtClean="0"/>
              <a:t>и поэтому </a:t>
            </a:r>
            <a:r>
              <a:rPr lang="ru-RU" dirty="0"/>
              <a:t>существительное ставится в родительном падеже единственного числа (то есть так же, как и без слова более</a:t>
            </a:r>
            <a:r>
              <a:rPr lang="ru-RU" dirty="0" smtClean="0"/>
              <a:t>).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1884222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Проехать </a:t>
            </a:r>
            <a:r>
              <a:rPr lang="ru-RU" b="1" dirty="0">
                <a:solidFill>
                  <a:schemeClr val="tx1"/>
                </a:solidFill>
              </a:rPr>
              <a:t>четыре </a:t>
            </a:r>
            <a:r>
              <a:rPr lang="ru-RU" b="1" dirty="0" smtClean="0">
                <a:solidFill>
                  <a:schemeClr val="tx1"/>
                </a:solidFill>
              </a:rPr>
              <a:t>километра,  </a:t>
            </a:r>
            <a:r>
              <a:rPr lang="ru-RU" b="1" dirty="0">
                <a:solidFill>
                  <a:schemeClr val="tx1"/>
                </a:solidFill>
              </a:rPr>
              <a:t>отрезать три </a:t>
            </a:r>
            <a:r>
              <a:rPr lang="ru-RU" b="1" dirty="0" smtClean="0">
                <a:solidFill>
                  <a:schemeClr val="tx1"/>
                </a:solidFill>
              </a:rPr>
              <a:t>метра, 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отъехать </a:t>
            </a:r>
            <a:r>
              <a:rPr lang="ru-RU" b="1" dirty="0">
                <a:solidFill>
                  <a:schemeClr val="tx1"/>
                </a:solidFill>
              </a:rPr>
              <a:t>более двух </a:t>
            </a:r>
            <a:r>
              <a:rPr lang="ru-RU" b="1" dirty="0" smtClean="0">
                <a:solidFill>
                  <a:schemeClr val="tx1"/>
                </a:solidFill>
              </a:rPr>
              <a:t>километров,</a:t>
            </a:r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отгадать два </a:t>
            </a:r>
            <a:r>
              <a:rPr lang="ru-RU" b="1" dirty="0" smtClean="0">
                <a:solidFill>
                  <a:schemeClr val="tx1"/>
                </a:solidFill>
              </a:rPr>
              <a:t>кроссворда.</a:t>
            </a:r>
            <a:endParaRPr lang="ru-RU" b="1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468450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Запомните!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00752" y="746315"/>
            <a:ext cx="2508123" cy="2028238"/>
          </a:xfrm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ru-RU" dirty="0"/>
              <a:t>В сочетаниях одушевлённых имён существительных с составными </a:t>
            </a:r>
            <a:r>
              <a:rPr lang="ru-RU" dirty="0" smtClean="0"/>
              <a:t>числительными</a:t>
            </a:r>
            <a:r>
              <a:rPr lang="ru-RU" dirty="0"/>
              <a:t>, имеющими в своём составе слова два, три, четыре, форма винительного падежа сходна с формой </a:t>
            </a:r>
            <a:r>
              <a:rPr lang="ru-RU" dirty="0" smtClean="0"/>
              <a:t>именительного.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028238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Приветствовать </a:t>
            </a:r>
            <a:r>
              <a:rPr lang="ru-RU" dirty="0">
                <a:solidFill>
                  <a:srgbClr val="FFFF00"/>
                </a:solidFill>
              </a:rPr>
              <a:t>тридцать два </a:t>
            </a:r>
            <a:r>
              <a:rPr lang="ru-RU" dirty="0">
                <a:solidFill>
                  <a:srgbClr val="7030A0"/>
                </a:solidFill>
              </a:rPr>
              <a:t>боксёра, увидеть </a:t>
            </a:r>
            <a:r>
              <a:rPr lang="ru-RU" dirty="0">
                <a:solidFill>
                  <a:srgbClr val="FFFF00"/>
                </a:solidFill>
              </a:rPr>
              <a:t>сто двадцать четыре </a:t>
            </a:r>
            <a:r>
              <a:rPr lang="ru-RU" dirty="0" smtClean="0">
                <a:solidFill>
                  <a:srgbClr val="7030A0"/>
                </a:solidFill>
              </a:rPr>
              <a:t>пловца.</a:t>
            </a:r>
          </a:p>
          <a:p>
            <a:pPr algn="ctr"/>
            <a:r>
              <a:rPr lang="ru-RU" dirty="0" smtClean="0"/>
              <a:t> </a:t>
            </a:r>
          </a:p>
          <a:p>
            <a:pPr algn="ctr"/>
            <a:endParaRPr lang="ru-RU" dirty="0">
              <a:solidFill>
                <a:srgbClr val="0070C0"/>
              </a:solidFill>
            </a:endParaRPr>
          </a:p>
          <a:p>
            <a:pPr algn="ctr"/>
            <a:r>
              <a:rPr lang="ru-RU" dirty="0" smtClean="0">
                <a:solidFill>
                  <a:srgbClr val="0070C0"/>
                </a:solidFill>
              </a:rPr>
              <a:t>Сравните: </a:t>
            </a:r>
            <a:r>
              <a:rPr lang="ru-RU" dirty="0">
                <a:solidFill>
                  <a:srgbClr val="0070C0"/>
                </a:solidFill>
              </a:rPr>
              <a:t>приветствовать двух боксёров, увидеть четырёх </a:t>
            </a:r>
            <a:r>
              <a:rPr lang="ru-RU" dirty="0" smtClean="0">
                <a:solidFill>
                  <a:srgbClr val="0070C0"/>
                </a:solidFill>
              </a:rPr>
              <a:t>пловцов.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003890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Запомните!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218604" y="765219"/>
            <a:ext cx="2664296" cy="1077218"/>
          </a:xfrm>
        </p:spPr>
        <p:txBody>
          <a:bodyPr/>
          <a:lstStyle/>
          <a:p>
            <a:pPr algn="ctr"/>
            <a:r>
              <a:rPr lang="ru-RU" sz="1400" b="1" dirty="0" smtClean="0">
                <a:solidFill>
                  <a:srgbClr val="0070C0"/>
                </a:solidFill>
              </a:rPr>
              <a:t>Собирательные числительные употребляются с личными местоимениями: мы, вы, они.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923330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B050"/>
                </a:solidFill>
              </a:rPr>
              <a:t>Нас</a:t>
            </a:r>
            <a:r>
              <a:rPr lang="ru-RU" sz="2000" dirty="0" smtClean="0">
                <a:solidFill>
                  <a:srgbClr val="0070C0"/>
                </a:solidFill>
              </a:rPr>
              <a:t> было четверо, пригласили </a:t>
            </a:r>
            <a:r>
              <a:rPr lang="ru-RU" sz="2000" dirty="0" smtClean="0">
                <a:solidFill>
                  <a:srgbClr val="00B050"/>
                </a:solidFill>
              </a:rPr>
              <a:t>нас</a:t>
            </a:r>
            <a:r>
              <a:rPr lang="ru-RU" sz="2000" dirty="0" smtClean="0">
                <a:solidFill>
                  <a:srgbClr val="0070C0"/>
                </a:solidFill>
              </a:rPr>
              <a:t> четверых.</a:t>
            </a:r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26063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/>
              <a:t>Упражнение 184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542306"/>
            <a:ext cx="5400600" cy="276998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Перепишите</a:t>
            </a:r>
            <a:r>
              <a:rPr lang="ru-RU" dirty="0">
                <a:solidFill>
                  <a:srgbClr val="0070C0"/>
                </a:solidFill>
              </a:rPr>
              <a:t>, раскрывая скобки, </a:t>
            </a:r>
            <a:r>
              <a:rPr lang="ru-RU" dirty="0" err="1">
                <a:solidFill>
                  <a:srgbClr val="0070C0"/>
                </a:solidFill>
              </a:rPr>
              <a:t>согласуя</a:t>
            </a:r>
            <a:r>
              <a:rPr lang="ru-RU" dirty="0">
                <a:solidFill>
                  <a:srgbClr val="0070C0"/>
                </a:solidFill>
              </a:rPr>
              <a:t> данные в </a:t>
            </a:r>
            <a:r>
              <a:rPr lang="ru-RU" dirty="0" smtClean="0">
                <a:solidFill>
                  <a:srgbClr val="0070C0"/>
                </a:solidFill>
              </a:rPr>
              <a:t>скобках </a:t>
            </a:r>
            <a:r>
              <a:rPr lang="ru-RU" dirty="0">
                <a:solidFill>
                  <a:srgbClr val="0070C0"/>
                </a:solidFill>
              </a:rPr>
              <a:t>числительные со словами, к которым относятся. </a:t>
            </a:r>
            <a:endParaRPr lang="ru-RU" dirty="0" smtClean="0">
              <a:solidFill>
                <a:srgbClr val="0070C0"/>
              </a:solidFill>
            </a:endParaRPr>
          </a:p>
          <a:p>
            <a:pPr marL="228600" indent="-228600" algn="ctr">
              <a:buAutoNum type="arabicPeriod"/>
            </a:pPr>
            <a:r>
              <a:rPr lang="ru-RU" dirty="0" smtClean="0"/>
              <a:t>(</a:t>
            </a:r>
            <a:r>
              <a:rPr lang="ru-RU" dirty="0"/>
              <a:t>Три, </a:t>
            </a:r>
            <a:r>
              <a:rPr lang="ru-RU" b="1" dirty="0">
                <a:solidFill>
                  <a:srgbClr val="00B050"/>
                </a:solidFill>
              </a:rPr>
              <a:t>трое</a:t>
            </a:r>
            <a:r>
              <a:rPr lang="ru-RU" dirty="0"/>
              <a:t>) спортсменов участвовали в заплыве на сто метров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2. (Два, </a:t>
            </a:r>
            <a:r>
              <a:rPr lang="ru-RU" b="1" dirty="0">
                <a:solidFill>
                  <a:srgbClr val="00B050"/>
                </a:solidFill>
              </a:rPr>
              <a:t>двое</a:t>
            </a:r>
            <a:r>
              <a:rPr lang="ru-RU" dirty="0"/>
              <a:t>) суток движение транспорта было парализовано. </a:t>
            </a:r>
            <a:endParaRPr lang="ru-RU" dirty="0" smtClean="0"/>
          </a:p>
          <a:p>
            <a:pPr algn="ctr"/>
            <a:r>
              <a:rPr lang="ru-RU" dirty="0" smtClean="0"/>
              <a:t>3</a:t>
            </a:r>
            <a:r>
              <a:rPr lang="ru-RU" dirty="0"/>
              <a:t>. Въезд автомобилей был разрешён лишь в одни из (</a:t>
            </a:r>
            <a:r>
              <a:rPr lang="ru-RU" dirty="0">
                <a:solidFill>
                  <a:schemeClr val="tx1"/>
                </a:solidFill>
              </a:rPr>
              <a:t>четыре</a:t>
            </a:r>
            <a:r>
              <a:rPr lang="ru-RU" dirty="0">
                <a:solidFill>
                  <a:srgbClr val="00B050"/>
                </a:solidFill>
              </a:rPr>
              <a:t>,</a:t>
            </a:r>
            <a:r>
              <a:rPr lang="ru-RU" dirty="0"/>
              <a:t> </a:t>
            </a:r>
            <a:r>
              <a:rPr lang="ru-RU" dirty="0">
                <a:solidFill>
                  <a:schemeClr val="tx1"/>
                </a:solidFill>
              </a:rPr>
              <a:t>четверо</a:t>
            </a:r>
            <a:r>
              <a:rPr lang="ru-RU" dirty="0"/>
              <a:t>) ворот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4. (</a:t>
            </a:r>
            <a:r>
              <a:rPr lang="ru-RU" b="1" dirty="0">
                <a:solidFill>
                  <a:srgbClr val="00B050"/>
                </a:solidFill>
              </a:rPr>
              <a:t>Шесть</a:t>
            </a:r>
            <a:r>
              <a:rPr lang="ru-RU" dirty="0"/>
              <a:t>, шестеро) девушек поступили в магистратуру филологического факультета. </a:t>
            </a:r>
            <a:endParaRPr lang="ru-RU" dirty="0" smtClean="0"/>
          </a:p>
          <a:p>
            <a:pPr algn="ctr"/>
            <a:r>
              <a:rPr lang="ru-RU" dirty="0" smtClean="0"/>
              <a:t>5</a:t>
            </a:r>
            <a:r>
              <a:rPr lang="ru-RU" dirty="0"/>
              <a:t>. По (оба, </a:t>
            </a:r>
            <a:r>
              <a:rPr lang="ru-RU" b="1" dirty="0">
                <a:solidFill>
                  <a:srgbClr val="00B050"/>
                </a:solidFill>
              </a:rPr>
              <a:t>обе</a:t>
            </a:r>
            <a:r>
              <a:rPr lang="ru-RU" dirty="0"/>
              <a:t>) сторонам улицы были посажены ели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6. Город расположен по (</a:t>
            </a:r>
            <a:r>
              <a:rPr lang="ru-RU" b="1" dirty="0">
                <a:solidFill>
                  <a:srgbClr val="00B050"/>
                </a:solidFill>
              </a:rPr>
              <a:t>оба</a:t>
            </a:r>
            <a:r>
              <a:rPr lang="ru-RU" dirty="0"/>
              <a:t>, обе) берегам реки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7.</a:t>
            </a:r>
            <a:r>
              <a:rPr lang="ru-RU" dirty="0"/>
              <a:t> К (</a:t>
            </a:r>
            <a:r>
              <a:rPr lang="ru-RU" dirty="0">
                <a:solidFill>
                  <a:srgbClr val="00B050"/>
                </a:solidFill>
              </a:rPr>
              <a:t>восемь</a:t>
            </a:r>
            <a:r>
              <a:rPr lang="ru-RU" dirty="0"/>
              <a:t>, восьмеро) целым (</a:t>
            </a:r>
            <a:r>
              <a:rPr lang="ru-RU" dirty="0">
                <a:solidFill>
                  <a:srgbClr val="00B050"/>
                </a:solidFill>
              </a:rPr>
              <a:t>два</a:t>
            </a:r>
            <a:r>
              <a:rPr lang="ru-RU" dirty="0"/>
              <a:t>, две) пятым прибавить (</a:t>
            </a:r>
            <a:r>
              <a:rPr lang="ru-RU" dirty="0">
                <a:solidFill>
                  <a:srgbClr val="00B050"/>
                </a:solidFill>
              </a:rPr>
              <a:t>четыре</a:t>
            </a:r>
            <a:r>
              <a:rPr lang="ru-RU" dirty="0"/>
              <a:t>, четверо) пятых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8. После </a:t>
            </a:r>
            <a:r>
              <a:rPr lang="ru-RU" dirty="0"/>
              <a:t>долгих лет разлуки встретились (три, </a:t>
            </a:r>
            <a:r>
              <a:rPr lang="ru-RU" dirty="0">
                <a:solidFill>
                  <a:srgbClr val="00B050"/>
                </a:solidFill>
              </a:rPr>
              <a:t>трое</a:t>
            </a:r>
            <a:r>
              <a:rPr lang="ru-RU" dirty="0"/>
              <a:t>) бывших однокашников. </a:t>
            </a:r>
            <a:endParaRPr lang="ru-RU" dirty="0" smtClean="0"/>
          </a:p>
          <a:p>
            <a:pPr algn="ctr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25549780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pPr algn="ctr"/>
            <a:r>
              <a:rPr lang="ru-RU" dirty="0" smtClean="0"/>
              <a:t>Употребление местоимений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15278" y="1083504"/>
            <a:ext cx="4935243" cy="1292662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7030A0"/>
                </a:solidFill>
              </a:rPr>
              <a:t>При употреблении местоимений избегайте </a:t>
            </a:r>
            <a:r>
              <a:rPr lang="ru-RU" dirty="0" smtClean="0">
                <a:solidFill>
                  <a:srgbClr val="7030A0"/>
                </a:solidFill>
              </a:rPr>
              <a:t>двусмысленности</a:t>
            </a:r>
            <a:r>
              <a:rPr lang="ru-RU" dirty="0">
                <a:solidFill>
                  <a:srgbClr val="7030A0"/>
                </a:solidFill>
              </a:rPr>
              <a:t>. </a:t>
            </a:r>
            <a:r>
              <a:rPr lang="ru-RU" b="1" u="sng" dirty="0">
                <a:solidFill>
                  <a:srgbClr val="7030A0"/>
                </a:solidFill>
              </a:rPr>
              <a:t>Например:</a:t>
            </a:r>
          </a:p>
          <a:p>
            <a:r>
              <a:rPr lang="ru-RU" dirty="0" smtClean="0"/>
              <a:t>1. В </a:t>
            </a:r>
            <a:r>
              <a:rPr lang="ru-RU" dirty="0"/>
              <a:t>комедии обличается провинциальное поместное дворянство. Среди </a:t>
            </a:r>
            <a:r>
              <a:rPr lang="ru-RU" b="1" dirty="0" smtClean="0">
                <a:solidFill>
                  <a:srgbClr val="7030A0"/>
                </a:solidFill>
              </a:rPr>
              <a:t>них </a:t>
            </a:r>
            <a:r>
              <a:rPr lang="ru-RU" dirty="0" smtClean="0"/>
              <a:t>процветают </a:t>
            </a:r>
            <a:r>
              <a:rPr lang="ru-RU" dirty="0"/>
              <a:t>чинопочитание и </a:t>
            </a:r>
            <a:r>
              <a:rPr lang="ru-RU" dirty="0" smtClean="0"/>
              <a:t>беззаконие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Следует использовать </a:t>
            </a:r>
            <a:r>
              <a:rPr lang="ru-RU" dirty="0"/>
              <a:t>форму единственного числа личного местоимения 3-го лица: </a:t>
            </a:r>
            <a:r>
              <a:rPr lang="ru-RU" b="1" dirty="0">
                <a:solidFill>
                  <a:srgbClr val="00B050"/>
                </a:solidFill>
              </a:rPr>
              <a:t>Среди </a:t>
            </a:r>
            <a:r>
              <a:rPr lang="ru-RU" b="1" u="sng" dirty="0">
                <a:solidFill>
                  <a:srgbClr val="00B050"/>
                </a:solidFill>
              </a:rPr>
              <a:t>него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процветают чинопочитание </a:t>
            </a:r>
            <a:r>
              <a:rPr lang="ru-RU" b="1" dirty="0">
                <a:solidFill>
                  <a:srgbClr val="00B050"/>
                </a:solidFill>
              </a:rPr>
              <a:t>и </a:t>
            </a:r>
            <a:r>
              <a:rPr lang="ru-RU" b="1" dirty="0" smtClean="0">
                <a:solidFill>
                  <a:srgbClr val="00B050"/>
                </a:solidFill>
              </a:rPr>
              <a:t>беззаконие. </a:t>
            </a:r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769474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8f831a3c1cdbce13dd7dd4ab442522346322cb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7620</TotalTime>
  <Words>742</Words>
  <Application>Microsoft Office PowerPoint</Application>
  <PresentationFormat>Произвольный</PresentationFormat>
  <Paragraphs>101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Bookman Old Style</vt:lpstr>
      <vt:lpstr>Calibri</vt:lpstr>
      <vt:lpstr>Times New Roman</vt:lpstr>
      <vt:lpstr>Office Theme</vt:lpstr>
      <vt:lpstr>Русский язык</vt:lpstr>
      <vt:lpstr>Сегодня на уроке:</vt:lpstr>
      <vt:lpstr>Собирательные числительные</vt:lpstr>
      <vt:lpstr>Собирательное числительное оба и обе</vt:lpstr>
      <vt:lpstr>Обратите внимание!</vt:lpstr>
      <vt:lpstr>Запомните!</vt:lpstr>
      <vt:lpstr>Запомните!</vt:lpstr>
      <vt:lpstr>Упражнение 184</vt:lpstr>
      <vt:lpstr>Употребление местоимений</vt:lpstr>
      <vt:lpstr>Примеры</vt:lpstr>
      <vt:lpstr>Примеры</vt:lpstr>
      <vt:lpstr>Упражнение 185 </vt:lpstr>
      <vt:lpstr>Готовимся к поступлению в вуз</vt:lpstr>
      <vt:lpstr>Готовимся к поступлению в вуз</vt:lpstr>
      <vt:lpstr>Сегодня на уроке:</vt:lpstr>
      <vt:lpstr>Задание для самостоятельной работы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ARM</dc:creator>
  <cp:lastModifiedBy>Teacher</cp:lastModifiedBy>
  <cp:revision>723</cp:revision>
  <dcterms:created xsi:type="dcterms:W3CDTF">2020-04-13T08:06:06Z</dcterms:created>
  <dcterms:modified xsi:type="dcterms:W3CDTF">2021-02-10T13:36:50Z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