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351" r:id="rId3"/>
    <p:sldId id="373" r:id="rId4"/>
    <p:sldId id="394" r:id="rId5"/>
    <p:sldId id="374" r:id="rId6"/>
    <p:sldId id="375" r:id="rId7"/>
    <p:sldId id="395" r:id="rId8"/>
    <p:sldId id="397" r:id="rId9"/>
    <p:sldId id="396" r:id="rId10"/>
    <p:sldId id="376" r:id="rId11"/>
    <p:sldId id="378" r:id="rId12"/>
    <p:sldId id="398" r:id="rId13"/>
    <p:sldId id="399" r:id="rId14"/>
    <p:sldId id="383" r:id="rId15"/>
    <p:sldId id="400" r:id="rId16"/>
    <p:sldId id="401" r:id="rId17"/>
    <p:sldId id="402" r:id="rId18"/>
    <p:sldId id="403" r:id="rId19"/>
    <p:sldId id="404" r:id="rId20"/>
    <p:sldId id="408" r:id="rId21"/>
    <p:sldId id="406" r:id="rId22"/>
    <p:sldId id="409" r:id="rId23"/>
    <p:sldId id="410" r:id="rId24"/>
    <p:sldId id="413" r:id="rId25"/>
    <p:sldId id="412" r:id="rId26"/>
    <p:sldId id="352" r:id="rId27"/>
    <p:sldId id="298" r:id="rId28"/>
  </p:sldIdLst>
  <p:sldSz cx="5765800" cy="3244850"/>
  <p:notesSz cx="5765800" cy="324485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23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86848" autoAdjust="0"/>
  </p:normalViewPr>
  <p:slideViewPr>
    <p:cSldViewPr>
      <p:cViewPr varScale="1">
        <p:scale>
          <a:sx n="132" d="100"/>
          <a:sy n="132" d="100"/>
        </p:scale>
        <p:origin x="1170" y="13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74D3D-D129-4517-98CF-316D724B133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576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2A98F-AC82-4B6E-84F9-8E2C716358F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49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576580" y="685024"/>
            <a:ext cx="2363978" cy="2677656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3111130" y="685024"/>
            <a:ext cx="2363978" cy="2677656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Литература </a:t>
            </a:r>
            <a:endParaRPr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901" y="1457018"/>
            <a:ext cx="2998355" cy="37805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681" algn="ctr">
              <a:lnSpc>
                <a:spcPts val="2791"/>
              </a:lnSpc>
            </a:pPr>
            <a:endParaRPr sz="28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70296" y="249024"/>
            <a:ext cx="37480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uz-Latn-UZ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44149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0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ласс</a:t>
            </a:r>
            <a:endParaRPr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5"/>
          <p:cNvSpPr txBox="1">
            <a:spLocks/>
          </p:cNvSpPr>
          <p:nvPr/>
        </p:nvSpPr>
        <p:spPr>
          <a:xfrm>
            <a:off x="722660" y="1190377"/>
            <a:ext cx="2376264" cy="738664"/>
          </a:xfrm>
          <a:prstGeom prst="rect">
            <a:avLst/>
          </a:prstGeom>
          <a:ln w="76200" cmpd="tri">
            <a:solidFill>
              <a:srgbClr val="00206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Л.Н.Толстой </a:t>
            </a:r>
          </a:p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1828-1910</a:t>
            </a:r>
            <a:endParaRPr lang="ru-RU" altLang="ru-RU" sz="2400" kern="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091" y="2486521"/>
            <a:ext cx="2848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b="1" kern="0" dirty="0">
                <a:solidFill>
                  <a:srgbClr val="0070C0"/>
                </a:solidFill>
              </a:rPr>
              <a:t>Жизнь и творчество</a:t>
            </a:r>
          </a:p>
        </p:txBody>
      </p:sp>
      <p:pic>
        <p:nvPicPr>
          <p:cNvPr id="6146" name="Picture 2" descr="C:\Documents and Settings\Эмма\Рабочий стол\толстой\12048915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4404" y="1050920"/>
            <a:ext cx="2214578" cy="207170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82265"/>
            <a:ext cx="5164295" cy="246221"/>
          </a:xfrm>
        </p:spPr>
        <p:txBody>
          <a:bodyPr/>
          <a:lstStyle/>
          <a:p>
            <a:pPr algn="ctr"/>
            <a:r>
              <a:rPr lang="ru-RU" sz="1600" dirty="0" smtClean="0"/>
              <a:t>Л.Н.Толстой </a:t>
            </a:r>
            <a:endParaRPr lang="ru-RU" sz="1600" dirty="0"/>
          </a:p>
        </p:txBody>
      </p:sp>
      <p:pic>
        <p:nvPicPr>
          <p:cNvPr id="11" name="Picture 2" descr="C:\Documents and Settings\Эмма\Рабочий стол\толстой\5127a37c8a36f965ce76e234a38e6c82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8520" y="550855"/>
            <a:ext cx="1712255" cy="2571768"/>
          </a:xfrm>
          <a:prstGeom prst="rect">
            <a:avLst/>
          </a:prstGeom>
          <a:noFill/>
        </p:spPr>
      </p:pic>
      <p:pic>
        <p:nvPicPr>
          <p:cNvPr id="12" name="Picture 3" descr="C:\Documents and Settings\Эмма\Рабочий стол\толстой\child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19" y="550855"/>
            <a:ext cx="2071701" cy="2571768"/>
          </a:xfrm>
          <a:prstGeom prst="rect">
            <a:avLst/>
          </a:prstGeom>
          <a:noFill/>
        </p:spPr>
      </p:pic>
      <p:pic>
        <p:nvPicPr>
          <p:cNvPr id="4100" name="Picture 4" descr="C:\Documents and Settings\Эмма\Рабочий стол\толстой\220px-LNTolsto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3032" y="550855"/>
            <a:ext cx="1785950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10257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550855"/>
            <a:ext cx="2628157" cy="2571768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ru-RU" altLang="ru-RU" sz="1000" dirty="0" smtClean="0">
                <a:solidFill>
                  <a:srgbClr val="000000"/>
                </a:solidFill>
              </a:rPr>
              <a:t>В 1844 году Л.Н.Толстой поступает в Казанский Университет на философский факультет по разряду арабско-турецкой словесности. Для того чтобы стать студентом Казанского Университета, Толстой изучил турецкий, арабский и татарский языки. </a:t>
            </a:r>
          </a:p>
          <a:p>
            <a:pPr algn="ctr">
              <a:spcBef>
                <a:spcPts val="600"/>
              </a:spcBef>
            </a:pPr>
            <a:r>
              <a:rPr lang="ru-RU" altLang="ru-RU" sz="1000" dirty="0" smtClean="0">
                <a:solidFill>
                  <a:srgbClr val="000000"/>
                </a:solidFill>
              </a:rPr>
              <a:t>Весёлая , беззаботная жизнь, которую вели дети из аристократических семей,  увлекла молодого человека,  и он провалил экзамены на первом курсе. Молодому человеку пришлось перевестись на юридический факультет.</a:t>
            </a:r>
            <a:endParaRPr lang="en-US" altLang="ru-RU" sz="1000" dirty="0" smtClean="0">
              <a:solidFill>
                <a:srgbClr val="000000"/>
              </a:solidFill>
            </a:endParaRPr>
          </a:p>
          <a:p>
            <a:pPr algn="ctr">
              <a:spcBef>
                <a:spcPts val="600"/>
              </a:spcBef>
            </a:pPr>
            <a:endParaRPr lang="ru-RU" altLang="ru-RU" sz="1000" b="1" dirty="0" smtClean="0">
              <a:solidFill>
                <a:srgbClr val="00000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ru-RU" altLang="ru-RU" sz="1000" b="1" dirty="0" smtClean="0">
                <a:solidFill>
                  <a:srgbClr val="000000"/>
                </a:solidFill>
              </a:rPr>
              <a:t>Казанский Университет</a:t>
            </a:r>
            <a:endParaRPr lang="ru-RU" sz="1000" dirty="0"/>
          </a:p>
        </p:txBody>
      </p:sp>
      <p:pic>
        <p:nvPicPr>
          <p:cNvPr id="5122" name="Picture 2" descr="C:\Documents and Settings\Эмма\Рабочий стол\толстой\4222278-20110923032732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857520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Жизнь в Ясной Поляне (1847 г)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400657"/>
          </a:xfrm>
        </p:spPr>
        <p:txBody>
          <a:bodyPr/>
          <a:lstStyle/>
          <a:p>
            <a:r>
              <a:rPr lang="ru-RU" dirty="0" smtClean="0"/>
              <a:t>В 1847 году Лев Николаевич оставил Казанский Университет и поселился в имении Ясная Поляна, которое досталось ему по наследству от родителей. </a:t>
            </a:r>
          </a:p>
          <a:p>
            <a:r>
              <a:rPr lang="ru-RU" dirty="0" smtClean="0"/>
              <a:t>В имении он активно начинает заниматься хозяйственными делами.</a:t>
            </a:r>
          </a:p>
          <a:p>
            <a:r>
              <a:rPr lang="ru-RU" dirty="0" smtClean="0"/>
              <a:t>В 1849 году открывает школу для крестьянских детей. </a:t>
            </a:r>
            <a:r>
              <a:rPr lang="ru-RU" dirty="0" smtClean="0"/>
              <a:t>Писатель </a:t>
            </a:r>
            <a:r>
              <a:rPr lang="ru-RU" dirty="0" smtClean="0"/>
              <a:t>создал для детей более сотни сказок. С этого момента он начинает вести дневник. </a:t>
            </a:r>
          </a:p>
        </p:txBody>
      </p:sp>
      <p:pic>
        <p:nvPicPr>
          <p:cNvPr id="8194" name="Picture 2" descr="C:\Documents and Settings\Эмма\Рабочий стол\толстой\320px-Yasnaya_Polyana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786082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46221"/>
          </a:xfrm>
        </p:spPr>
        <p:txBody>
          <a:bodyPr/>
          <a:lstStyle/>
          <a:p>
            <a:pPr algn="ctr"/>
            <a:r>
              <a:rPr lang="ru-RU" sz="1600" dirty="0" smtClean="0"/>
              <a:t>Л.Н.Толстой –участник Крымской войны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031325"/>
          </a:xfrm>
        </p:spPr>
        <p:txBody>
          <a:bodyPr/>
          <a:lstStyle/>
          <a:p>
            <a:r>
              <a:rPr lang="ru-RU" dirty="0" smtClean="0"/>
              <a:t>В 1851 году Лев Николаевич едет на Кавказ, где вскоре поступает на военную службу. Он участвует в сражениях, походах и напряженно работает. Юнкер Толстой показал себя отважным боевым офицером. Он участвовал в осаде Севастополя. </a:t>
            </a:r>
          </a:p>
          <a:p>
            <a:r>
              <a:rPr lang="ru-RU" dirty="0" smtClean="0"/>
              <a:t>В 1855 году он создал цикл произведений «Севастопольские рассказы».</a:t>
            </a:r>
            <a:endParaRPr lang="ru-RU" dirty="0"/>
          </a:p>
        </p:txBody>
      </p:sp>
      <p:pic>
        <p:nvPicPr>
          <p:cNvPr id="9219" name="Picture 3" descr="C:\Documents and Settings\Эмма\Рабочий стол\толстой\unnam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714644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46221"/>
          </a:xfrm>
        </p:spPr>
        <p:txBody>
          <a:bodyPr/>
          <a:lstStyle/>
          <a:p>
            <a:pPr algn="ctr"/>
            <a:r>
              <a:rPr lang="ru-RU" sz="1600" dirty="0" smtClean="0"/>
              <a:t>Автобиографические  произведения писателя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54338" y="622293"/>
            <a:ext cx="2523172" cy="2400657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ru-RU" sz="1000" dirty="0" smtClean="0"/>
              <a:t>В июле 1852 года Толстой послал Некрасову в журнал «Современник» свою  повесть «Детство». Проницательный редактор Некрасов высоко оценил талант начинающего автора и сразу опубликовал произведение в своём журнале. Позднее печатаются «Отрочество» (1854) и «Юность» (1857), составившие вместе с первой частью автобиографическую трилогию . После появления повести  «Детства» сразу стало ясно , что в литературу пришел талантливый писатель.</a:t>
            </a:r>
            <a:endParaRPr lang="ru-RU" sz="1000" dirty="0"/>
          </a:p>
        </p:txBody>
      </p:sp>
      <p:pic>
        <p:nvPicPr>
          <p:cNvPr id="10242" name="Picture 2" descr="C:\Documents and Settings\Эмма\Рабочий стол\толстой\скачанные файл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786081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1857 год – поездка в Европу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846659"/>
          </a:xfrm>
        </p:spPr>
        <p:txBody>
          <a:bodyPr/>
          <a:lstStyle/>
          <a:p>
            <a:r>
              <a:rPr lang="ru-RU" dirty="0" smtClean="0"/>
              <a:t>В начале 1857 года Л.Н.Толстой выехал за границу. Он побывал во Франции, Швейцарии, Германии. Впечатления, полученные от поездки  за рубежом, вызвали у него разочарование в западной цивилизации, демократии и морали. Так рождается рассказ «Люцерн»  о бродячем певце и музыканте.</a:t>
            </a:r>
            <a:endParaRPr lang="ru-RU" dirty="0"/>
          </a:p>
        </p:txBody>
      </p:sp>
      <p:pic>
        <p:nvPicPr>
          <p:cNvPr id="11266" name="Picture 2" descr="C:\Documents and Settings\Эмма\Рабочий стол\толстой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714644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Библиография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96818" y="550855"/>
            <a:ext cx="3071834" cy="3277820"/>
          </a:xfrm>
        </p:spPr>
        <p:txBody>
          <a:bodyPr/>
          <a:lstStyle/>
          <a:p>
            <a:pPr algn="ctr"/>
            <a:r>
              <a:rPr lang="ru-RU" sz="1100" b="1" dirty="0" smtClean="0"/>
              <a:t>Романы:</a:t>
            </a:r>
            <a:r>
              <a:rPr lang="ru-RU" sz="1100" dirty="0" smtClean="0"/>
              <a:t> </a:t>
            </a:r>
            <a:br>
              <a:rPr lang="ru-RU" sz="1100" dirty="0" smtClean="0"/>
            </a:br>
            <a:r>
              <a:rPr lang="ru-RU" sz="1100" dirty="0" smtClean="0">
                <a:solidFill>
                  <a:schemeClr val="tx1"/>
                </a:solidFill>
              </a:rPr>
              <a:t>«Война и мир»</a:t>
            </a:r>
            <a:r>
              <a:rPr lang="ru-RU" sz="1100" dirty="0" smtClean="0"/>
              <a:t>(1869) </a:t>
            </a:r>
            <a:br>
              <a:rPr lang="ru-RU" sz="1100" dirty="0" smtClean="0"/>
            </a:br>
            <a:r>
              <a:rPr lang="ru-RU" sz="1100" dirty="0" smtClean="0"/>
              <a:t>«Анна Каренина»(1877)</a:t>
            </a:r>
          </a:p>
          <a:p>
            <a:pPr algn="ctr"/>
            <a:r>
              <a:rPr lang="ru-RU" sz="1100" dirty="0" smtClean="0"/>
              <a:t>«Воскресение»(1899) </a:t>
            </a:r>
          </a:p>
          <a:p>
            <a:pPr algn="ctr"/>
            <a:r>
              <a:rPr lang="ru-RU" sz="1100" b="1" dirty="0" smtClean="0"/>
              <a:t>Повести: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«Утро помещика» (1856) </a:t>
            </a:r>
            <a:br>
              <a:rPr lang="ru-RU" sz="1100" dirty="0" smtClean="0"/>
            </a:br>
            <a:r>
              <a:rPr lang="ru-RU" sz="1100" dirty="0" smtClean="0"/>
              <a:t>«Казаки»(1863) </a:t>
            </a:r>
          </a:p>
          <a:p>
            <a:pPr algn="ctr"/>
            <a:r>
              <a:rPr lang="ru-RU" sz="1100" dirty="0" smtClean="0"/>
              <a:t>«</a:t>
            </a:r>
            <a:r>
              <a:rPr lang="ru-RU" sz="1100" dirty="0" err="1" smtClean="0"/>
              <a:t>Крейцерова</a:t>
            </a:r>
            <a:r>
              <a:rPr lang="ru-RU" sz="1100" dirty="0" smtClean="0"/>
              <a:t> соната»(1889) </a:t>
            </a:r>
            <a:br>
              <a:rPr lang="ru-RU" sz="1100" dirty="0" smtClean="0"/>
            </a:br>
            <a:r>
              <a:rPr lang="ru-RU" sz="1100" dirty="0" smtClean="0"/>
              <a:t>«Дьявол» (1891) </a:t>
            </a:r>
            <a:br>
              <a:rPr lang="ru-RU" sz="1100" dirty="0" smtClean="0"/>
            </a:br>
            <a:r>
              <a:rPr lang="ru-RU" sz="1100" dirty="0" smtClean="0"/>
              <a:t>«Отец Сергий »(1911) и др. </a:t>
            </a:r>
          </a:p>
          <a:p>
            <a:pPr algn="ctr"/>
            <a:r>
              <a:rPr lang="ru-RU" sz="1100" b="1" dirty="0" smtClean="0"/>
              <a:t>Учебная литература и дидактические пособия: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Азбука (1872) </a:t>
            </a:r>
            <a:br>
              <a:rPr lang="ru-RU" sz="1100" dirty="0" smtClean="0"/>
            </a:br>
            <a:r>
              <a:rPr lang="ru-RU" sz="1100" dirty="0" smtClean="0"/>
              <a:t>Новая Азбука (1875) </a:t>
            </a:r>
            <a:br>
              <a:rPr lang="ru-RU" sz="1100" dirty="0" smtClean="0"/>
            </a:br>
            <a:r>
              <a:rPr lang="ru-RU" sz="1100" dirty="0" smtClean="0"/>
              <a:t>Арифметика (1875) и др.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290" name="Picture 2" descr="C:\Documents and Settings\Эмма\Рабочий стол\толстой\unnamed (1)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68652" y="622293"/>
            <a:ext cx="2500330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Роман -  эпопея «Война и мир»</a:t>
            </a:r>
            <a:endParaRPr lang="ru-RU" dirty="0"/>
          </a:p>
        </p:txBody>
      </p:sp>
      <p:pic>
        <p:nvPicPr>
          <p:cNvPr id="13314" name="Picture 2" descr="C:\Documents and Settings\Эмма\Рабочий стол\толстой\276779152_2162791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2900" y="550855"/>
            <a:ext cx="2786082" cy="2571768"/>
          </a:xfrm>
          <a:prstGeom prst="rect">
            <a:avLst/>
          </a:prstGeom>
          <a:noFill/>
        </p:spPr>
      </p:pic>
      <p:pic>
        <p:nvPicPr>
          <p:cNvPr id="13315" name="Picture 3" descr="C:\Documents and Settings\Эмма\Рабочий стол\толстой\1558619400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6818" y="550855"/>
            <a:ext cx="2786082" cy="2571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54338" y="1836739"/>
            <a:ext cx="26432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 smtClean="0">
              <a:solidFill>
                <a:schemeClr val="bg1"/>
              </a:solidFill>
            </a:endParaRPr>
          </a:p>
          <a:p>
            <a:endParaRPr lang="ru-RU" sz="1100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Роман «Война и мир» - величайшее событие в мировой литературе, сделавшее имя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Л.Н. Толстого бессмертным.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Роман «Анна Каренина» (1873-1877)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661993"/>
          </a:xfrm>
        </p:spPr>
        <p:txBody>
          <a:bodyPr/>
          <a:lstStyle/>
          <a:p>
            <a:r>
              <a:rPr lang="ru-RU" dirty="0" smtClean="0"/>
              <a:t>Роман «Анна Каренина»-величайшее произведение, в котором раскрыты «вечные»темы добра и зла, любви , семейного счастья, смысла жизни.</a:t>
            </a:r>
          </a:p>
          <a:p>
            <a:r>
              <a:rPr lang="ru-RU" dirty="0" smtClean="0"/>
              <a:t>Этот роман экранизировался отечественными и зарубежными режиссерами более 10 раз.</a:t>
            </a:r>
          </a:p>
          <a:p>
            <a:endParaRPr lang="ru-RU" dirty="0"/>
          </a:p>
        </p:txBody>
      </p:sp>
      <p:pic>
        <p:nvPicPr>
          <p:cNvPr id="14338" name="Picture 2" descr="C:\Documents and Settings\Эмма\Рабочий стол\толстой\1547200168_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643206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15444"/>
          </a:xfrm>
        </p:spPr>
        <p:txBody>
          <a:bodyPr/>
          <a:lstStyle/>
          <a:p>
            <a:pPr algn="ctr"/>
            <a:r>
              <a:rPr lang="ru-RU" sz="1400" dirty="0" smtClean="0"/>
              <a:t>Сказки и учебные пособия  для детей </a:t>
            </a:r>
            <a:endParaRPr lang="ru-RU" sz="1400" dirty="0"/>
          </a:p>
        </p:txBody>
      </p:sp>
      <p:pic>
        <p:nvPicPr>
          <p:cNvPr id="5" name="Содержимое 4" descr="1288647784_obl_tolst.jpg"/>
          <p:cNvPicPr>
            <a:picLocks noGrp="1"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2954338" y="550855"/>
            <a:ext cx="2643206" cy="2571768"/>
          </a:xfrm>
        </p:spPr>
      </p:pic>
      <p:pic>
        <p:nvPicPr>
          <p:cNvPr id="15362" name="Picture 2" descr="C:\Documents and Settings\Эмма\Рабочий стол\толстой\original (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6818" y="550855"/>
            <a:ext cx="2857520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2780" y="902345"/>
            <a:ext cx="2952329" cy="430887"/>
          </a:xfrm>
        </p:spPr>
        <p:txBody>
          <a:bodyPr/>
          <a:lstStyle/>
          <a:p>
            <a:r>
              <a:rPr lang="ru-RU" sz="1400" dirty="0" smtClean="0">
                <a:solidFill>
                  <a:srgbClr val="0070C0"/>
                </a:solidFill>
              </a:rPr>
              <a:t>Познакомимся с биографией Л.Н.Толстого</a:t>
            </a:r>
          </a:p>
        </p:txBody>
      </p:sp>
      <p:sp>
        <p:nvSpPr>
          <p:cNvPr id="4" name="Овал 3"/>
          <p:cNvSpPr/>
          <p:nvPr/>
        </p:nvSpPr>
        <p:spPr>
          <a:xfrm>
            <a:off x="1082701" y="83033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082701" y="155041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802780" y="1622425"/>
            <a:ext cx="2952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kern="0" dirty="0" smtClean="0">
                <a:solidFill>
                  <a:srgbClr val="0070C0"/>
                </a:solidFill>
              </a:rPr>
              <a:t>Проанализируем творчество писателя</a:t>
            </a:r>
            <a:endParaRPr lang="ru-RU" sz="14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9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580" y="129945"/>
            <a:ext cx="4900930" cy="579860"/>
          </a:xfrm>
        </p:spPr>
        <p:txBody>
          <a:bodyPr>
            <a:noAutofit/>
          </a:bodyPr>
          <a:lstStyle/>
          <a:p>
            <a:r>
              <a:rPr lang="ru-RU" sz="1200" dirty="0" smtClean="0"/>
              <a:t>В 1901 Толстой жил в Крыму, лечился после тяжелой болезни, часто встречался с Чеховым и М. Горьким.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" name="Содержимое 4" descr="1011717_PH0282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8256" y="622293"/>
            <a:ext cx="2512373" cy="2452837"/>
          </a:xfrm>
        </p:spPr>
      </p:pic>
      <p:pic>
        <p:nvPicPr>
          <p:cNvPr id="8" name="Содержимое 7" descr="0_6f3d1_9db2bc3e_XL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2811462" y="622293"/>
            <a:ext cx="2786082" cy="25003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Личная жизнь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454272" y="550856"/>
            <a:ext cx="3143271" cy="2769989"/>
          </a:xfrm>
        </p:spPr>
        <p:txBody>
          <a:bodyPr/>
          <a:lstStyle/>
          <a:p>
            <a:r>
              <a:rPr lang="ru-RU" dirty="0" smtClean="0"/>
              <a:t>На 18-летней Софье Бернс Лев Толстой женился в 1862 году, когда ему исполнилось 34 года. Граф прожил с супругой 48 лет, но жизнь пары трудно назвать безоблачной. У них родилось 13 детей . В живых осталось 9 детей. </a:t>
            </a:r>
          </a:p>
          <a:p>
            <a:r>
              <a:rPr lang="ru-RU" dirty="0" smtClean="0"/>
              <a:t>Лев Николаевич был человеком сложным : он потребовал от родных отказаться от мяса, вести вегетарианский образ жизни, заставлял жену и детей одеваться в крестьянскую одежду,  которую сам мастерил,  и пожелал отдать всё нажитое имущество крестьянам. Сам Толстой занимался тяжелым крестьянским трудом. </a:t>
            </a:r>
          </a:p>
          <a:p>
            <a:endParaRPr lang="ru-RU" dirty="0"/>
          </a:p>
        </p:txBody>
      </p:sp>
      <p:pic>
        <p:nvPicPr>
          <p:cNvPr id="5" name="Содержимое 4" descr="невеста Толстого Софья Берс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8256" y="550855"/>
            <a:ext cx="2214578" cy="250033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184666"/>
          </a:xfrm>
        </p:spPr>
        <p:txBody>
          <a:bodyPr/>
          <a:lstStyle/>
          <a:p>
            <a:pPr algn="ctr"/>
            <a:r>
              <a:rPr lang="ru-RU" sz="1200" dirty="0" smtClean="0"/>
              <a:t>Картина Репина «Л.Н.Толстой на пашне» 1887 г </a:t>
            </a: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Эмма\Рабочий стол\толстой\unname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18" y="622293"/>
            <a:ext cx="5572164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Уход из жизни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525711" y="622294"/>
            <a:ext cx="2951800" cy="2428892"/>
          </a:xfrm>
        </p:spPr>
        <p:txBody>
          <a:bodyPr/>
          <a:lstStyle/>
          <a:p>
            <a:r>
              <a:rPr lang="ru-RU" dirty="0" smtClean="0"/>
              <a:t>В октябре 1910 года Лев Толстой ушел из дома, оставив жене Софье прощальное письмо. Между супругами произошла роковая ссора. 82-летний Лев Толстой в сопровождении личного врача Д. П. </a:t>
            </a:r>
            <a:r>
              <a:rPr lang="ru-RU" dirty="0" err="1" smtClean="0"/>
              <a:t>Маковицкого</a:t>
            </a:r>
            <a:r>
              <a:rPr lang="ru-RU" dirty="0" smtClean="0"/>
              <a:t> покинул Ясную Поляну. В пути писатель заболел и сошел с поезда на железнодорожной станции </a:t>
            </a:r>
            <a:r>
              <a:rPr lang="ru-RU" dirty="0" err="1" smtClean="0"/>
              <a:t>Астапово</a:t>
            </a:r>
            <a:r>
              <a:rPr lang="ru-RU" dirty="0" smtClean="0"/>
              <a:t>. Не стало классика 7 ноября 1910 года: он умер от воспаления легких. Супруга пережила его на 9 лет. Похоронили Толстого в Ясной Поляне.</a:t>
            </a:r>
            <a:endParaRPr lang="ru-RU" dirty="0"/>
          </a:p>
        </p:txBody>
      </p:sp>
      <p:pic>
        <p:nvPicPr>
          <p:cNvPr id="5" name="Содержимое 3" descr="lev-tolstoy-moskva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818" y="622293"/>
            <a:ext cx="2143145" cy="2428891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661993"/>
          </a:xfrm>
        </p:spPr>
        <p:txBody>
          <a:bodyPr/>
          <a:lstStyle/>
          <a:p>
            <a:r>
              <a:rPr lang="ru-RU" dirty="0" smtClean="0"/>
              <a:t>Как называлось родовое имение писателя?</a:t>
            </a:r>
          </a:p>
          <a:p>
            <a:endParaRPr lang="ru-RU" dirty="0" smtClean="0"/>
          </a:p>
          <a:p>
            <a:r>
              <a:rPr lang="ru-RU" dirty="0" smtClean="0"/>
              <a:t>А) Тарханы</a:t>
            </a:r>
          </a:p>
          <a:p>
            <a:r>
              <a:rPr lang="en-US" dirty="0" smtClean="0"/>
              <a:t>B) </a:t>
            </a:r>
            <a:r>
              <a:rPr lang="ru-RU" dirty="0" smtClean="0"/>
              <a:t>Ясная Поляна</a:t>
            </a:r>
          </a:p>
          <a:p>
            <a:r>
              <a:rPr lang="ru-RU" dirty="0" smtClean="0"/>
              <a:t> С) </a:t>
            </a:r>
            <a:r>
              <a:rPr lang="ru-RU" dirty="0" err="1" smtClean="0"/>
              <a:t>Спасское-Лутовиново</a:t>
            </a:r>
            <a:endParaRPr lang="ru-RU" dirty="0" smtClean="0"/>
          </a:p>
          <a:p>
            <a:r>
              <a:rPr lang="en-US" dirty="0" smtClean="0"/>
              <a:t>D) </a:t>
            </a:r>
            <a:r>
              <a:rPr lang="ru-RU" dirty="0" err="1" smtClean="0"/>
              <a:t>Шахматово</a:t>
            </a:r>
            <a:endParaRPr lang="ru-RU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Ответ: В</a:t>
            </a:r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94" y="746630"/>
            <a:ext cx="2346603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661993"/>
          </a:xfrm>
        </p:spPr>
        <p:txBody>
          <a:bodyPr/>
          <a:lstStyle/>
          <a:p>
            <a:r>
              <a:rPr lang="ru-RU" dirty="0" smtClean="0"/>
              <a:t>В каком учебном заведении учился Л.Н.Толстой?</a:t>
            </a:r>
          </a:p>
          <a:p>
            <a:endParaRPr lang="ru-RU" dirty="0" smtClean="0"/>
          </a:p>
          <a:p>
            <a:r>
              <a:rPr lang="ru-RU" dirty="0" smtClean="0"/>
              <a:t>А) В Царскосельском лицее</a:t>
            </a:r>
          </a:p>
          <a:p>
            <a:r>
              <a:rPr lang="en-US" dirty="0" smtClean="0"/>
              <a:t>B) </a:t>
            </a:r>
            <a:r>
              <a:rPr lang="ru-RU" dirty="0" smtClean="0"/>
              <a:t>В Казанском университете</a:t>
            </a:r>
          </a:p>
          <a:p>
            <a:r>
              <a:rPr lang="ru-RU" dirty="0" smtClean="0"/>
              <a:t> С) В Тенишевском училище</a:t>
            </a:r>
          </a:p>
          <a:p>
            <a:r>
              <a:rPr lang="en-US" dirty="0" smtClean="0"/>
              <a:t>D) </a:t>
            </a:r>
            <a:r>
              <a:rPr lang="ru-RU" dirty="0" smtClean="0"/>
              <a:t>В Московском институте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Ответ: В</a:t>
            </a:r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94" y="746630"/>
            <a:ext cx="2346603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</a:t>
            </a:r>
            <a:r>
              <a:rPr lang="en-US" sz="2400" dirty="0" smtClean="0"/>
              <a:t> </a:t>
            </a:r>
            <a:r>
              <a:rPr lang="ru-RU" sz="2400" dirty="0" smtClean="0"/>
              <a:t>мы </a:t>
            </a:r>
            <a:r>
              <a:rPr lang="ru-RU" sz="2400" dirty="0"/>
              <a:t>узнали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2780" y="974353"/>
            <a:ext cx="3384376" cy="215444"/>
          </a:xfrm>
        </p:spPr>
        <p:txBody>
          <a:bodyPr/>
          <a:lstStyle/>
          <a:p>
            <a:r>
              <a:rPr lang="ru-RU" sz="1400" dirty="0" smtClean="0">
                <a:solidFill>
                  <a:srgbClr val="0070C0"/>
                </a:solidFill>
              </a:rPr>
              <a:t>Биографию Л.Н.Толстого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82701" y="83033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082701" y="155041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30772" y="1622425"/>
            <a:ext cx="3303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  <a:latin typeface="Arial"/>
                <a:cs typeface="Arial"/>
              </a:rPr>
              <a:t>Узнали </a:t>
            </a:r>
            <a:r>
              <a:rPr lang="ru-RU" sz="1400" dirty="0" smtClean="0">
                <a:solidFill>
                  <a:srgbClr val="0070C0"/>
                </a:solidFill>
                <a:latin typeface="Arial"/>
                <a:cs typeface="Arial"/>
              </a:rPr>
              <a:t>о творчестве </a:t>
            </a:r>
            <a:r>
              <a:rPr lang="ru-RU" sz="1400" dirty="0">
                <a:solidFill>
                  <a:srgbClr val="0070C0"/>
                </a:solidFill>
                <a:latin typeface="Arial"/>
                <a:cs typeface="Arial"/>
              </a:rPr>
              <a:t>писателя</a:t>
            </a:r>
          </a:p>
        </p:txBody>
      </p:sp>
    </p:spTree>
    <p:extLst>
      <p:ext uri="{BB962C8B-B14F-4D97-AF65-F5344CB8AC3E}">
        <p14:creationId xmlns:p14="http://schemas.microsoft.com/office/powerpoint/2010/main" val="420373136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246" y="758329"/>
            <a:ext cx="5491958" cy="861774"/>
          </a:xfrm>
        </p:spPr>
        <p:txBody>
          <a:bodyPr/>
          <a:lstStyle/>
          <a:p>
            <a:pPr marL="342900" indent="-342900" algn="ctr">
              <a:buAutoNum type="arabicPeriod"/>
            </a:pPr>
            <a:r>
              <a:rPr lang="ru-RU" sz="1400" dirty="0" smtClean="0"/>
              <a:t>Прочитать роман -эпопею Л.Н.Толстого «Война и мир»</a:t>
            </a:r>
          </a:p>
          <a:p>
            <a:pPr marL="342900" indent="-342900" algn="ctr">
              <a:buAutoNum type="arabicPeriod"/>
            </a:pPr>
            <a:r>
              <a:rPr lang="ru-RU" sz="1400" dirty="0" smtClean="0"/>
              <a:t>Ответить на вопросы №1, №2, №3, №4  на странице</a:t>
            </a:r>
          </a:p>
          <a:p>
            <a:pPr algn="ctr"/>
            <a:r>
              <a:rPr lang="ru-RU" sz="1400" dirty="0" smtClean="0"/>
              <a:t>54  учебника по литературе</a:t>
            </a:r>
          </a:p>
          <a:p>
            <a:pPr marL="342900" indent="-342900" algn="ctr">
              <a:buAutoNum type="arabicPeriod"/>
            </a:pPr>
            <a:endParaRPr lang="ru-RU" sz="1400" dirty="0" smtClean="0"/>
          </a:p>
        </p:txBody>
      </p:sp>
      <p:pic>
        <p:nvPicPr>
          <p:cNvPr id="4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33" y="1766441"/>
            <a:ext cx="1986426" cy="122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10257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1600" dirty="0" smtClean="0"/>
              <a:t>Л.Н.Толстой 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111081" y="622293"/>
            <a:ext cx="2364107" cy="1680460"/>
          </a:xfrm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ru-RU" dirty="0" smtClean="0"/>
              <a:t>Имя Льва Николаевича Толстого золотыми буквами вписано в историю всемирной литературы.</a:t>
            </a:r>
          </a:p>
          <a:p>
            <a:pPr algn="ctr">
              <a:lnSpc>
                <a:spcPct val="13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Л.Н.Толстой родился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28 августа 1828 года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в имении Ясная Поляна Тульской губернии.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6" descr="SE1108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818" y="550855"/>
            <a:ext cx="2786082" cy="2571768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Ясная Поляна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_2226_aa3c8085_XL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96818" y="550855"/>
            <a:ext cx="5572164" cy="257176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Отец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097214" y="622293"/>
            <a:ext cx="2571768" cy="2500329"/>
          </a:xfrm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ru-RU" sz="1100" dirty="0" smtClean="0"/>
              <a:t>Его отец -  граф Николай Ильич Толстой  умер в 1837 году ,  когда мальчику было всего 9 лет. Его отец был человеком веселого нрава, балагуром, обладал хорошими внешними данными. Любил охоту и был вхож в знатные дома. Он был отважным офицером, награжден орденом Св.Владимира </a:t>
            </a:r>
            <a:r>
              <a:rPr lang="en-US" sz="1100" dirty="0" smtClean="0"/>
              <a:t>IV </a:t>
            </a:r>
            <a:r>
              <a:rPr lang="ru-RU" sz="1100" dirty="0" smtClean="0"/>
              <a:t>степени.  Он был младше своей жены на 4 года. </a:t>
            </a:r>
            <a:endParaRPr lang="ru-RU" sz="1100" dirty="0"/>
          </a:p>
        </p:txBody>
      </p:sp>
      <p:pic>
        <p:nvPicPr>
          <p:cNvPr id="7" name="Содержимое 4" descr="отец Толстого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818" y="550855"/>
            <a:ext cx="2928957" cy="2571768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Мать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740024" y="550855"/>
            <a:ext cx="2857519" cy="2520690"/>
          </a:xfrm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Портретов матери Л.Н.Толстого нет. Маленький черный профиль, ловко вырезанный неизвестным художником, - единственное изображение, доставшееся Льву Николаевичу в память о матери. На портрете изображены юная княжна Мария Николаевна и ее кузина Варвара Александровна Волконские. </a:t>
            </a:r>
          </a:p>
          <a:p>
            <a:pPr algn="ctr">
              <a:lnSpc>
                <a:spcPct val="130000"/>
              </a:lnSpc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Рукою взрослого сына под силуэтом княжны выведено: "Моя мать". </a:t>
            </a:r>
          </a:p>
          <a:p>
            <a:pPr algn="ctr">
              <a:lnSpc>
                <a:spcPct val="130000"/>
              </a:lnSpc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Больше в доме Толстых не было ни одного портрета матери писателя.  Ходили слухи, что она была недовольна своей внешностью  и никогда не позировала. По словам родственников, княжна действительно была нехороша собой, зато она обладала добрым отзывчивым сердцем, лучистыми глазами и была очень образованна.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Эмма\Рабочий стол\толстой\tolstoj_mat_d_8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63"/>
            <a:ext cx="2571768" cy="25717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Образ матери писателя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11463" y="550856"/>
            <a:ext cx="2786082" cy="2723823"/>
          </a:xfrm>
        </p:spPr>
        <p:txBody>
          <a:bodyPr/>
          <a:lstStyle/>
          <a:p>
            <a:r>
              <a:rPr lang="ru-RU" sz="1100" dirty="0" smtClean="0"/>
              <a:t>Именно </a:t>
            </a:r>
            <a:r>
              <a:rPr lang="ru-RU" sz="1100" smtClean="0"/>
              <a:t>с матери  </a:t>
            </a:r>
            <a:r>
              <a:rPr lang="ru-RU" sz="1100" dirty="0" smtClean="0"/>
              <a:t>написан образ княжны Болконской в романе "Война и мир". </a:t>
            </a:r>
          </a:p>
          <a:p>
            <a:r>
              <a:rPr lang="ru-RU" sz="1100" dirty="0" smtClean="0"/>
              <a:t>Многие годы спустя его жена Софья Андреевна разбирала  завалы на чердаке и среди хлама нашла несколько синих тетрадей. Синие тетради оказались дневниками девятнадцатилетней Марии Николаевны. Как же был рад писатель этой неожиданной находке.</a:t>
            </a:r>
          </a:p>
          <a:p>
            <a:r>
              <a:rPr lang="ru-RU" sz="1100" dirty="0" smtClean="0"/>
              <a:t>Из них Лев Николаевич создал для себя образ матери, который описывал в своих произведениях. Образ был божественным, и не раз в своей долгой жизни Толстой обращался к маленькому силуэту с молитвами. </a:t>
            </a:r>
          </a:p>
          <a:p>
            <a:endParaRPr lang="ru-RU" dirty="0"/>
          </a:p>
        </p:txBody>
      </p:sp>
      <p:pic>
        <p:nvPicPr>
          <p:cNvPr id="2050" name="Picture 2" descr="C:\Documents and Settings\Эмма\Рабочий стол\толстой\Harakteristika_i_obraz_knyazhny_mari_bolkonskoy_v_romane_voyna_i_mir_tolstogo_sochinenie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628919" cy="25003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56" y="102424"/>
            <a:ext cx="5296791" cy="315471"/>
          </a:xfrm>
        </p:spPr>
        <p:txBody>
          <a:bodyPr/>
          <a:lstStyle/>
          <a:p>
            <a:pPr algn="ctr"/>
            <a:r>
              <a:rPr lang="ru-RU" dirty="0" smtClean="0"/>
              <a:t>Т.А.Ергольская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661993"/>
          </a:xfrm>
        </p:spPr>
        <p:txBody>
          <a:bodyPr/>
          <a:lstStyle/>
          <a:p>
            <a:pPr algn="ctr"/>
            <a:r>
              <a:rPr lang="ru-RU" dirty="0" smtClean="0"/>
              <a:t>Татьяна Александровна </a:t>
            </a:r>
          </a:p>
          <a:p>
            <a:pPr algn="ctr"/>
            <a:r>
              <a:rPr lang="ru-RU" dirty="0" smtClean="0"/>
              <a:t>Ергольская была троюродной тётей Л.Н.Толстого и его опекуншей после смерти родителей. Она хорошо заботилась о мальчике.  С ней связаны самые теплые воспоминания у писателя.</a:t>
            </a:r>
          </a:p>
          <a:p>
            <a:pPr algn="ctr"/>
            <a:r>
              <a:rPr lang="ru-RU" dirty="0" smtClean="0"/>
              <a:t> В семье её звали </a:t>
            </a:r>
            <a:r>
              <a:rPr lang="ru-RU" dirty="0" err="1" smtClean="0"/>
              <a:t>Туанетт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C:\Documents and Settings\Эмма\Рабочий стол\толстой\1464775806_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786082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008" y="193665"/>
            <a:ext cx="5164295" cy="315471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Старшие братья и сестра писателя </a:t>
            </a:r>
            <a:endParaRPr lang="ru-RU" sz="1800" dirty="0"/>
          </a:p>
        </p:txBody>
      </p:sp>
      <p:pic>
        <p:nvPicPr>
          <p:cNvPr id="5" name="Содержимое 4" descr="Efimov_Tolstoj_bratija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96818" y="550855"/>
            <a:ext cx="3191493" cy="2571768"/>
          </a:xfrm>
        </p:spPr>
      </p:pic>
      <p:pic>
        <p:nvPicPr>
          <p:cNvPr id="3074" name="Picture 2" descr="C:\Documents and Settings\Эмма\Рабочий стол\толстой\IMG_0087-700x97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1528" y="550863"/>
            <a:ext cx="2357454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11bc201c8cd4534821a54173674133c535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7908</TotalTime>
  <Words>977</Words>
  <Application>Microsoft Office PowerPoint</Application>
  <PresentationFormat>Произвольный</PresentationFormat>
  <Paragraphs>97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Calibri</vt:lpstr>
      <vt:lpstr>Times New Roman</vt:lpstr>
      <vt:lpstr>Office Theme</vt:lpstr>
      <vt:lpstr>Литература </vt:lpstr>
      <vt:lpstr>Сегодня на уроке </vt:lpstr>
      <vt:lpstr> Л.Н.Толстой </vt:lpstr>
      <vt:lpstr>Ясная Поляна</vt:lpstr>
      <vt:lpstr>Отец</vt:lpstr>
      <vt:lpstr>Мать</vt:lpstr>
      <vt:lpstr>Образ матери писателя </vt:lpstr>
      <vt:lpstr>Т.А.Ергольская </vt:lpstr>
      <vt:lpstr>Старшие братья и сестра писателя </vt:lpstr>
      <vt:lpstr>Л.Н.Толстой </vt:lpstr>
      <vt:lpstr>Образование</vt:lpstr>
      <vt:lpstr>Жизнь в Ясной Поляне (1847 г)</vt:lpstr>
      <vt:lpstr>Л.Н.Толстой –участник Крымской войны</vt:lpstr>
      <vt:lpstr>Автобиографические  произведения писателя</vt:lpstr>
      <vt:lpstr>1857 год – поездка в Европу</vt:lpstr>
      <vt:lpstr>Библиография </vt:lpstr>
      <vt:lpstr>Роман -  эпопея «Война и мир»</vt:lpstr>
      <vt:lpstr>Роман «Анна Каренина» (1873-1877)</vt:lpstr>
      <vt:lpstr>Сказки и учебные пособия  для детей </vt:lpstr>
      <vt:lpstr>В 1901 Толстой жил в Крыму, лечился после тяжелой болезни, часто встречался с Чеховым и М. Горьким. </vt:lpstr>
      <vt:lpstr>Личная жизнь</vt:lpstr>
      <vt:lpstr>Картина Репина «Л.Н.Толстой на пашне» 1887 г </vt:lpstr>
      <vt:lpstr>Уход из жизни</vt:lpstr>
      <vt:lpstr>Готовимся к поступлению в вуз</vt:lpstr>
      <vt:lpstr>Готовимся к поступлению в вуз</vt:lpstr>
      <vt:lpstr>Сегодня на уроке мы узнали </vt:lpstr>
      <vt:lpstr>Задание для самостоятельной работы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Teacher</cp:lastModifiedBy>
  <cp:revision>782</cp:revision>
  <dcterms:created xsi:type="dcterms:W3CDTF">2020-04-13T08:06:06Z</dcterms:created>
  <dcterms:modified xsi:type="dcterms:W3CDTF">2020-12-25T07:16:39Z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