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6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  <p:sldId id="270" r:id="rId13"/>
    <p:sldId id="269" r:id="rId14"/>
    <p:sldId id="271" r:id="rId15"/>
    <p:sldId id="272" r:id="rId16"/>
    <p:sldId id="273" r:id="rId17"/>
    <p:sldId id="275" r:id="rId18"/>
    <p:sldId id="259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6C3F4-CD34-4CB5-B09B-1BB8BD368D6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B1AC2-4184-4768-86BB-FE3765332B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64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1B1AC2-4184-4768-86BB-FE3765332B7A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93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076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82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966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951099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03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151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77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196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65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120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10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63B6F-AA3D-4442-83CD-4843002FCD5C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B4FAE-299D-4935-B304-D2CCA87F71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94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4" y="717550"/>
            <a:ext cx="2420437" cy="92868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369425" y="822325"/>
            <a:ext cx="2420437" cy="649433"/>
          </a:xfrm>
          <a:prstGeom prst="rect">
            <a:avLst/>
          </a:prstGeom>
          <a:solidFill>
            <a:srgbClr val="00B050"/>
          </a:solidFill>
        </p:spPr>
        <p:txBody>
          <a:bodyPr wrap="square"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ru-RU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 11 класс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ru-RU" sz="72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Алгебра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820" y="2492376"/>
            <a:ext cx="11025456" cy="1876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Тема :</a:t>
            </a:r>
            <a:r>
              <a:rPr lang="en-US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Среднее отклонение , стандартное отклонение</a:t>
            </a:r>
            <a:endParaRPr lang="en-US" altLang="ru-RU" sz="6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374650" y="2725738"/>
            <a:ext cx="477838" cy="15955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374650" y="4750399"/>
            <a:ext cx="477838" cy="174328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</p:spTree>
    <p:extLst>
      <p:ext uri="{BB962C8B-B14F-4D97-AF65-F5344CB8AC3E}">
        <p14:creationId xmlns:p14="http://schemas.microsoft.com/office/powerpoint/2010/main" val="42008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056378"/>
              </p:ext>
            </p:extLst>
          </p:nvPr>
        </p:nvGraphicFramePr>
        <p:xfrm>
          <a:off x="1114057" y="1339592"/>
          <a:ext cx="9963883" cy="4705350"/>
        </p:xfrm>
        <a:graphic>
          <a:graphicData uri="http://schemas.openxmlformats.org/drawingml/2006/table">
            <a:tbl>
              <a:tblPr/>
              <a:tblGrid>
                <a:gridCol w="332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7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282">
                <a:tc rowSpan="3"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День недели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Дневная выработка</a:t>
                      </a:r>
                      <a:endParaRPr lang="ru-RU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1-й рабочий (Х)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2-й рабочий (</a:t>
                      </a:r>
                      <a:r>
                        <a:rPr lang="en-US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Y)</a:t>
                      </a:r>
                      <a:endParaRPr lang="en-US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Итого:</a:t>
                      </a:r>
                      <a:endParaRPr lang="ru-RU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  <a:endParaRPr lang="ru-RU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7840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 квадратов отклонений</a:t>
                      </a:r>
                      <a:endParaRPr lang="ru-RU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  <a:endParaRPr lang="ru-RU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282">
                <a:tc>
                  <a:txBody>
                    <a:bodyPr/>
                    <a:lstStyle/>
                    <a:p>
                      <a:pPr algn="l" rtl="0"/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Дисперсия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7,5</a:t>
                      </a:r>
                      <a:endParaRPr lang="ru-RU" sz="2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950125" y="6137753"/>
            <a:ext cx="106865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Вывод: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 второй токарь работает стабильнее первого.</a:t>
            </a:r>
          </a:p>
        </p:txBody>
      </p:sp>
    </p:spTree>
    <p:extLst>
      <p:ext uri="{BB962C8B-B14F-4D97-AF65-F5344CB8AC3E}">
        <p14:creationId xmlns:p14="http://schemas.microsoft.com/office/powerpoint/2010/main" val="123827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Среднее 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7588" y="2047393"/>
            <a:ext cx="10648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Среднее отклонение </a:t>
            </a:r>
            <a:r>
              <a:rPr lang="ru-RU" sz="3200" dirty="0" smtClean="0"/>
              <a:t>  сумма </a:t>
            </a:r>
            <a:r>
              <a:rPr lang="ru-RU" sz="3200" dirty="0"/>
              <a:t>квадратов разниц между элементами выборки и </a:t>
            </a:r>
            <a:r>
              <a:rPr lang="ru-RU" sz="3200" dirty="0" smtClean="0"/>
              <a:t>средним значением , </a:t>
            </a:r>
            <a:r>
              <a:rPr lang="ru-RU" sz="3200" dirty="0"/>
              <a:t>деленной на количество элементов в выборке. 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2975" y="29624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AutoShape 2" descr="Стандартное отклонение форм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1755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нахождения среднее  отклонение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1664" y="1552492"/>
            <a:ext cx="106489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2975" y="29624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AutoShape 2" descr="Стандартное отклонение форм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" descr="Картинки по запросу &quot;стандартное отклонение формула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4" descr="Картинки по запросу &quot;стандартное отклонение формула&quot;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6" descr="Картинки по запросу &quot;стандартное отклонение формула&quot;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917575" y="1552491"/>
            <a:ext cx="1024311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Определите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среднее (простое среднее арифметическое ряда значений).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Затем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от каждого из значений отнимите среднее и возведите полученную разность в квадрат (получили </a:t>
            </a:r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квадрат разности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Следующим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шагом будет вычисление среднего арифметического полученных квадратов разностей </a:t>
            </a:r>
          </a:p>
        </p:txBody>
      </p:sp>
    </p:spTree>
    <p:extLst>
      <p:ext uri="{BB962C8B-B14F-4D97-AF65-F5344CB8AC3E}">
        <p14:creationId xmlns:p14="http://schemas.microsoft.com/office/powerpoint/2010/main" val="21908108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Стандартное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1664" y="1552492"/>
            <a:ext cx="1064897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Стандартное  отклонение </a:t>
            </a:r>
            <a:r>
              <a:rPr lang="ru-RU" sz="3200" dirty="0" smtClean="0"/>
              <a:t> корень </a:t>
            </a:r>
            <a:r>
              <a:rPr lang="ru-RU" sz="3200" dirty="0"/>
              <a:t>из суммы квадратов разниц между элементами выборки и </a:t>
            </a:r>
            <a:r>
              <a:rPr lang="ru-RU" sz="3200" dirty="0" smtClean="0"/>
              <a:t>средним значением , </a:t>
            </a:r>
            <a:r>
              <a:rPr lang="ru-RU" sz="3200" dirty="0"/>
              <a:t>деленной на количество элементов в выборке. 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Извлечение квадратного корня обеспечивает соответствие единицы измерения среднего отклонения единице измерения данных.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2975" y="29624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AutoShape 2" descr="Стандартное отклонение формул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Picture 2" descr="http://statistica.ru/upload/medialibrary/981/image4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2740" y="4489557"/>
            <a:ext cx="2797901" cy="160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018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0545" y="1330035"/>
            <a:ext cx="1050602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Допустим, вы с друзьями решили измерить рост ваших собак (в миллиметрах). В результате измерений вы получили следующие данные измерений роста (в холке): 600 мм, 470 мм, 170 мм, 430 мм и 300 мм.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7811" y="4227479"/>
            <a:ext cx="97258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Вычислим среднее значение,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среднеквадратическое отклонение.</a:t>
            </a:r>
          </a:p>
        </p:txBody>
      </p:sp>
      <p:sp>
        <p:nvSpPr>
          <p:cNvPr id="7" name="Рамка 6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Picture 4" descr="6 Teaching Methods Every Group Leader Should Know – 5Q :: BobMayfield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2864" y="3884580"/>
            <a:ext cx="2863701" cy="26691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67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405018"/>
              </p:ext>
            </p:extLst>
          </p:nvPr>
        </p:nvGraphicFramePr>
        <p:xfrm>
          <a:off x="1468581" y="1357742"/>
          <a:ext cx="8963892" cy="4281060"/>
        </p:xfrm>
        <a:graphic>
          <a:graphicData uri="http://schemas.openxmlformats.org/drawingml/2006/table">
            <a:tbl>
              <a:tblPr/>
              <a:tblGrid>
                <a:gridCol w="4481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8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Порода собаки</a:t>
                      </a:r>
                      <a:endParaRPr lang="ru-RU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Рост в миллиметрах</a:t>
                      </a:r>
                      <a:endParaRPr lang="ru-RU" sz="2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Ротвейлер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600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Бульдог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470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Такса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Пудель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430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510">
                <a:tc>
                  <a:txBody>
                    <a:bodyPr/>
                    <a:lstStyle/>
                    <a:p>
                      <a:pPr algn="l"/>
                      <a:r>
                        <a:rPr lang="ru-RU" sz="2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Мопс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7150" marR="57150" marT="57150" marB="57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Рамка 4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876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0545" y="1330035"/>
            <a:ext cx="105060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/>
              <a:t>Н</a:t>
            </a:r>
            <a:r>
              <a:rPr lang="ru-RU" sz="2400" b="1" dirty="0" smtClean="0"/>
              <a:t>айдём </a:t>
            </a:r>
            <a:r>
              <a:rPr lang="ru-RU" sz="2400" b="1" dirty="0"/>
              <a:t>среднее значение</a:t>
            </a:r>
            <a:r>
              <a:rPr lang="ru-RU" sz="2400" dirty="0"/>
              <a:t>. Как вы уже знаете, для этого нужно сложить все измеренные значения и поделить на количество измерений. Ход вычислений: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2990" y="2355271"/>
            <a:ext cx="10506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/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2990" y="2401437"/>
            <a:ext cx="105060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/>
              <a:t> (600+470+170+430+300)</a:t>
            </a:r>
            <a:r>
              <a:rPr lang="en-US" sz="2400" b="1" dirty="0" smtClean="0"/>
              <a:t>:5=394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76736" y="3357401"/>
            <a:ext cx="105060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Теперь найдем отклонения роста каждой собаки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600-394=206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470-394=76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170-394=-224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430-394=36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300-394=-94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Рамка 9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1" name="Picture 2" descr="3d Man Write High Res Stock Images | Shutterstoc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95"/>
          <a:stretch/>
        </p:blipFill>
        <p:spPr bwMode="auto">
          <a:xfrm>
            <a:off x="9356092" y="4326957"/>
            <a:ext cx="2050473" cy="1880891"/>
          </a:xfrm>
          <a:prstGeom prst="ellipse">
            <a:avLst/>
          </a:prstGeom>
          <a:noFill/>
          <a:ln w="3810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663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00545" y="1330035"/>
            <a:ext cx="10506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/>
              <a:t> </a:t>
            </a:r>
            <a:r>
              <a:rPr lang="ru-RU" sz="2400" b="1" dirty="0"/>
              <a:t>Ч</a:t>
            </a:r>
            <a:r>
              <a:rPr lang="ru-RU" sz="2400" b="1" dirty="0" smtClean="0"/>
              <a:t>тобы </a:t>
            </a:r>
            <a:r>
              <a:rPr lang="ru-RU" sz="2400" b="1" dirty="0"/>
              <a:t>вычислить </a:t>
            </a:r>
            <a:r>
              <a:rPr lang="ru-RU" sz="2400" b="1" dirty="0" smtClean="0"/>
              <a:t> среднее отклонение </a:t>
            </a:r>
            <a:r>
              <a:rPr lang="ru-RU" sz="2400" dirty="0" smtClean="0"/>
              <a:t>, </a:t>
            </a:r>
            <a:r>
              <a:rPr lang="ru-RU" sz="2400" dirty="0"/>
              <a:t>каждую из полученных разностей возводим в квадрат, а затем находим среднее арифметическое от полученных </a:t>
            </a:r>
            <a:r>
              <a:rPr lang="ru-RU" sz="2400" dirty="0" smtClean="0"/>
              <a:t>результатов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2990" y="2355271"/>
            <a:ext cx="10506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/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42990" y="2401437"/>
            <a:ext cx="105060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/>
              <a:t>  ((206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+76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+(-224)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+36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+(-94)</a:t>
            </a:r>
            <a:r>
              <a:rPr lang="ru-RU" sz="2400" b="1" baseline="30000" dirty="0" smtClean="0"/>
              <a:t>2</a:t>
            </a:r>
            <a:r>
              <a:rPr lang="ru-RU" sz="2400" b="1" dirty="0" smtClean="0"/>
              <a:t>)</a:t>
            </a:r>
            <a:r>
              <a:rPr lang="en-US" sz="2400" b="1" dirty="0" smtClean="0"/>
              <a:t>:5=21704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76736" y="3357401"/>
                <a:ext cx="10506020" cy="1621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ru-RU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Чтобы вычислить стандартное отклонение нужно  </a:t>
                </a:r>
                <a:r>
                  <a:rPr lang="ru-RU" sz="2400" dirty="0" smtClean="0"/>
                  <a:t>взять </a:t>
                </a:r>
                <a:r>
                  <a:rPr lang="ru-RU" sz="2400" dirty="0"/>
                  <a:t>из </a:t>
                </a:r>
                <a:r>
                  <a:rPr lang="ru-RU" sz="2400" dirty="0" smtClean="0"/>
                  <a:t>  среднего отклонения  </a:t>
                </a:r>
                <a:r>
                  <a:rPr lang="ru-RU" sz="2400" dirty="0"/>
                  <a:t>квадратный корень. То есть </a:t>
                </a:r>
                <a:r>
                  <a:rPr lang="ru-RU" sz="2400" dirty="0" smtClean="0"/>
                  <a:t>  стандартное  </a:t>
                </a:r>
                <a:r>
                  <a:rPr lang="ru-RU" sz="2400" dirty="0"/>
                  <a:t>отклонение равно:</a:t>
                </a:r>
              </a:p>
              <a:p>
                <a:r>
                  <a:rPr lang="ru-RU" sz="2400" dirty="0"/>
                  <a:t> 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ru-RU" sz="2400" b="0" i="1" smtClean="0">
                            <a:latin typeface="Cambria Math"/>
                          </a:rPr>
                          <m:t>21704</m:t>
                        </m:r>
                      </m:e>
                    </m:rad>
                  </m:oMath>
                </a14:m>
                <a:r>
                  <a:rPr lang="ru-RU" sz="2400" dirty="0" smtClean="0"/>
                  <a:t> =165</a:t>
                </a:r>
                <a:endParaRPr lang="ru-RU" sz="2400" dirty="0"/>
              </a:p>
              <a:p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36" y="3357401"/>
                <a:ext cx="10506020" cy="1621598"/>
              </a:xfrm>
              <a:prstGeom prst="rect">
                <a:avLst/>
              </a:prstGeom>
              <a:blipFill rotWithShape="1">
                <a:blip r:embed="rId2"/>
                <a:stretch>
                  <a:fillRect l="-871" t="-30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Рамка 9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075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выполнения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l="15401" t="10451" r="15508" b="18086"/>
          <a:stretch/>
        </p:blipFill>
        <p:spPr>
          <a:xfrm flipH="1">
            <a:off x="7877174" y="2247057"/>
            <a:ext cx="3962399" cy="4372817"/>
          </a:xfrm>
          <a:prstGeom prst="rect">
            <a:avLst/>
          </a:prstGeom>
        </p:spPr>
      </p:pic>
      <p:sp>
        <p:nvSpPr>
          <p:cNvPr id="7" name="Овал 6"/>
          <p:cNvSpPr/>
          <p:nvPr/>
        </p:nvSpPr>
        <p:spPr>
          <a:xfrm>
            <a:off x="1794038" y="1482239"/>
            <a:ext cx="4827721" cy="879668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16200000" scaled="1"/>
            <a:tileRect/>
          </a:gra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ru-RU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страница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34798" y="2981762"/>
            <a:ext cx="8048624" cy="1056227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16200000" scaled="1"/>
            <a:tileRect/>
          </a:gra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 и 43</a:t>
            </a:r>
            <a:endParaRPr lang="ru-RU" sz="4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>
            <a:endCxn id="9" idx="0"/>
          </p:cNvCxnSpPr>
          <p:nvPr/>
        </p:nvCxnSpPr>
        <p:spPr>
          <a:xfrm flipH="1">
            <a:off x="4159110" y="2361907"/>
            <a:ext cx="4352" cy="619855"/>
          </a:xfrm>
          <a:prstGeom prst="straightConnector1">
            <a:avLst/>
          </a:prstGeom>
          <a:ln w="76200">
            <a:solidFill>
              <a:srgbClr val="0083E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10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Характеристики ряда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5" y="1503122"/>
            <a:ext cx="1080996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Средние характеристики числового ряда (среднее арифметическое,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медиана),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 позволяют оценить поведение ряда “в среднем”. Но это не всегда наиболее полно характеризуют выборку. Чтобы получить полное представление о поведении числового ряда, помимо средних характеристик надо знать 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характеристики разброса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показывающие, насколько сильно значения ряда отличаются друг от друга, как сильно они разбросаны вокруг средних.</a:t>
            </a:r>
          </a:p>
        </p:txBody>
      </p:sp>
    </p:spTree>
    <p:extLst>
      <p:ext uri="{BB962C8B-B14F-4D97-AF65-F5344CB8AC3E}">
        <p14:creationId xmlns:p14="http://schemas.microsoft.com/office/powerpoint/2010/main" val="938171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479522"/>
              </p:ext>
            </p:extLst>
          </p:nvPr>
        </p:nvGraphicFramePr>
        <p:xfrm>
          <a:off x="890965" y="1290182"/>
          <a:ext cx="10515600" cy="5258112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092">
                <a:tc rowSpan="3">
                  <a:txBody>
                    <a:bodyPr/>
                    <a:lstStyle/>
                    <a:p>
                      <a:pPr algn="ctr" rtl="0"/>
                      <a:r>
                        <a:rPr lang="ru-RU" sz="2400" b="1" dirty="0">
                          <a:effectLst/>
                        </a:rPr>
                        <a:t>День недели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ru-RU" sz="2400" b="1" dirty="0">
                          <a:effectLst/>
                        </a:rPr>
                        <a:t>Дневная выработка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3200" b="1" dirty="0">
                          <a:effectLst/>
                        </a:rPr>
                        <a:t>1-й рабочий (Х)</a:t>
                      </a:r>
                      <a:endParaRPr lang="ru-RU" sz="32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3200" b="1" dirty="0">
                          <a:effectLst/>
                        </a:rPr>
                        <a:t>2-й рабочий (</a:t>
                      </a:r>
                      <a:r>
                        <a:rPr lang="en-US" sz="3200" b="1" dirty="0">
                          <a:effectLst/>
                        </a:rPr>
                        <a:t>Y)</a:t>
                      </a:r>
                      <a:endParaRPr lang="en-US" sz="32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6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(кол-во деталей)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(кол-во деталей)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</a:rPr>
                        <a:t>Понедельник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52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61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</a:rPr>
                        <a:t>Вторник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54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40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</a:rPr>
                        <a:t>Среда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50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55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</a:rPr>
                        <a:t>Четверг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48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50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</a:rPr>
                        <a:t>Пятница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46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>
                          <a:effectLst/>
                        </a:rPr>
                        <a:t>44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 smtClean="0">
                          <a:effectLst/>
                        </a:rPr>
                        <a:t>Итого</a:t>
                      </a:r>
                      <a:endParaRPr lang="ru-RU" sz="2000" b="1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250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250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 smtClean="0">
                          <a:effectLst/>
                        </a:rPr>
                        <a:t>Среднее</a:t>
                      </a:r>
                      <a:r>
                        <a:rPr lang="ru-RU" sz="2000" b="1" baseline="0" dirty="0" smtClean="0">
                          <a:effectLst/>
                        </a:rPr>
                        <a:t> арифметическое </a:t>
                      </a:r>
                      <a:endParaRPr lang="ru-RU" sz="2000" b="1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 smtClean="0">
                          <a:effectLst/>
                        </a:rPr>
                        <a:t>Медиана</a:t>
                      </a:r>
                      <a:endParaRPr lang="ru-RU" sz="2000" b="1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400" dirty="0" smtClean="0">
                          <a:effectLst/>
                        </a:rPr>
                        <a:t>50</a:t>
                      </a:r>
                      <a:endParaRPr lang="ru-RU" sz="2400" dirty="0">
                        <a:effectLst/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84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2628027"/>
            <a:ext cx="219932" cy="246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Helvetica Neue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1664" y="1277634"/>
            <a:ext cx="10809961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 данном примере мы увидели, что 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 помощью средних характеристик сравнение выполнить не всегда возможно.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Как поступить?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данном случае критерием сравнения может выступать 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стабильность 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токарей – у какого токаря количество произведённых им деталей в день менее отличается друг от друга, тот работает стабильнее.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Если количество производимых в день деталей сильно разнится, то в какие-то дни токарь работает не в полную силу, производит меньше деталей, а в какие-то дни навёрстывает упущенное, а это всегда сказывается на качестве продукции.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828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6510" y="1540701"/>
            <a:ext cx="950725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Стабильность можно оценивать с помощью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отклонений элементов числового набора от среднего значения (отклонение – это разность между числом из данного набора и средним арифметическим этого набора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Логично предположить, что чем меньше будет разброс (отклонения от среднего значения) – тем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стабильнее 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работает токарь.</a:t>
            </a: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Но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когда набор чисел велик, рассматривать отклонения практически неудобно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нужно описать разнообразие чисел в наборе одним числом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Можно суммировать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квадраты отклонений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(они всегда неотрицательны).</a:t>
            </a:r>
          </a:p>
          <a:p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391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Отклонения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68748"/>
            <a:ext cx="105886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Чем меньше сумма квадратов отклонений, тем меньше разброс чисел относительно среднего значения, тем более стабилен набор.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1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22958" y="2131935"/>
            <a:ext cx="105886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609866"/>
              </p:ext>
            </p:extLst>
          </p:nvPr>
        </p:nvGraphicFramePr>
        <p:xfrm>
          <a:off x="937196" y="1428743"/>
          <a:ext cx="10317606" cy="5083872"/>
        </p:xfrm>
        <a:graphic>
          <a:graphicData uri="http://schemas.openxmlformats.org/drawingml/2006/table">
            <a:tbl>
              <a:tblPr/>
              <a:tblGrid>
                <a:gridCol w="34392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2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9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611">
                <a:tc rowSpan="3"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День недели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Дневная выработка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1-й рабочий (Х)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2-й рабочий (</a:t>
                      </a:r>
                      <a:r>
                        <a:rPr lang="en-US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Y)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6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Итого: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Среднее арифметическое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Медиана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l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 квадратов отклонений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282</a:t>
                      </a:r>
                    </a:p>
                  </a:txBody>
                  <a:tcPr marL="46728" marR="46728" marT="46728" marB="4672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29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Вывод: первый токарь работает более стабильно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у него меньше сумма квадратов отклонений. 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Вероятно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работодатель предпочтёт взять на работу его.</a:t>
            </a:r>
          </a:p>
          <a:p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данном примере рабочие работали 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одинаковое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 количество дней. </a:t>
            </a:r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если они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работали количество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дней </a:t>
            </a:r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неодинаково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174" y="4440957"/>
            <a:ext cx="2161250" cy="2019702"/>
          </a:xfrm>
          <a:prstGeom prst="ellipse">
            <a:avLst/>
          </a:prstGeom>
          <a:ln w="57150"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</p:pic>
    </p:spTree>
    <p:extLst>
      <p:ext uri="{BB962C8B-B14F-4D97-AF65-F5344CB8AC3E}">
        <p14:creationId xmlns:p14="http://schemas.microsoft.com/office/powerpoint/2010/main" val="280062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071248-ABD6-428A-8E4D-CA894BD4D9FD}"/>
              </a:ext>
            </a:extLst>
          </p:cNvPr>
          <p:cNvSpPr/>
          <p:nvPr/>
        </p:nvSpPr>
        <p:spPr>
          <a:xfrm>
            <a:off x="0" y="-20027"/>
            <a:ext cx="12192000" cy="111911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C2E114-8608-49C2-85BA-43468F4E3BA2}"/>
              </a:ext>
            </a:extLst>
          </p:cNvPr>
          <p:cNvSpPr txBox="1"/>
          <p:nvPr/>
        </p:nvSpPr>
        <p:spPr>
          <a:xfrm>
            <a:off x="1257378" y="184370"/>
            <a:ext cx="10149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Отклонение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Рамка 3"/>
          <p:cNvSpPr/>
          <p:nvPr/>
        </p:nvSpPr>
        <p:spPr>
          <a:xfrm>
            <a:off x="102295" y="1174244"/>
            <a:ext cx="11987408" cy="5592871"/>
          </a:xfrm>
          <a:prstGeom prst="frame">
            <a:avLst>
              <a:gd name="adj1" fmla="val 66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1664" y="1455529"/>
            <a:ext cx="1107301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808520"/>
              </p:ext>
            </p:extLst>
          </p:nvPr>
        </p:nvGraphicFramePr>
        <p:xfrm>
          <a:off x="412315" y="1565754"/>
          <a:ext cx="10515600" cy="4254111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0321">
                <a:tc rowSpan="3"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День недели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Дневная выработка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1-й рабочий (Х)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2-й рабочий (</a:t>
                      </a:r>
                      <a:r>
                        <a:rPr lang="en-US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(кол-во деталей)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Понедельник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Вторник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Четверг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Пятница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2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70669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572</Words>
  <Application>Microsoft Office PowerPoint</Application>
  <PresentationFormat>Широкоэкранный</PresentationFormat>
  <Paragraphs>206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20</cp:revision>
  <dcterms:created xsi:type="dcterms:W3CDTF">2020-12-27T06:03:11Z</dcterms:created>
  <dcterms:modified xsi:type="dcterms:W3CDTF">2021-02-08T07:03:51Z</dcterms:modified>
</cp:coreProperties>
</file>