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256" r:id="rId2"/>
    <p:sldId id="380" r:id="rId3"/>
    <p:sldId id="427" r:id="rId4"/>
    <p:sldId id="428" r:id="rId5"/>
    <p:sldId id="415" r:id="rId6"/>
    <p:sldId id="414" r:id="rId7"/>
    <p:sldId id="416" r:id="rId8"/>
    <p:sldId id="417" r:id="rId9"/>
    <p:sldId id="418" r:id="rId10"/>
    <p:sldId id="419" r:id="rId11"/>
    <p:sldId id="420" r:id="rId12"/>
    <p:sldId id="421" r:id="rId13"/>
    <p:sldId id="422" r:id="rId14"/>
    <p:sldId id="423" r:id="rId15"/>
    <p:sldId id="425" r:id="rId16"/>
    <p:sldId id="407" r:id="rId17"/>
    <p:sldId id="424" r:id="rId18"/>
    <p:sldId id="402" r:id="rId19"/>
    <p:sldId id="298" r:id="rId20"/>
  </p:sldIdLst>
  <p:sldSz cx="5765800" cy="3244850"/>
  <p:notesSz cx="5765800" cy="3244850"/>
  <p:custDataLst>
    <p:tags r:id="rId22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400239"/>
    <a:srgbClr val="FFCC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265" autoAdjust="0"/>
    <p:restoredTop sz="83396" autoAdjust="0"/>
  </p:normalViewPr>
  <p:slideViewPr>
    <p:cSldViewPr>
      <p:cViewPr varScale="1">
        <p:scale>
          <a:sx n="99" d="100"/>
          <a:sy n="99" d="100"/>
        </p:scale>
        <p:origin x="-660" y="-9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265488" y="0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BC7B9F-CF58-4E55-B55B-710E01FEC8D9}" type="datetimeFigureOut">
              <a:rPr lang="ru-RU" smtClean="0"/>
              <a:pPr/>
              <a:t>04.01.2021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911350" y="406400"/>
            <a:ext cx="1943100" cy="10937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576263" y="1562100"/>
            <a:ext cx="4613275" cy="12779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265488" y="3082925"/>
            <a:ext cx="2498725" cy="161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474D3D-D129-4517-98CF-316D724B133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48864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32435" y="1005903"/>
            <a:ext cx="4900930" cy="6814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64870" y="1817116"/>
            <a:ext cx="4036060" cy="8112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214160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1/4/2021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1/4/2021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1/4/2021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88290" y="726336"/>
            <a:ext cx="2547563" cy="215444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57404" indent="0">
              <a:buNone/>
              <a:defRPr sz="1100" b="1"/>
            </a:lvl2pPr>
            <a:lvl3pPr marL="514807" indent="0">
              <a:buNone/>
              <a:defRPr sz="1000" b="1"/>
            </a:lvl3pPr>
            <a:lvl4pPr marL="772211" indent="0">
              <a:buNone/>
              <a:defRPr sz="900" b="1"/>
            </a:lvl4pPr>
            <a:lvl5pPr marL="1029614" indent="0">
              <a:buNone/>
              <a:defRPr sz="900" b="1"/>
            </a:lvl5pPr>
            <a:lvl6pPr marL="1287018" indent="0">
              <a:buNone/>
              <a:defRPr sz="900" b="1"/>
            </a:lvl6pPr>
            <a:lvl7pPr marL="1544422" indent="0">
              <a:buNone/>
              <a:defRPr sz="900" b="1"/>
            </a:lvl7pPr>
            <a:lvl8pPr marL="1801825" indent="0">
              <a:buNone/>
              <a:defRPr sz="900" b="1"/>
            </a:lvl8pPr>
            <a:lvl9pPr marL="2059229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88290" y="1029038"/>
            <a:ext cx="2547563" cy="954107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2928946" y="726336"/>
            <a:ext cx="2548564" cy="215444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57404" indent="0">
              <a:buNone/>
              <a:defRPr sz="1100" b="1"/>
            </a:lvl2pPr>
            <a:lvl3pPr marL="514807" indent="0">
              <a:buNone/>
              <a:defRPr sz="1000" b="1"/>
            </a:lvl3pPr>
            <a:lvl4pPr marL="772211" indent="0">
              <a:buNone/>
              <a:defRPr sz="900" b="1"/>
            </a:lvl4pPr>
            <a:lvl5pPr marL="1029614" indent="0">
              <a:buNone/>
              <a:defRPr sz="900" b="1"/>
            </a:lvl5pPr>
            <a:lvl6pPr marL="1287018" indent="0">
              <a:buNone/>
              <a:defRPr sz="900" b="1"/>
            </a:lvl6pPr>
            <a:lvl7pPr marL="1544422" indent="0">
              <a:buNone/>
              <a:defRPr sz="900" b="1"/>
            </a:lvl7pPr>
            <a:lvl8pPr marL="1801825" indent="0">
              <a:buNone/>
              <a:defRPr sz="900" b="1"/>
            </a:lvl8pPr>
            <a:lvl9pPr marL="2059229" indent="0">
              <a:buNone/>
              <a:defRPr sz="9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928946" y="1029038"/>
            <a:ext cx="2548564" cy="954107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288290" y="3017710"/>
            <a:ext cx="132613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832045-EBBC-4309-99B0-BEF11014E37E}" type="datetimeFigureOut">
              <a:rPr lang="ru-RU"/>
              <a:pPr>
                <a:defRPr/>
              </a:pPr>
              <a:t>04.01.2021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960372" y="3017710"/>
            <a:ext cx="1845056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151376" y="3017710"/>
            <a:ext cx="132613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D414B5-34A8-42CC-88A3-025F6DB2EF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66840" y="536168"/>
            <a:ext cx="5650865" cy="2649220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66848" y="71163"/>
            <a:ext cx="5650865" cy="429259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63881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15278" y="1083504"/>
            <a:ext cx="4935243" cy="14249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960372" y="3017710"/>
            <a:ext cx="1845056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88290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1/4/2021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151376" y="3017710"/>
            <a:ext cx="1326134" cy="1622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transition spd="med">
    <p:wedge/>
  </p:transition>
  <p:timing>
    <p:tnLst>
      <p:par>
        <p:cTn id="1" dur="indefinite" restart="never" nodeType="tmRoot"/>
      </p:par>
    </p:tnLst>
  </p:timing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1535"/>
            <a:ext cx="5760085" cy="1021080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2"/>
                </a:lnTo>
                <a:lnTo>
                  <a:pt x="5759640" y="1020952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967816" y="222930"/>
            <a:ext cx="3553385" cy="384078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</a:pPr>
            <a:r>
              <a:rPr lang="ru-RU" sz="2400" dirty="0" smtClean="0">
                <a:latin typeface="Arial Black" pitchFamily="34" charset="0"/>
                <a:cs typeface="Times New Roman" pitchFamily="18" charset="0"/>
              </a:rPr>
              <a:t>Русский язык </a:t>
            </a:r>
            <a:endParaRPr sz="2400" dirty="0">
              <a:latin typeface="Arial Black" pitchFamily="34" charset="0"/>
              <a:cs typeface="Times New Roman" pitchFamily="18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847901" y="1193797"/>
            <a:ext cx="3749511" cy="373179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681" algn="ctr">
              <a:lnSpc>
                <a:spcPts val="2791"/>
              </a:lnSpc>
            </a:pPr>
            <a:endParaRPr sz="2800" b="1" dirty="0">
              <a:latin typeface="Arial Black" pitchFamily="34" charset="0"/>
              <a:cs typeface="Arial" pitchFamily="34" charset="0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4686759" y="212868"/>
            <a:ext cx="634365" cy="634365"/>
            <a:chOff x="4686759" y="212868"/>
            <a:chExt cx="634365" cy="634365"/>
          </a:xfrm>
        </p:grpSpPr>
        <p:sp>
          <p:nvSpPr>
            <p:cNvPr id="28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4870296" y="249024"/>
            <a:ext cx="374804" cy="362279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25"/>
              </a:spcBef>
            </a:pPr>
            <a:r>
              <a:rPr lang="uz-Latn-UZ" sz="2250" b="1" spc="10" dirty="0" smtClean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r>
              <a:rPr lang="ru-RU" sz="2250" b="1" spc="10" dirty="0">
                <a:solidFill>
                  <a:srgbClr val="FFFFFF"/>
                </a:solidFill>
                <a:latin typeface="Arial"/>
                <a:cs typeface="Arial"/>
              </a:rPr>
              <a:t>1</a:t>
            </a:r>
            <a:endParaRPr sz="2250" dirty="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870296" y="541953"/>
            <a:ext cx="441496" cy="2122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95"/>
              </a:spcBef>
            </a:pPr>
            <a:r>
              <a:rPr lang="ru-RU" sz="13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1000" spc="-5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ласс</a:t>
            </a:r>
            <a:endParaRPr sz="1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882636" y="1193796"/>
            <a:ext cx="3714776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endParaRPr lang="ru-RU" altLang="ru-RU" b="1" kern="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600"/>
              </a:spcBef>
            </a:pPr>
            <a:endParaRPr lang="ru-RU" altLang="ru-RU" b="1" kern="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ts val="600"/>
              </a:spcBef>
            </a:pPr>
            <a:r>
              <a:rPr lang="ru-RU" altLang="ru-RU" sz="2000" b="1" kern="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СПП с несколькими придаточными</a:t>
            </a: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Схема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5278" y="765169"/>
            <a:ext cx="4935243" cy="2143139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C:\Users\A6BC~1\AppData\Local\Temp\FineReader10\media\image6.jpeg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cx="http://schemas.microsoft.com/office/drawing/2014/chartex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382570" y="622293"/>
            <a:ext cx="4857784" cy="228601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wedg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СПП с однородными придаточными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693731"/>
            <a:ext cx="5357850" cy="1846659"/>
          </a:xfrm>
        </p:spPr>
        <p:txBody>
          <a:bodyPr/>
          <a:lstStyle/>
          <a:p>
            <a:r>
              <a:rPr lang="ru-RU" dirty="0" smtClean="0"/>
              <a:t>Однородные придаточные, как и однородные члены, могут соединяться между собой и без союзов — только интонацией перечисления. </a:t>
            </a:r>
          </a:p>
          <a:p>
            <a:pPr algn="ctr"/>
            <a:endParaRPr lang="ru-RU" dirty="0" smtClean="0"/>
          </a:p>
          <a:p>
            <a:pPr algn="ctr"/>
            <a:r>
              <a:rPr lang="ru-RU" sz="1800" dirty="0" smtClean="0">
                <a:solidFill>
                  <a:schemeClr val="tx1"/>
                </a:solidFill>
              </a:rPr>
              <a:t>Например:</a:t>
            </a:r>
            <a:r>
              <a:rPr lang="ru-RU" sz="1800" i="1" dirty="0" smtClean="0">
                <a:solidFill>
                  <a:srgbClr val="0070C0"/>
                </a:solidFill>
              </a:rPr>
              <a:t> Я помню, как мы бежали по лесу, как жужжали пули, как падали отрываемые ими ветки, как мы пробирались сквозь кусты...</a:t>
            </a:r>
            <a:r>
              <a:rPr lang="ru-RU" sz="1800" dirty="0" smtClean="0">
                <a:solidFill>
                  <a:srgbClr val="0070C0"/>
                </a:solidFill>
              </a:rPr>
              <a:t> </a:t>
            </a:r>
          </a:p>
          <a:p>
            <a:pPr algn="ctr"/>
            <a:r>
              <a:rPr lang="ru-RU" sz="1800" dirty="0" smtClean="0">
                <a:solidFill>
                  <a:srgbClr val="0070C0"/>
                </a:solidFill>
              </a:rPr>
              <a:t>(В.М. Гаршин)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edg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Схема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C:\Users\A6BC~1\AppData\Local\Temp\FineReader10\media\image7.jpeg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cx="http://schemas.microsoft.com/office/drawing/2014/chartex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239694" y="765169"/>
            <a:ext cx="5357850" cy="21431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med">
    <p:wedg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СПП с комбинированным подчинением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5278" y="765170"/>
            <a:ext cx="4935243" cy="1846659"/>
          </a:xfrm>
        </p:spPr>
        <p:txBody>
          <a:bodyPr/>
          <a:lstStyle/>
          <a:p>
            <a:r>
              <a:rPr lang="ru-RU" b="1" dirty="0" smtClean="0"/>
              <a:t>Сложноподчинённое предложение с комбинированным подчинением</a:t>
            </a:r>
            <a:r>
              <a:rPr lang="ru-RU" dirty="0" smtClean="0"/>
              <a:t> (с различными комбинациями вышеуказанных типов подчинения):</a:t>
            </a:r>
            <a:r>
              <a:rPr lang="ru-RU" i="1" dirty="0" smtClean="0"/>
              <a:t> </a:t>
            </a:r>
          </a:p>
          <a:p>
            <a:pPr algn="ctr"/>
            <a:r>
              <a:rPr lang="ru-RU" sz="1800" i="1" dirty="0" smtClean="0">
                <a:solidFill>
                  <a:srgbClr val="0070C0"/>
                </a:solidFill>
              </a:rPr>
              <a:t>Сабурову все-таки </a:t>
            </a:r>
            <a:r>
              <a:rPr lang="ru-RU" sz="1800" i="1" u="dbl" dirty="0" smtClean="0">
                <a:solidFill>
                  <a:srgbClr val="0070C0"/>
                </a:solidFill>
              </a:rPr>
              <a:t>хотелось</a:t>
            </a:r>
            <a:r>
              <a:rPr lang="ru-RU" sz="1800" i="1" dirty="0" smtClean="0">
                <a:solidFill>
                  <a:srgbClr val="0070C0"/>
                </a:solidFill>
              </a:rPr>
              <a:t>, чтобы поскорее начался этот рассвет, хотя он прекрасно понимал, что главная опасность начнётся именно с рассветом (К. Симонов).</a:t>
            </a:r>
            <a:endParaRPr lang="ru-RU" sz="1800" dirty="0" smtClean="0">
              <a:solidFill>
                <a:srgbClr val="0070C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 spd="med">
    <p:wedg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Запомните!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622294"/>
            <a:ext cx="5429288" cy="2339102"/>
          </a:xfrm>
        </p:spPr>
        <p:txBody>
          <a:bodyPr/>
          <a:lstStyle/>
          <a:p>
            <a:r>
              <a:rPr lang="ru-RU" sz="1400" dirty="0" smtClean="0">
                <a:solidFill>
                  <a:srgbClr val="0070C0"/>
                </a:solidFill>
              </a:rPr>
              <a:t>При двух рядом стоящих подчинительных союзах (или подчинительном союзе и союзном слове), а также при встрече сочинительного союза и подчинительного (или союзного слова) запятая между ними не ставится, если дальше следует вторая часть сложного союза —</a:t>
            </a:r>
            <a:r>
              <a:rPr lang="ru-RU" sz="1400" b="1" i="1" dirty="0" smtClean="0">
                <a:solidFill>
                  <a:srgbClr val="0070C0"/>
                </a:solidFill>
              </a:rPr>
              <a:t>то, так, но;</a:t>
            </a:r>
            <a:r>
              <a:rPr lang="ru-RU" sz="1400" dirty="0" smtClean="0">
                <a:solidFill>
                  <a:srgbClr val="0070C0"/>
                </a:solidFill>
              </a:rPr>
              <a:t> </a:t>
            </a:r>
          </a:p>
          <a:p>
            <a:pPr algn="ctr"/>
            <a:r>
              <a:rPr lang="ru-RU" sz="1400" dirty="0" smtClean="0">
                <a:solidFill>
                  <a:srgbClr val="0070C0"/>
                </a:solidFill>
              </a:rPr>
              <a:t>в противном случае запятая не ставится.</a:t>
            </a:r>
          </a:p>
          <a:p>
            <a:r>
              <a:rPr lang="ru-RU" sz="1400" i="1" dirty="0" smtClean="0"/>
              <a:t>Ср.:</a:t>
            </a:r>
            <a:r>
              <a:rPr lang="ru-RU" sz="1400" dirty="0" smtClean="0"/>
              <a:t> Казалось,</a:t>
            </a:r>
            <a:r>
              <a:rPr lang="ru-RU" sz="1400" b="1" dirty="0" smtClean="0"/>
              <a:t> </a:t>
            </a:r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</a:rPr>
              <a:t>что, если</a:t>
            </a:r>
            <a:r>
              <a:rPr lang="ru-RU" sz="1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ru-RU" sz="1400" dirty="0" smtClean="0"/>
              <a:t>секунду он промедлит, будет поздно. — Я подумал,</a:t>
            </a:r>
            <a:r>
              <a:rPr lang="ru-RU" sz="1400" b="1" dirty="0" smtClean="0"/>
              <a:t> </a:t>
            </a:r>
            <a:r>
              <a:rPr lang="ru-RU" sz="1400" b="1" u="sng" dirty="0" smtClean="0">
                <a:solidFill>
                  <a:srgbClr val="00B050"/>
                </a:solidFill>
              </a:rPr>
              <a:t>что если</a:t>
            </a:r>
            <a:r>
              <a:rPr lang="ru-RU" sz="1400" u="sng" dirty="0" smtClean="0">
                <a:solidFill>
                  <a:srgbClr val="00B050"/>
                </a:solidFill>
              </a:rPr>
              <a:t> </a:t>
            </a:r>
            <a:r>
              <a:rPr lang="ru-RU" sz="1400" dirty="0" smtClean="0"/>
              <a:t>в сию решительную минуту не переспорю старика, </a:t>
            </a:r>
            <a:r>
              <a:rPr lang="ru-RU" sz="1400" b="1" dirty="0" smtClean="0">
                <a:solidFill>
                  <a:srgbClr val="00B050"/>
                </a:solidFill>
              </a:rPr>
              <a:t>то</a:t>
            </a:r>
            <a:r>
              <a:rPr lang="ru-RU" sz="1400" dirty="0" smtClean="0"/>
              <a:t> уже впоследствии трудно мне будет освобождаться от опеки</a:t>
            </a:r>
            <a:r>
              <a:rPr lang="ru-RU" sz="1400" i="1" dirty="0" smtClean="0"/>
              <a:t> (А. Пушкин).</a:t>
            </a:r>
            <a:endParaRPr lang="ru-RU" sz="1400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wedg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Различайте!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288290" y="746315"/>
            <a:ext cx="2508123" cy="2092881"/>
          </a:xfrm>
        </p:spPr>
        <p:txBody>
          <a:bodyPr/>
          <a:lstStyle/>
          <a:p>
            <a:pPr algn="ctr"/>
            <a:r>
              <a:rPr lang="ru-RU" b="1" u="sng" dirty="0" smtClean="0"/>
              <a:t>Запятая перед союзом и ставится:</a:t>
            </a:r>
          </a:p>
          <a:p>
            <a:pPr algn="ctr"/>
            <a:r>
              <a:rPr lang="ru-RU" dirty="0" smtClean="0"/>
              <a:t>если одиночный союз</a:t>
            </a:r>
            <a:r>
              <a:rPr lang="ru-RU" b="1" i="1" dirty="0" smtClean="0"/>
              <a:t> и</a:t>
            </a:r>
            <a:r>
              <a:rPr lang="ru-RU" dirty="0" smtClean="0"/>
              <a:t> соединяет простые предложения в составе сложносочинённого: </a:t>
            </a:r>
          </a:p>
          <a:p>
            <a:pPr algn="ctr"/>
            <a:endParaRPr lang="ru-RU" i="1" dirty="0" smtClean="0"/>
          </a:p>
          <a:p>
            <a:pPr algn="ctr"/>
            <a:r>
              <a:rPr lang="ru-RU" sz="1600" i="1" dirty="0" smtClean="0">
                <a:solidFill>
                  <a:srgbClr val="0070C0"/>
                </a:solidFill>
              </a:rPr>
              <a:t>Работать над темой интересно, и все сотрудники ведут исследования увлечённо.</a:t>
            </a:r>
            <a:endParaRPr lang="ru-RU" sz="1600" dirty="0">
              <a:solidFill>
                <a:srgbClr val="0070C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2969387" y="550855"/>
            <a:ext cx="2508123" cy="2769989"/>
          </a:xfrm>
        </p:spPr>
        <p:txBody>
          <a:bodyPr/>
          <a:lstStyle/>
          <a:p>
            <a:pPr algn="ctr"/>
            <a:r>
              <a:rPr lang="ru-RU" b="1" u="sng" dirty="0" smtClean="0"/>
              <a:t>Запятая перед союзом и не ставится: </a:t>
            </a:r>
          </a:p>
          <a:p>
            <a:pPr marL="228600" indent="-228600" algn="ctr">
              <a:buAutoNum type="arabicParenR"/>
            </a:pPr>
            <a:r>
              <a:rPr lang="ru-RU" dirty="0" smtClean="0"/>
              <a:t>если одиночный союз</a:t>
            </a:r>
            <a:r>
              <a:rPr lang="ru-RU" b="1" i="1" dirty="0" smtClean="0"/>
              <a:t> и </a:t>
            </a:r>
            <a:r>
              <a:rPr lang="ru-RU" dirty="0" smtClean="0"/>
              <a:t>соединяет  однородные члены предложения:</a:t>
            </a:r>
            <a:r>
              <a:rPr lang="ru-RU" i="1" dirty="0" smtClean="0"/>
              <a:t> </a:t>
            </a:r>
          </a:p>
          <a:p>
            <a:pPr marL="228600" indent="-228600" algn="ctr"/>
            <a:r>
              <a:rPr lang="ru-RU" i="1" u="sng" dirty="0" smtClean="0">
                <a:solidFill>
                  <a:srgbClr val="0070C0"/>
                </a:solidFill>
              </a:rPr>
              <a:t>Я</a:t>
            </a:r>
            <a:r>
              <a:rPr lang="ru-RU" i="1" dirty="0" smtClean="0">
                <a:solidFill>
                  <a:srgbClr val="0070C0"/>
                </a:solidFill>
              </a:rPr>
              <a:t> </a:t>
            </a:r>
            <a:r>
              <a:rPr lang="ru-RU" i="1" u="dbl" dirty="0" smtClean="0">
                <a:solidFill>
                  <a:srgbClr val="0070C0"/>
                </a:solidFill>
              </a:rPr>
              <a:t>хочу помочь </a:t>
            </a:r>
            <a:r>
              <a:rPr lang="ru-RU" i="1" dirty="0" smtClean="0">
                <a:solidFill>
                  <a:srgbClr val="0070C0"/>
                </a:solidFill>
              </a:rPr>
              <a:t>тебе и </a:t>
            </a:r>
            <a:r>
              <a:rPr lang="ru-RU" i="1" u="dbl" dirty="0" smtClean="0">
                <a:solidFill>
                  <a:srgbClr val="0070C0"/>
                </a:solidFill>
              </a:rPr>
              <a:t>собираюсь выехать </a:t>
            </a:r>
            <a:r>
              <a:rPr lang="ru-RU" i="1" dirty="0" smtClean="0">
                <a:solidFill>
                  <a:srgbClr val="0070C0"/>
                </a:solidFill>
              </a:rPr>
              <a:t>вечерним поездом; </a:t>
            </a:r>
          </a:p>
          <a:p>
            <a:pPr marL="228600" indent="-228600" algn="ctr"/>
            <a:r>
              <a:rPr lang="ru-RU" dirty="0" smtClean="0"/>
              <a:t>2)если союз и соединяет </a:t>
            </a:r>
            <a:r>
              <a:rPr lang="ru-RU" i="1" dirty="0" smtClean="0"/>
              <a:t> однородные придаточные предложения в составе сложноподчинённого:</a:t>
            </a:r>
            <a:r>
              <a:rPr lang="ru-RU" dirty="0" smtClean="0"/>
              <a:t> </a:t>
            </a:r>
          </a:p>
          <a:p>
            <a:pPr marL="228600" indent="-228600" algn="ctr"/>
            <a:r>
              <a:rPr lang="ru-RU" u="dbl" dirty="0" smtClean="0">
                <a:solidFill>
                  <a:srgbClr val="0070C0"/>
                </a:solidFill>
              </a:rPr>
              <a:t>/Должен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u="sng" dirty="0" smtClean="0">
                <a:solidFill>
                  <a:srgbClr val="0070C0"/>
                </a:solidFill>
              </a:rPr>
              <a:t>я </a:t>
            </a:r>
            <a:r>
              <a:rPr lang="ru-RU" dirty="0" smtClean="0">
                <a:solidFill>
                  <a:srgbClr val="0070C0"/>
                </a:solidFill>
              </a:rPr>
              <a:t>вам </a:t>
            </a:r>
            <a:r>
              <a:rPr lang="ru-RU" u="dbl" dirty="0" smtClean="0">
                <a:solidFill>
                  <a:srgbClr val="0070C0"/>
                </a:solidFill>
              </a:rPr>
              <a:t>сказат</a:t>
            </a:r>
            <a:r>
              <a:rPr lang="ru-RU" dirty="0" smtClean="0">
                <a:solidFill>
                  <a:srgbClr val="0070C0"/>
                </a:solidFill>
              </a:rPr>
              <a:t>ь/, (что </a:t>
            </a:r>
            <a:r>
              <a:rPr lang="ru-RU" dirty="0" smtClean="0">
                <a:solidFill>
                  <a:srgbClr val="0070C0"/>
                </a:solidFill>
              </a:rPr>
              <a:t>обнаружена растрата </a:t>
            </a:r>
            <a:r>
              <a:rPr lang="ru-RU" dirty="0" smtClean="0">
                <a:solidFill>
                  <a:srgbClr val="0070C0"/>
                </a:solidFill>
              </a:rPr>
              <a:t>) и (что </a:t>
            </a:r>
            <a:r>
              <a:rPr lang="ru-RU" dirty="0" smtClean="0">
                <a:solidFill>
                  <a:srgbClr val="0070C0"/>
                </a:solidFill>
              </a:rPr>
              <a:t>Николая Петровича </a:t>
            </a:r>
            <a:r>
              <a:rPr lang="ru-RU" dirty="0" smtClean="0">
                <a:solidFill>
                  <a:srgbClr val="0070C0"/>
                </a:solidFill>
              </a:rPr>
              <a:t>ищут).</a:t>
            </a:r>
            <a:endParaRPr lang="ru-RU" b="1" u="sng" dirty="0" smtClean="0">
              <a:solidFill>
                <a:srgbClr val="0070C0"/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 spd="med">
    <p:wedg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/>
              <a:t>Упражнение </a:t>
            </a:r>
            <a:r>
              <a:rPr lang="ru-RU" dirty="0" smtClean="0"/>
              <a:t>127.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614313"/>
            <a:ext cx="5429288" cy="2708434"/>
          </a:xfrm>
        </p:spPr>
        <p:txBody>
          <a:bodyPr/>
          <a:lstStyle/>
          <a:p>
            <a:r>
              <a:rPr lang="ru-RU" sz="1000" dirty="0" smtClean="0">
                <a:solidFill>
                  <a:srgbClr val="00B050"/>
                </a:solidFill>
              </a:rPr>
              <a:t>Перепишите, расставляя знаки препинания. Найдите сложноподчинённые предложения с последовательным, параллельным, однородным и комбинированным подчинением.</a:t>
            </a:r>
          </a:p>
          <a:p>
            <a:pPr lvl="0"/>
            <a:r>
              <a:rPr lang="ru-RU" dirty="0" smtClean="0"/>
              <a:t>1. </a:t>
            </a:r>
            <a:r>
              <a:rPr lang="ru-RU" u="sng" dirty="0" smtClean="0"/>
              <a:t>Я</a:t>
            </a:r>
            <a:r>
              <a:rPr lang="ru-RU" dirty="0" smtClean="0"/>
              <a:t> </a:t>
            </a:r>
            <a:r>
              <a:rPr lang="ru-RU" u="dbl" dirty="0" smtClean="0"/>
              <a:t>смотрел</a:t>
            </a:r>
            <a:r>
              <a:rPr lang="ru-RU" dirty="0" smtClean="0"/>
              <a:t> сквозь чёрные сучья яблонь на красное небо,  </a:t>
            </a:r>
            <a:r>
              <a:rPr lang="ru-RU" u="dbl" dirty="0" smtClean="0"/>
              <a:t>следил</a:t>
            </a:r>
            <a:r>
              <a:rPr lang="ru-RU" dirty="0" smtClean="0"/>
              <a:t> за полётами хлопотливых чечёток,  </a:t>
            </a:r>
            <a:r>
              <a:rPr lang="ru-RU" u="dbl" dirty="0" smtClean="0"/>
              <a:t>видел, </a:t>
            </a:r>
            <a:r>
              <a:rPr lang="ru-RU" dirty="0" smtClean="0"/>
              <a:t> как </a:t>
            </a:r>
            <a:r>
              <a:rPr lang="ru-RU" u="sng" dirty="0" smtClean="0"/>
              <a:t>щеглята</a:t>
            </a:r>
            <a:r>
              <a:rPr lang="ru-RU" dirty="0" smtClean="0"/>
              <a:t> </a:t>
            </a:r>
            <a:r>
              <a:rPr lang="ru-RU" u="dbl" dirty="0" smtClean="0"/>
              <a:t>треплют</a:t>
            </a:r>
            <a:r>
              <a:rPr lang="ru-RU" dirty="0" smtClean="0"/>
              <a:t> маковки сухого </a:t>
            </a:r>
            <a:r>
              <a:rPr lang="ru-RU" dirty="0" err="1" smtClean="0"/>
              <a:t>репея</a:t>
            </a:r>
            <a:r>
              <a:rPr lang="ru-RU" dirty="0" smtClean="0"/>
              <a:t>,  /</a:t>
            </a:r>
            <a:r>
              <a:rPr lang="ru-RU" u="dotDash" dirty="0" smtClean="0"/>
              <a:t>добывая его терпкие зёрна</a:t>
            </a:r>
            <a:r>
              <a:rPr lang="ru-RU" dirty="0" smtClean="0"/>
              <a:t>/,  как с поля </a:t>
            </a:r>
            <a:r>
              <a:rPr lang="ru-RU" u="dbl" dirty="0" smtClean="0"/>
              <a:t>тянутся</a:t>
            </a:r>
            <a:r>
              <a:rPr lang="ru-RU" dirty="0" smtClean="0"/>
              <a:t> мохнатые сизые </a:t>
            </a:r>
            <a:r>
              <a:rPr lang="ru-RU" u="sng" dirty="0" smtClean="0"/>
              <a:t>облака</a:t>
            </a:r>
            <a:r>
              <a:rPr lang="ru-RU" dirty="0" smtClean="0"/>
              <a:t> с багряными краями и под облаками тяжело </a:t>
            </a:r>
            <a:r>
              <a:rPr lang="ru-RU" u="dbl" dirty="0" smtClean="0"/>
              <a:t>летят</a:t>
            </a:r>
            <a:r>
              <a:rPr lang="ru-RU" dirty="0" smtClean="0"/>
              <a:t> </a:t>
            </a:r>
            <a:r>
              <a:rPr lang="ru-RU" u="sng" dirty="0" smtClean="0"/>
              <a:t>вороны</a:t>
            </a:r>
            <a:r>
              <a:rPr lang="ru-RU" dirty="0" smtClean="0"/>
              <a:t> к гнёздам на кладбище. </a:t>
            </a:r>
            <a:r>
              <a:rPr lang="ru-RU" dirty="0" smtClean="0">
                <a:solidFill>
                  <a:srgbClr val="0070C0"/>
                </a:solidFill>
              </a:rPr>
              <a:t>(СПП с однородным подчинением)</a:t>
            </a:r>
            <a:r>
              <a:rPr lang="ru-RU" dirty="0" smtClean="0"/>
              <a:t> .</a:t>
            </a:r>
            <a:r>
              <a:rPr lang="ru-RU" i="1" dirty="0" smtClean="0"/>
              <a:t>(М.Г.). 2.</a:t>
            </a:r>
            <a:r>
              <a:rPr lang="ru-RU" dirty="0" smtClean="0"/>
              <a:t> Синцов долго не мог ни у кого узнать,  когда же </a:t>
            </a:r>
            <a:r>
              <a:rPr lang="ru-RU" u="dbl" dirty="0" smtClean="0"/>
              <a:t>пойдёт</a:t>
            </a:r>
            <a:r>
              <a:rPr lang="ru-RU" dirty="0" smtClean="0"/>
              <a:t> тот </a:t>
            </a:r>
            <a:r>
              <a:rPr lang="ru-RU" u="sng" dirty="0" smtClean="0"/>
              <a:t>поезд</a:t>
            </a:r>
            <a:r>
              <a:rPr lang="ru-RU" dirty="0" smtClean="0"/>
              <a:t> на Минск,  с которым ему </a:t>
            </a:r>
            <a:r>
              <a:rPr lang="ru-RU" u="dbl" dirty="0" smtClean="0"/>
              <a:t>предстояло отправляться </a:t>
            </a:r>
            <a:r>
              <a:rPr lang="ru-RU" u="dbl" dirty="0" smtClean="0">
                <a:solidFill>
                  <a:srgbClr val="0070C0"/>
                </a:solidFill>
              </a:rPr>
              <a:t>.(СПП с последовательным подчинением)</a:t>
            </a:r>
            <a:r>
              <a:rPr lang="ru-RU" i="1" dirty="0" smtClean="0">
                <a:solidFill>
                  <a:srgbClr val="0070C0"/>
                </a:solidFill>
              </a:rPr>
              <a:t>(Сим.).</a:t>
            </a:r>
            <a:r>
              <a:rPr lang="ru-RU" dirty="0" smtClean="0"/>
              <a:t> 5. Когда </a:t>
            </a:r>
            <a:r>
              <a:rPr lang="ru-RU" u="sng" dirty="0" smtClean="0"/>
              <a:t>лес</a:t>
            </a:r>
            <a:r>
              <a:rPr lang="ru-RU" dirty="0" smtClean="0"/>
              <a:t> </a:t>
            </a:r>
            <a:r>
              <a:rPr lang="ru-RU" u="dbl" dirty="0" smtClean="0"/>
              <a:t>стоит</a:t>
            </a:r>
            <a:r>
              <a:rPr lang="ru-RU" dirty="0" smtClean="0"/>
              <a:t> перед глазами </a:t>
            </a:r>
            <a:r>
              <a:rPr lang="ru-RU" u="dbl" dirty="0" smtClean="0"/>
              <a:t>тёмен</a:t>
            </a:r>
            <a:r>
              <a:rPr lang="ru-RU" dirty="0" smtClean="0"/>
              <a:t> и </a:t>
            </a:r>
            <a:r>
              <a:rPr lang="ru-RU" u="dbl" dirty="0" smtClean="0"/>
              <a:t>неподвижен</a:t>
            </a:r>
            <a:r>
              <a:rPr lang="ru-RU" dirty="0" smtClean="0"/>
              <a:t>,  когда весь </a:t>
            </a:r>
            <a:r>
              <a:rPr lang="ru-RU" u="sng" dirty="0" smtClean="0"/>
              <a:t>он</a:t>
            </a:r>
            <a:r>
              <a:rPr lang="ru-RU" dirty="0" smtClean="0"/>
              <a:t> </a:t>
            </a:r>
            <a:r>
              <a:rPr lang="ru-RU" u="dbl" dirty="0" smtClean="0"/>
              <a:t>погружё</a:t>
            </a:r>
            <a:r>
              <a:rPr lang="ru-RU" dirty="0" smtClean="0"/>
              <a:t>н в таинственную тишину и каждое </a:t>
            </a:r>
            <a:r>
              <a:rPr lang="ru-RU" u="sng" dirty="0" smtClean="0"/>
              <a:t>дерево</a:t>
            </a:r>
            <a:r>
              <a:rPr lang="ru-RU" dirty="0" smtClean="0"/>
              <a:t> точно чутко </a:t>
            </a:r>
            <a:r>
              <a:rPr lang="ru-RU" u="dbl" dirty="0" smtClean="0"/>
              <a:t>прислушивается</a:t>
            </a:r>
            <a:r>
              <a:rPr lang="ru-RU" dirty="0" smtClean="0"/>
              <a:t> к чему-то,  тогда </a:t>
            </a:r>
            <a:r>
              <a:rPr lang="ru-RU" u="dbl" dirty="0" smtClean="0"/>
              <a:t>кажется</a:t>
            </a:r>
            <a:r>
              <a:rPr lang="ru-RU" dirty="0" smtClean="0"/>
              <a:t>,  что весь </a:t>
            </a:r>
            <a:r>
              <a:rPr lang="ru-RU" u="sng" dirty="0" smtClean="0"/>
              <a:t>лес</a:t>
            </a:r>
            <a:r>
              <a:rPr lang="ru-RU" dirty="0" smtClean="0"/>
              <a:t> </a:t>
            </a:r>
            <a:r>
              <a:rPr lang="ru-RU" u="dbl" dirty="0" smtClean="0"/>
              <a:t>полон</a:t>
            </a:r>
            <a:r>
              <a:rPr lang="ru-RU" dirty="0" smtClean="0"/>
              <a:t> чем-то живым и лишь временно притаившимся</a:t>
            </a:r>
            <a:r>
              <a:rPr lang="ru-RU" i="1" dirty="0" smtClean="0"/>
              <a:t> (М.Г.). </a:t>
            </a:r>
            <a:r>
              <a:rPr lang="ru-RU" i="1" dirty="0" smtClean="0">
                <a:solidFill>
                  <a:srgbClr val="0070C0"/>
                </a:solidFill>
              </a:rPr>
              <a:t>(СПП </a:t>
            </a:r>
            <a:r>
              <a:rPr lang="ru-RU" i="1" smtClean="0">
                <a:solidFill>
                  <a:srgbClr val="0070C0"/>
                </a:solidFill>
              </a:rPr>
              <a:t>с однородным и параллельным </a:t>
            </a:r>
            <a:r>
              <a:rPr lang="ru-RU" i="1" dirty="0" smtClean="0">
                <a:solidFill>
                  <a:srgbClr val="0070C0"/>
                </a:solidFill>
              </a:rPr>
              <a:t>подчинением).</a:t>
            </a:r>
            <a:endParaRPr lang="ru-RU" dirty="0" smtClean="0">
              <a:solidFill>
                <a:srgbClr val="0070C0"/>
              </a:solidFill>
            </a:endParaRPr>
          </a:p>
          <a:p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57235644"/>
      </p:ext>
    </p:extLst>
  </p:cSld>
  <p:clrMapOvr>
    <a:masterClrMapping/>
  </p:clrMapOvr>
  <p:transition spd="med">
    <p:wedg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Упражнение 129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550856"/>
            <a:ext cx="5429288" cy="2400657"/>
          </a:xfrm>
        </p:spPr>
        <p:txBody>
          <a:bodyPr/>
          <a:lstStyle/>
          <a:p>
            <a:r>
              <a:rPr lang="ru-RU" dirty="0" smtClean="0"/>
              <a:t>Перепишите, расставляя знаки препинания. Сделайте синтаксический и морфологический разбор последнего предложения.</a:t>
            </a:r>
          </a:p>
          <a:p>
            <a:endParaRPr lang="ru-RU" dirty="0" smtClean="0"/>
          </a:p>
          <a:p>
            <a:r>
              <a:rPr lang="ru-RU" dirty="0" smtClean="0"/>
              <a:t>1. Медведь так полюбил Никиту , </a:t>
            </a:r>
            <a:r>
              <a:rPr lang="ru-RU" u="sng" dirty="0" smtClean="0">
                <a:solidFill>
                  <a:srgbClr val="0070C0"/>
                </a:solidFill>
              </a:rPr>
              <a:t>что,  когда </a:t>
            </a:r>
            <a:r>
              <a:rPr lang="ru-RU" dirty="0" smtClean="0"/>
              <a:t>он уходил куда- либо,  зверь тревожно нюхал воздух</a:t>
            </a:r>
            <a:r>
              <a:rPr lang="ru-RU" i="1" dirty="0" smtClean="0"/>
              <a:t> (М.Г.). 2.</a:t>
            </a:r>
            <a:r>
              <a:rPr lang="ru-RU" dirty="0" smtClean="0"/>
              <a:t> Хаджи-Мурат сел и сказал, </a:t>
            </a:r>
            <a:r>
              <a:rPr lang="ru-RU" dirty="0" smtClean="0">
                <a:solidFill>
                  <a:srgbClr val="0070C0"/>
                </a:solidFill>
              </a:rPr>
              <a:t>что если </a:t>
            </a:r>
            <a:r>
              <a:rPr lang="ru-RU" dirty="0" smtClean="0"/>
              <a:t>только пошлют на лезгинскую линию и дадут войско,  </a:t>
            </a:r>
            <a:r>
              <a:rPr lang="ru-RU" b="1" dirty="0" smtClean="0">
                <a:solidFill>
                  <a:srgbClr val="00B050"/>
                </a:solidFill>
              </a:rPr>
              <a:t>то</a:t>
            </a:r>
            <a:r>
              <a:rPr lang="ru-RU" dirty="0" smtClean="0"/>
              <a:t> он ручается,  что поднимет весь Дагестан </a:t>
            </a:r>
            <a:r>
              <a:rPr lang="ru-RU" i="1" dirty="0" smtClean="0"/>
              <a:t>(Л.Т.).</a:t>
            </a:r>
            <a:r>
              <a:rPr lang="ru-RU" dirty="0" smtClean="0"/>
              <a:t> 3. Старик предупредил , </a:t>
            </a:r>
            <a:r>
              <a:rPr lang="ru-RU" b="1" dirty="0" smtClean="0">
                <a:solidFill>
                  <a:srgbClr val="0070C0"/>
                </a:solidFill>
              </a:rPr>
              <a:t>что , есл</a:t>
            </a:r>
            <a:r>
              <a:rPr lang="ru-RU" dirty="0" smtClean="0">
                <a:solidFill>
                  <a:srgbClr val="0070C0"/>
                </a:solidFill>
              </a:rPr>
              <a:t>и</a:t>
            </a:r>
            <a:r>
              <a:rPr lang="ru-RU" dirty="0" smtClean="0"/>
              <a:t> погода не улучшится,  об охоте нечего и думать</a:t>
            </a:r>
            <a:r>
              <a:rPr lang="ru-RU" i="1" dirty="0" smtClean="0"/>
              <a:t> (Л. Т.).</a:t>
            </a:r>
            <a:r>
              <a:rPr lang="ru-RU" dirty="0" smtClean="0"/>
              <a:t> 4. Мне казалось,  </a:t>
            </a:r>
            <a:r>
              <a:rPr lang="ru-RU" b="1" dirty="0" smtClean="0">
                <a:solidFill>
                  <a:srgbClr val="0070C0"/>
                </a:solidFill>
              </a:rPr>
              <a:t>что если </a:t>
            </a:r>
            <a:r>
              <a:rPr lang="ru-RU" dirty="0" smtClean="0"/>
              <a:t>Кузьму Ивановича вызвать на откровенность,  </a:t>
            </a:r>
            <a:r>
              <a:rPr lang="ru-RU" dirty="0" smtClean="0">
                <a:solidFill>
                  <a:srgbClr val="00B050"/>
                </a:solidFill>
              </a:rPr>
              <a:t>то</a:t>
            </a:r>
            <a:r>
              <a:rPr lang="ru-RU" dirty="0" smtClean="0"/>
              <a:t> он мог бы рассказать что-то глубоко печальное и значительное</a:t>
            </a:r>
            <a:r>
              <a:rPr lang="ru-RU" i="1" dirty="0" smtClean="0"/>
              <a:t> (</a:t>
            </a:r>
            <a:r>
              <a:rPr lang="ru-RU" i="1" dirty="0" err="1" smtClean="0"/>
              <a:t>Кор</a:t>
            </a:r>
            <a:r>
              <a:rPr lang="ru-RU" i="1" dirty="0" smtClean="0"/>
              <a:t>.).</a:t>
            </a:r>
            <a:r>
              <a:rPr lang="ru-RU" dirty="0" smtClean="0"/>
              <a:t> 5. </a:t>
            </a:r>
            <a:r>
              <a:rPr lang="ru-RU" u="sng" dirty="0" smtClean="0"/>
              <a:t>Он</a:t>
            </a:r>
            <a:r>
              <a:rPr lang="ru-RU" dirty="0" smtClean="0"/>
              <a:t> </a:t>
            </a:r>
            <a:r>
              <a:rPr lang="ru-RU" u="dbl" dirty="0" smtClean="0"/>
              <a:t>поднялся</a:t>
            </a:r>
            <a:r>
              <a:rPr lang="ru-RU" dirty="0" smtClean="0"/>
              <a:t> </a:t>
            </a:r>
            <a:r>
              <a:rPr lang="ru-RU" u="dotDash" dirty="0" smtClean="0"/>
              <a:t>с табурета </a:t>
            </a:r>
            <a:r>
              <a:rPr lang="ru-RU" dirty="0" smtClean="0"/>
              <a:t>и </a:t>
            </a:r>
            <a:r>
              <a:rPr lang="ru-RU" u="dbl" dirty="0" smtClean="0"/>
              <a:t>сказал</a:t>
            </a:r>
            <a:r>
              <a:rPr lang="ru-RU" b="1" dirty="0" smtClean="0">
                <a:solidFill>
                  <a:srgbClr val="0070C0"/>
                </a:solidFill>
              </a:rPr>
              <a:t>,  что если </a:t>
            </a:r>
            <a:r>
              <a:rPr lang="ru-RU" dirty="0" smtClean="0"/>
              <a:t>уж </a:t>
            </a:r>
            <a:r>
              <a:rPr lang="ru-RU" u="dash" dirty="0" smtClean="0"/>
              <a:t>его</a:t>
            </a:r>
            <a:r>
              <a:rPr lang="ru-RU" dirty="0" smtClean="0"/>
              <a:t> </a:t>
            </a:r>
            <a:r>
              <a:rPr lang="ru-RU" u="wavy" dirty="0" smtClean="0"/>
              <a:t>лучший</a:t>
            </a:r>
            <a:r>
              <a:rPr lang="ru-RU" dirty="0" smtClean="0"/>
              <a:t> </a:t>
            </a:r>
            <a:r>
              <a:rPr lang="ru-RU" u="sng" dirty="0" smtClean="0"/>
              <a:t>друг</a:t>
            </a:r>
            <a:r>
              <a:rPr lang="ru-RU" dirty="0" smtClean="0"/>
              <a:t> </a:t>
            </a:r>
            <a:r>
              <a:rPr lang="ru-RU" u="wavy" dirty="0" smtClean="0"/>
              <a:t>Володя</a:t>
            </a:r>
            <a:r>
              <a:rPr lang="ru-RU" dirty="0" smtClean="0"/>
              <a:t> </a:t>
            </a:r>
            <a:r>
              <a:rPr lang="ru-RU" u="dbl" dirty="0" smtClean="0"/>
              <a:t>не может уехать</a:t>
            </a:r>
            <a:r>
              <a:rPr lang="ru-RU" dirty="0" smtClean="0"/>
              <a:t>,  </a:t>
            </a:r>
            <a:r>
              <a:rPr lang="ru-RU" dirty="0" smtClean="0">
                <a:solidFill>
                  <a:srgbClr val="00B050"/>
                </a:solidFill>
              </a:rPr>
              <a:t>то</a:t>
            </a:r>
            <a:r>
              <a:rPr lang="ru-RU" dirty="0" smtClean="0"/>
              <a:t> </a:t>
            </a:r>
            <a:r>
              <a:rPr lang="ru-RU" u="sng" dirty="0" smtClean="0"/>
              <a:t>он</a:t>
            </a:r>
            <a:r>
              <a:rPr lang="ru-RU" dirty="0" smtClean="0"/>
              <a:t>,  </a:t>
            </a:r>
            <a:r>
              <a:rPr lang="ru-RU" u="wavy" dirty="0" smtClean="0"/>
              <a:t>Толя Орлов</a:t>
            </a:r>
            <a:r>
              <a:rPr lang="ru-RU" dirty="0" smtClean="0"/>
              <a:t> , </a:t>
            </a:r>
            <a:r>
              <a:rPr lang="ru-RU" u="heavy" dirty="0" smtClean="0"/>
              <a:t>останется </a:t>
            </a:r>
            <a:r>
              <a:rPr lang="ru-RU" u="dash" dirty="0" smtClean="0"/>
              <a:t>с ним</a:t>
            </a:r>
            <a:r>
              <a:rPr lang="ru-RU" i="1" u="dash" dirty="0" smtClean="0"/>
              <a:t> </a:t>
            </a:r>
            <a:r>
              <a:rPr lang="ru-RU" i="1" dirty="0" smtClean="0"/>
              <a:t>(</a:t>
            </a:r>
            <a:r>
              <a:rPr lang="ru-RU" i="1" dirty="0" err="1" smtClean="0"/>
              <a:t>Фад</a:t>
            </a:r>
            <a:r>
              <a:rPr lang="ru-RU" i="1" dirty="0" smtClean="0"/>
              <a:t>.).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wedg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69332"/>
          </a:xfrm>
        </p:spPr>
        <p:txBody>
          <a:bodyPr/>
          <a:lstStyle/>
          <a:p>
            <a:pPr algn="ctr"/>
            <a:r>
              <a:rPr lang="ru-RU" sz="2400" dirty="0" smtClean="0"/>
              <a:t>Сегодня на уроке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02780" y="686321"/>
            <a:ext cx="3528392" cy="430887"/>
          </a:xfrm>
        </p:spPr>
        <p:txBody>
          <a:bodyPr/>
          <a:lstStyle/>
          <a:p>
            <a:r>
              <a:rPr lang="ru-RU" sz="1400" dirty="0" smtClean="0">
                <a:solidFill>
                  <a:srgbClr val="0070C0"/>
                </a:solidFill>
              </a:rPr>
              <a:t>Вспомнили СПП с несколькими видами придаточных</a:t>
            </a:r>
          </a:p>
        </p:txBody>
      </p:sp>
      <p:sp>
        <p:nvSpPr>
          <p:cNvPr id="4" name="Овал 3"/>
          <p:cNvSpPr/>
          <p:nvPr/>
        </p:nvSpPr>
        <p:spPr>
          <a:xfrm>
            <a:off x="1082701" y="614313"/>
            <a:ext cx="504000" cy="504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1</a:t>
            </a:r>
            <a:endParaRPr lang="ru-RU" sz="2800" b="1" dirty="0"/>
          </a:p>
        </p:txBody>
      </p:sp>
      <p:sp>
        <p:nvSpPr>
          <p:cNvPr id="5" name="Овал 4"/>
          <p:cNvSpPr/>
          <p:nvPr/>
        </p:nvSpPr>
        <p:spPr>
          <a:xfrm>
            <a:off x="1082701" y="1262385"/>
            <a:ext cx="504000" cy="504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2</a:t>
            </a:r>
            <a:endParaRPr lang="ru-RU" b="1" dirty="0"/>
          </a:p>
        </p:txBody>
      </p:sp>
      <p:sp>
        <p:nvSpPr>
          <p:cNvPr id="7" name="Текст 2"/>
          <p:cNvSpPr txBox="1">
            <a:spLocks/>
          </p:cNvSpPr>
          <p:nvPr/>
        </p:nvSpPr>
        <p:spPr>
          <a:xfrm>
            <a:off x="1802780" y="1335554"/>
            <a:ext cx="3312367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200" b="0" i="0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ru-RU" sz="1400" kern="0" dirty="0" smtClean="0">
                <a:solidFill>
                  <a:srgbClr val="0070C0"/>
                </a:solidFill>
              </a:rPr>
              <a:t>Выполнили  упражнения из учебника  по данной теме</a:t>
            </a:r>
          </a:p>
        </p:txBody>
      </p:sp>
    </p:spTree>
    <p:extLst>
      <p:ext uri="{BB962C8B-B14F-4D97-AF65-F5344CB8AC3E}">
        <p14:creationId xmlns="" xmlns:p14="http://schemas.microsoft.com/office/powerpoint/2010/main" val="3943235361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Задание для самостоятельной работы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66676" y="902345"/>
            <a:ext cx="4608512" cy="584775"/>
          </a:xfrm>
        </p:spPr>
        <p:txBody>
          <a:bodyPr/>
          <a:lstStyle/>
          <a:p>
            <a:pPr marL="342900" indent="-342900" algn="l">
              <a:spcBef>
                <a:spcPts val="1200"/>
              </a:spcBef>
              <a:buAutoNum type="arabicPeriod"/>
            </a:pPr>
            <a:r>
              <a:rPr lang="ru-RU" sz="1400" dirty="0" smtClean="0"/>
              <a:t>Закончите  упражнение №127 на странице 101.</a:t>
            </a:r>
          </a:p>
          <a:p>
            <a:pPr marL="342900" indent="-342900" algn="l">
              <a:spcBef>
                <a:spcPts val="1200"/>
              </a:spcBef>
              <a:buAutoNum type="arabicPeriod"/>
            </a:pPr>
            <a:r>
              <a:rPr lang="ru-RU" sz="1400" dirty="0" smtClean="0"/>
              <a:t>Выполните упражнение № 128 на странице 102.</a:t>
            </a:r>
            <a:endParaRPr lang="ru-RU" sz="1400" dirty="0"/>
          </a:p>
        </p:txBody>
      </p:sp>
      <p:pic>
        <p:nvPicPr>
          <p:cNvPr id="4" name="Picture 2" descr="C:\Users\Lenovo\Desktop\IMG_20200916_200121_799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9633" y="1766441"/>
            <a:ext cx="1986426" cy="122641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69332"/>
          </a:xfrm>
        </p:spPr>
        <p:txBody>
          <a:bodyPr/>
          <a:lstStyle/>
          <a:p>
            <a:pPr algn="ctr"/>
            <a:r>
              <a:rPr lang="ru-RU" sz="2400" dirty="0" smtClean="0"/>
              <a:t>Сегодня на уроке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802780" y="686321"/>
            <a:ext cx="3528392" cy="430887"/>
          </a:xfrm>
        </p:spPr>
        <p:txBody>
          <a:bodyPr/>
          <a:lstStyle/>
          <a:p>
            <a:r>
              <a:rPr lang="ru-RU" altLang="ru-RU" sz="1400" dirty="0" smtClean="0">
                <a:solidFill>
                  <a:srgbClr val="0070C0"/>
                </a:solidFill>
              </a:rPr>
              <a:t>Повторим СПП с несколькими видами придаточных </a:t>
            </a:r>
            <a:endParaRPr lang="ru-RU" sz="1400" dirty="0" smtClean="0">
              <a:solidFill>
                <a:srgbClr val="0070C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1082701" y="614313"/>
            <a:ext cx="504000" cy="504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1</a:t>
            </a:r>
            <a:endParaRPr lang="ru-RU" sz="2800" b="1" dirty="0"/>
          </a:p>
        </p:txBody>
      </p:sp>
      <p:sp>
        <p:nvSpPr>
          <p:cNvPr id="5" name="Овал 4"/>
          <p:cNvSpPr/>
          <p:nvPr/>
        </p:nvSpPr>
        <p:spPr>
          <a:xfrm>
            <a:off x="1082701" y="1262385"/>
            <a:ext cx="504000" cy="504000"/>
          </a:xfrm>
          <a:prstGeom prst="ellipse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/>
              <a:t>2</a:t>
            </a:r>
            <a:endParaRPr lang="ru-RU" b="1" dirty="0"/>
          </a:p>
        </p:txBody>
      </p:sp>
      <p:sp>
        <p:nvSpPr>
          <p:cNvPr id="7" name="Текст 2"/>
          <p:cNvSpPr txBox="1">
            <a:spLocks/>
          </p:cNvSpPr>
          <p:nvPr/>
        </p:nvSpPr>
        <p:spPr>
          <a:xfrm>
            <a:off x="1802780" y="1335554"/>
            <a:ext cx="3312367" cy="4308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marL="0">
              <a:defRPr sz="1200" b="0" i="0">
                <a:solidFill>
                  <a:srgbClr val="231F20"/>
                </a:solidFill>
                <a:latin typeface="Arial"/>
                <a:ea typeface="+mn-ea"/>
                <a:cs typeface="Arial"/>
              </a:defRPr>
            </a:lvl1pPr>
            <a:lvl2pPr marL="457200">
              <a:defRPr>
                <a:latin typeface="+mn-lt"/>
                <a:ea typeface="+mn-ea"/>
                <a:cs typeface="+mn-cs"/>
              </a:defRPr>
            </a:lvl2pPr>
            <a:lvl3pPr marL="914400">
              <a:defRPr>
                <a:latin typeface="+mn-lt"/>
                <a:ea typeface="+mn-ea"/>
                <a:cs typeface="+mn-cs"/>
              </a:defRPr>
            </a:lvl3pPr>
            <a:lvl4pPr marL="1371600">
              <a:defRPr>
                <a:latin typeface="+mn-lt"/>
                <a:ea typeface="+mn-ea"/>
                <a:cs typeface="+mn-cs"/>
              </a:defRPr>
            </a:lvl4pPr>
            <a:lvl5pPr marL="1828800">
              <a:defRPr>
                <a:latin typeface="+mn-lt"/>
                <a:ea typeface="+mn-ea"/>
                <a:cs typeface="+mn-cs"/>
              </a:defRPr>
            </a:lvl5pPr>
            <a:lvl6pPr marL="2286000">
              <a:defRPr>
                <a:latin typeface="+mn-lt"/>
                <a:ea typeface="+mn-ea"/>
                <a:cs typeface="+mn-cs"/>
              </a:defRPr>
            </a:lvl6pPr>
            <a:lvl7pPr marL="2743200">
              <a:defRPr>
                <a:latin typeface="+mn-lt"/>
                <a:ea typeface="+mn-ea"/>
                <a:cs typeface="+mn-cs"/>
              </a:defRPr>
            </a:lvl7pPr>
            <a:lvl8pPr marL="3200400">
              <a:defRPr>
                <a:latin typeface="+mn-lt"/>
                <a:ea typeface="+mn-ea"/>
                <a:cs typeface="+mn-cs"/>
              </a:defRPr>
            </a:lvl8pPr>
            <a:lvl9pPr marL="3657600">
              <a:defRPr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</a:pPr>
            <a:r>
              <a:rPr lang="ru-RU" sz="1400" kern="0" dirty="0" smtClean="0">
                <a:solidFill>
                  <a:srgbClr val="0070C0"/>
                </a:solidFill>
              </a:rPr>
              <a:t>Выполним упражнения из учебника русского языка по данной теме</a:t>
            </a:r>
          </a:p>
        </p:txBody>
      </p:sp>
    </p:spTree>
    <p:extLst>
      <p:ext uri="{BB962C8B-B14F-4D97-AF65-F5344CB8AC3E}">
        <p14:creationId xmlns="" xmlns:p14="http://schemas.microsoft.com/office/powerpoint/2010/main" val="3943235361"/>
      </p:ext>
    </p:extLst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Фразеологизмы в картинках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508123" cy="1292662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70C0"/>
                </a:solidFill>
              </a:rPr>
              <a:t>Ответ:</a:t>
            </a:r>
          </a:p>
          <a:p>
            <a:pPr algn="ctr"/>
            <a:r>
              <a:rPr lang="ru-RU" b="1" dirty="0" smtClean="0">
                <a:solidFill>
                  <a:srgbClr val="0070C0"/>
                </a:solidFill>
              </a:rPr>
              <a:t>«Пуд соли съесть»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b="1" u="sng" dirty="0" smtClean="0">
                <a:solidFill>
                  <a:srgbClr val="00B050"/>
                </a:solidFill>
              </a:rPr>
              <a:t>Значение</a:t>
            </a:r>
            <a:r>
              <a:rPr lang="ru-RU" b="1" u="sng" dirty="0" smtClean="0">
                <a:solidFill>
                  <a:srgbClr val="00B050"/>
                </a:solidFill>
              </a:rPr>
              <a:t>: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хорошо узнать кого-либо после долгого знакомства.</a:t>
            </a:r>
            <a:r>
              <a:rPr lang="ru-RU" dirty="0" smtClean="0"/>
              <a:t> </a:t>
            </a:r>
          </a:p>
          <a:p>
            <a:pPr algn="ctr"/>
            <a:endParaRPr lang="ru-RU" dirty="0"/>
          </a:p>
        </p:txBody>
      </p:sp>
      <p:pic>
        <p:nvPicPr>
          <p:cNvPr id="1026" name="Picture 2" descr="C:\Documents and Settings\Эмма\Рабочий стол\4 января\images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9694" y="622293"/>
            <a:ext cx="2571768" cy="242889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Фразеологизмы в картинках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3"/>
          </p:nvPr>
        </p:nvSpPr>
        <p:spPr>
          <a:xfrm>
            <a:off x="2969387" y="746315"/>
            <a:ext cx="2628157" cy="129266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Ответ:</a:t>
            </a:r>
          </a:p>
          <a:p>
            <a:pPr algn="ctr"/>
            <a:r>
              <a:rPr lang="ru-RU" dirty="0" smtClean="0">
                <a:solidFill>
                  <a:srgbClr val="0070C0"/>
                </a:solidFill>
              </a:rPr>
              <a:t>«водить за нос»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b="1" u="sng" dirty="0" smtClean="0">
                <a:solidFill>
                  <a:srgbClr val="00B050"/>
                </a:solidFill>
              </a:rPr>
              <a:t>Значение</a:t>
            </a:r>
            <a:r>
              <a:rPr lang="ru-RU" b="1" u="sng" dirty="0" smtClean="0">
                <a:solidFill>
                  <a:srgbClr val="00B050"/>
                </a:solidFill>
              </a:rPr>
              <a:t>:</a:t>
            </a:r>
            <a:r>
              <a:rPr lang="ru-RU" dirty="0" smtClean="0"/>
              <a:t> 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</a:rPr>
              <a:t>обманывать,  вводить в заблуждение.</a:t>
            </a:r>
          </a:p>
          <a:p>
            <a:pPr algn="ctr"/>
            <a:endParaRPr lang="ru-RU" dirty="0"/>
          </a:p>
        </p:txBody>
      </p:sp>
      <p:pic>
        <p:nvPicPr>
          <p:cNvPr id="2050" name="Picture 2" descr="C:\Documents and Settings\Эмма\Рабочий стол\4 января\images (1)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8256" y="622293"/>
            <a:ext cx="2786082" cy="250033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276999"/>
          </a:xfrm>
        </p:spPr>
        <p:txBody>
          <a:bodyPr/>
          <a:lstStyle/>
          <a:p>
            <a:pPr algn="ctr"/>
            <a:r>
              <a:rPr lang="ru-RU" sz="1800" dirty="0" smtClean="0"/>
              <a:t>СПП с последовательным подчинением </a:t>
            </a:r>
            <a:endParaRPr lang="ru-RU" sz="18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15278" y="693732"/>
            <a:ext cx="4935243" cy="2215991"/>
          </a:xfrm>
        </p:spPr>
        <p:txBody>
          <a:bodyPr/>
          <a:lstStyle/>
          <a:p>
            <a:r>
              <a:rPr lang="ru-RU" b="1" dirty="0" smtClean="0"/>
              <a:t>Сложноподчинённое предложение с последовательным подчинением:</a:t>
            </a:r>
            <a:r>
              <a:rPr lang="ru-RU" dirty="0" smtClean="0"/>
              <a:t> к главному предложению присоединяется придаточное, а к нему, в свою очередь, другое придаточное; при этом каждое придаточное является главным по отношению к последующему придаточному. </a:t>
            </a:r>
          </a:p>
          <a:p>
            <a:pPr algn="ctr"/>
            <a:r>
              <a:rPr lang="ru-RU" sz="1800" dirty="0" smtClean="0"/>
              <a:t>Например:</a:t>
            </a:r>
            <a:r>
              <a:rPr lang="ru-RU" sz="1800" i="1" dirty="0" smtClean="0"/>
              <a:t> </a:t>
            </a:r>
            <a:r>
              <a:rPr lang="ru-RU" sz="1800" i="1" dirty="0" smtClean="0"/>
              <a:t>/В </a:t>
            </a:r>
            <a:r>
              <a:rPr lang="ru-RU" sz="1800" i="1" dirty="0" smtClean="0"/>
              <a:t>бинокль </a:t>
            </a:r>
            <a:r>
              <a:rPr lang="ru-RU" sz="1800" i="1" u="sng" dirty="0" smtClean="0"/>
              <a:t>я</a:t>
            </a:r>
            <a:r>
              <a:rPr lang="ru-RU" sz="1800" i="1" dirty="0" smtClean="0"/>
              <a:t> </a:t>
            </a:r>
            <a:r>
              <a:rPr lang="ru-RU" sz="1800" i="1" u="dbl" dirty="0" smtClean="0"/>
              <a:t>вижу</a:t>
            </a:r>
            <a:r>
              <a:rPr lang="ru-RU" sz="1800" i="1" dirty="0" smtClean="0"/>
              <a:t>/, (как </a:t>
            </a:r>
            <a:r>
              <a:rPr lang="ru-RU" sz="1800" i="1" dirty="0" smtClean="0"/>
              <a:t>движутся над кукурузой бронированные жёлтые башни с длинными </a:t>
            </a:r>
            <a:r>
              <a:rPr lang="ru-RU" sz="1800" i="1" dirty="0" smtClean="0"/>
              <a:t>стволами), (за </a:t>
            </a:r>
            <a:r>
              <a:rPr lang="ru-RU" sz="1800" i="1" dirty="0" smtClean="0"/>
              <a:t>которыми бежит пехота </a:t>
            </a:r>
            <a:r>
              <a:rPr lang="ru-RU" sz="1800" i="1" dirty="0" smtClean="0"/>
              <a:t>)</a:t>
            </a:r>
            <a:r>
              <a:rPr lang="ru-RU" sz="1800" dirty="0" smtClean="0"/>
              <a:t>(</a:t>
            </a:r>
            <a:r>
              <a:rPr lang="ru-RU" sz="1800" dirty="0" smtClean="0"/>
              <a:t>Г. Бакланов).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0218" y="122228"/>
            <a:ext cx="5189220" cy="357190"/>
          </a:xfrm>
        </p:spPr>
        <p:txBody>
          <a:bodyPr>
            <a:normAutofit fontScale="90000"/>
          </a:bodyPr>
          <a:lstStyle/>
          <a:p>
            <a:pPr>
              <a:lnSpc>
                <a:spcPct val="115000"/>
              </a:lnSpc>
            </a:pPr>
            <a:r>
              <a:rPr lang="ru-RU" sz="1500" dirty="0" smtClean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sz="1800" dirty="0" smtClean="0">
                <a:latin typeface="Times New Roman"/>
                <a:ea typeface="Times New Roman"/>
                <a:cs typeface="Times New Roman"/>
              </a:rPr>
              <a:t>СПП </a:t>
            </a:r>
            <a:r>
              <a:rPr lang="ru-RU" sz="1800" dirty="0">
                <a:latin typeface="Times New Roman"/>
                <a:ea typeface="Times New Roman"/>
                <a:cs typeface="Times New Roman"/>
              </a:rPr>
              <a:t>с последовательным подчинением </a:t>
            </a:r>
            <a:r>
              <a:rPr lang="ru-RU" sz="1800" dirty="0" smtClean="0">
                <a:latin typeface="Times New Roman"/>
                <a:ea typeface="Times New Roman"/>
                <a:cs typeface="Times New Roman"/>
              </a:rPr>
              <a:t>придаточных</a:t>
            </a:r>
            <a:r>
              <a:rPr lang="ru-RU" sz="2000" dirty="0">
                <a:ea typeface="Calibri"/>
                <a:cs typeface="Times New Roman"/>
              </a:rPr>
              <a:t/>
            </a:r>
            <a:br>
              <a:rPr lang="ru-RU" sz="2000" dirty="0">
                <a:ea typeface="Calibri"/>
                <a:cs typeface="Times New Roman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4294967295"/>
          </p:nvPr>
        </p:nvSpPr>
        <p:spPr>
          <a:xfrm>
            <a:off x="294812" y="622293"/>
            <a:ext cx="5189220" cy="1440055"/>
          </a:xfrm>
          <a:prstGeom prst="rect">
            <a:avLst/>
          </a:prstGeom>
        </p:spPr>
        <p:txBody>
          <a:bodyPr lIns="51481" tIns="25740" rIns="51481" bIns="25740"/>
          <a:lstStyle/>
          <a:p>
            <a:pPr marL="257404" algn="just">
              <a:lnSpc>
                <a:spcPct val="115000"/>
              </a:lnSpc>
            </a:pPr>
            <a:r>
              <a:rPr lang="ru-RU" sz="1100" b="1" i="1" dirty="0" smtClean="0"/>
              <a:t>Празднование </a:t>
            </a:r>
            <a:r>
              <a:rPr lang="ru-RU" sz="1100" b="1" i="1" dirty="0" err="1" smtClean="0"/>
              <a:t>Шагаа</a:t>
            </a:r>
            <a:r>
              <a:rPr lang="ru-RU" sz="1100" b="1" i="1" dirty="0" smtClean="0"/>
              <a:t> можно было сравнить с чистым звоном колокольчика, </a:t>
            </a:r>
            <a:r>
              <a:rPr lang="ru-RU" sz="1100" b="1" i="1" dirty="0" smtClean="0">
                <a:solidFill>
                  <a:srgbClr val="0070C0"/>
                </a:solidFill>
              </a:rPr>
              <a:t>который</a:t>
            </a:r>
            <a:r>
              <a:rPr lang="ru-RU" sz="1100" b="1" i="1" dirty="0" smtClean="0">
                <a:solidFill>
                  <a:srgbClr val="FF0000"/>
                </a:solidFill>
              </a:rPr>
              <a:t> </a:t>
            </a:r>
            <a:r>
              <a:rPr lang="ru-RU" sz="1100" b="1" i="1" dirty="0" smtClean="0"/>
              <a:t>давал настрой всем последующим событиям наступающего года, </a:t>
            </a:r>
            <a:r>
              <a:rPr lang="ru-RU" sz="1100" b="1" i="1" dirty="0" smtClean="0">
                <a:solidFill>
                  <a:srgbClr val="0070C0"/>
                </a:solidFill>
              </a:rPr>
              <a:t>так что  </a:t>
            </a:r>
            <a:r>
              <a:rPr lang="ru-RU" sz="1100" b="1" i="1" dirty="0" smtClean="0"/>
              <a:t>в этот день все веселились.</a:t>
            </a:r>
            <a:endParaRPr lang="ru-RU" sz="1100" b="1" dirty="0" smtClean="0"/>
          </a:p>
          <a:p>
            <a:pPr marL="257404" algn="just">
              <a:lnSpc>
                <a:spcPct val="115000"/>
              </a:lnSpc>
            </a:pPr>
            <a:endParaRPr lang="ru-RU" sz="1400" b="1" i="1" dirty="0" smtClean="0">
              <a:latin typeface="Times New Roman"/>
              <a:ea typeface="Times New Roman"/>
              <a:cs typeface="Times New Roman"/>
            </a:endParaRPr>
          </a:p>
          <a:p>
            <a:pPr marL="64351" algn="just">
              <a:lnSpc>
                <a:spcPct val="115000"/>
              </a:lnSpc>
            </a:pPr>
            <a:endParaRPr lang="ru-RU" sz="1000" dirty="0">
              <a:ea typeface="Calibri"/>
              <a:cs typeface="Times New Roman"/>
            </a:endParaRP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997536257"/>
              </p:ext>
            </p:extLst>
          </p:nvPr>
        </p:nvGraphicFramePr>
        <p:xfrm>
          <a:off x="382570" y="1479549"/>
          <a:ext cx="5039959" cy="1569720"/>
        </p:xfrm>
        <a:graphic>
          <a:graphicData uri="http://schemas.openxmlformats.org/drawingml/2006/table">
            <a:tbl>
              <a:tblPr firstRow="1" firstCol="1" bandRow="1"/>
              <a:tblGrid>
                <a:gridCol w="2508529"/>
                <a:gridCol w="2531430"/>
              </a:tblGrid>
              <a:tr h="645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Линейная схема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44" marR="4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Вертикальная схема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44" marR="4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18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6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[</a:t>
                      </a:r>
                      <a:r>
                        <a:rPr lang="ru-RU" sz="1600" kern="1200" baseline="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____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===</a:t>
                      </a:r>
                      <a:r>
                        <a:rPr lang="en-US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]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(который </a:t>
                      </a:r>
                      <a:r>
                        <a:rPr lang="ru-RU" sz="1600" kern="1200" baseline="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____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===),( 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так что   </a:t>
                      </a:r>
                      <a:r>
                        <a:rPr lang="ru-RU" sz="1600" kern="1200" baseline="300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____</a:t>
                      </a:r>
                      <a:r>
                        <a:rPr lang="ru-RU" sz="16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===).</a:t>
                      </a:r>
                      <a:endParaRPr lang="ru-RU" sz="16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600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44" marR="4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 </a:t>
                      </a:r>
                      <a:endParaRPr lang="ru-RU" sz="6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                   </a:t>
                      </a:r>
                      <a:endParaRPr lang="ru-RU" sz="800" dirty="0" smtClean="0">
                        <a:effectLst/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                  </a:t>
                      </a:r>
                      <a:r>
                        <a:rPr lang="ru-RU" sz="12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который (</a:t>
                      </a:r>
                      <a:r>
                        <a:rPr lang="ru-RU" sz="1200" i="1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прид</a:t>
                      </a:r>
                      <a:r>
                        <a:rPr lang="ru-RU" sz="1200" i="1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ru-RU" sz="1200" i="1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опред</a:t>
                      </a:r>
                      <a:r>
                        <a:rPr lang="ru-RU" sz="12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r>
                        <a:rPr lang="ru-RU" sz="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                        </a:t>
                      </a:r>
                      <a:r>
                        <a:rPr lang="ru-RU" sz="8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ru-RU" sz="8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так что  (</a:t>
                      </a:r>
                      <a:r>
                        <a:rPr lang="ru-RU" sz="12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прид</a:t>
                      </a:r>
                      <a:r>
                        <a:rPr lang="ru-RU" sz="120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. </a:t>
                      </a:r>
                      <a:r>
                        <a:rPr lang="ru-RU" sz="1200" dirty="0" err="1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следств</a:t>
                      </a:r>
                      <a:r>
                        <a:rPr lang="ru-RU" sz="1200" baseline="0" dirty="0" smtClean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 )</a:t>
                      </a:r>
                      <a:endParaRPr lang="ru-RU" sz="12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600" dirty="0"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 </a:t>
                      </a:r>
                      <a:endParaRPr lang="ru-RU" sz="5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3244" marR="4324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 Box 73"/>
          <p:cNvSpPr txBox="1">
            <a:spLocks noChangeArrowheads="1"/>
          </p:cNvSpPr>
          <p:nvPr/>
        </p:nvSpPr>
        <p:spPr bwMode="auto">
          <a:xfrm>
            <a:off x="3168652" y="1693863"/>
            <a:ext cx="331052" cy="20631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51481" tIns="25740" rIns="51481" bIns="25740" anchor="t" anchorCtr="0" upright="1">
            <a:noAutofit/>
          </a:bodyPr>
          <a:lstStyle/>
          <a:p>
            <a:r>
              <a:rPr lang="ru-RU" sz="1400" dirty="0">
                <a:latin typeface="Times New Roman"/>
                <a:ea typeface="Calibri"/>
                <a:cs typeface="Times New Roman"/>
              </a:rPr>
              <a:t> </a:t>
            </a:r>
            <a:endParaRPr lang="ru-RU" sz="700" dirty="0">
              <a:latin typeface="Times New Roman"/>
              <a:ea typeface="Calibri"/>
              <a:cs typeface="Times New Roman"/>
            </a:endParaRPr>
          </a:p>
        </p:txBody>
      </p:sp>
      <p:cxnSp>
        <p:nvCxnSpPr>
          <p:cNvPr id="6" name="AutoShape 74"/>
          <p:cNvCxnSpPr>
            <a:cxnSpLocks noChangeShapeType="1"/>
          </p:cNvCxnSpPr>
          <p:nvPr/>
        </p:nvCxnSpPr>
        <p:spPr bwMode="auto">
          <a:xfrm>
            <a:off x="3311528" y="1908177"/>
            <a:ext cx="0" cy="13069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7" name="Oval 77"/>
          <p:cNvSpPr>
            <a:spLocks noChangeArrowheads="1"/>
          </p:cNvSpPr>
          <p:nvPr/>
        </p:nvSpPr>
        <p:spPr bwMode="auto">
          <a:xfrm>
            <a:off x="3097214" y="2051053"/>
            <a:ext cx="428628" cy="215159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51481" tIns="25740" rIns="51481" bIns="25740" anchor="t" anchorCtr="0" upright="1">
            <a:noAutofit/>
          </a:bodyPr>
          <a:lstStyle/>
          <a:p>
            <a:endParaRPr lang="ru-RU"/>
          </a:p>
        </p:txBody>
      </p:sp>
      <p:cxnSp>
        <p:nvCxnSpPr>
          <p:cNvPr id="8" name="AutoShape 78"/>
          <p:cNvCxnSpPr>
            <a:cxnSpLocks noChangeShapeType="1"/>
          </p:cNvCxnSpPr>
          <p:nvPr/>
        </p:nvCxnSpPr>
        <p:spPr bwMode="auto">
          <a:xfrm>
            <a:off x="3311528" y="2336805"/>
            <a:ext cx="0" cy="16130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</p:cxnSp>
      <p:sp>
        <p:nvSpPr>
          <p:cNvPr id="9" name="Oval 79"/>
          <p:cNvSpPr>
            <a:spLocks noChangeArrowheads="1"/>
          </p:cNvSpPr>
          <p:nvPr/>
        </p:nvSpPr>
        <p:spPr bwMode="auto">
          <a:xfrm>
            <a:off x="3168652" y="2551119"/>
            <a:ext cx="428628" cy="288337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51481" tIns="25740" rIns="51481" bIns="25740" anchor="t" anchorCtr="0" upright="1">
            <a:no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68040327"/>
      </p:ext>
    </p:extLst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СПП с параллельным подчинением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622293"/>
            <a:ext cx="5357850" cy="2492990"/>
          </a:xfrm>
        </p:spPr>
        <p:txBody>
          <a:bodyPr/>
          <a:lstStyle/>
          <a:p>
            <a:r>
              <a:rPr lang="ru-RU" b="1" dirty="0" smtClean="0"/>
              <a:t>Сложноподчинённое предложение с параллельным подчинением:</a:t>
            </a:r>
            <a:r>
              <a:rPr lang="ru-RU" dirty="0" smtClean="0"/>
              <a:t> придаточные предложения являются разными по значению и относятся к общему главному предложению. </a:t>
            </a:r>
          </a:p>
          <a:p>
            <a:pPr algn="ctr"/>
            <a:r>
              <a:rPr lang="ru-RU" sz="1800" dirty="0" smtClean="0">
                <a:solidFill>
                  <a:srgbClr val="0070C0"/>
                </a:solidFill>
              </a:rPr>
              <a:t>Например:</a:t>
            </a:r>
            <a:r>
              <a:rPr lang="ru-RU" sz="1800" i="1" dirty="0" smtClean="0">
                <a:solidFill>
                  <a:srgbClr val="0070C0"/>
                </a:solidFill>
              </a:rPr>
              <a:t> (Если завтра увидите его), /то </a:t>
            </a:r>
            <a:r>
              <a:rPr lang="ru-RU" sz="1800" i="1" u="dbl" dirty="0" smtClean="0">
                <a:solidFill>
                  <a:srgbClr val="0070C0"/>
                </a:solidFill>
              </a:rPr>
              <a:t>попросите/</a:t>
            </a:r>
            <a:r>
              <a:rPr lang="ru-RU" sz="1800" i="1" dirty="0" smtClean="0">
                <a:solidFill>
                  <a:srgbClr val="0070C0"/>
                </a:solidFill>
              </a:rPr>
              <a:t>, (чтобы он ко мне заехал на минутку).</a:t>
            </a:r>
            <a:r>
              <a:rPr lang="ru-RU" sz="1800" dirty="0" smtClean="0">
                <a:solidFill>
                  <a:srgbClr val="0070C0"/>
                </a:solidFill>
              </a:rPr>
              <a:t> (А. Чехов). </a:t>
            </a:r>
          </a:p>
          <a:p>
            <a:pPr algn="ctr"/>
            <a:r>
              <a:rPr lang="ru-RU" sz="1800" dirty="0" smtClean="0"/>
              <a:t>В этом предложении два разных по значению придаточных: </a:t>
            </a:r>
            <a:r>
              <a:rPr lang="ru-RU" sz="1800" dirty="0" smtClean="0">
                <a:solidFill>
                  <a:srgbClr val="0070C0"/>
                </a:solidFill>
              </a:rPr>
              <a:t>условное</a:t>
            </a:r>
            <a:r>
              <a:rPr lang="ru-RU" sz="1800" dirty="0" smtClean="0"/>
              <a:t> и </a:t>
            </a:r>
            <a:r>
              <a:rPr lang="ru-RU" sz="1800" dirty="0" smtClean="0">
                <a:solidFill>
                  <a:srgbClr val="0070C0"/>
                </a:solidFill>
              </a:rPr>
              <a:t>изъяснительное</a:t>
            </a:r>
            <a:r>
              <a:rPr lang="ru-RU" sz="1800" dirty="0" smtClean="0"/>
              <a:t>. Они относятся ко всему главному предложению (то попросите).</a:t>
            </a:r>
            <a:endParaRPr lang="ru-RU" sz="1800" dirty="0"/>
          </a:p>
        </p:txBody>
      </p:sp>
    </p:spTree>
  </p:cSld>
  <p:clrMapOvr>
    <a:masterClrMapping/>
  </p:clrMapOvr>
  <p:transition spd="med"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pPr algn="ctr"/>
            <a:r>
              <a:rPr lang="ru-RU" dirty="0" smtClean="0"/>
              <a:t>Схема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8256" y="765169"/>
            <a:ext cx="5429288" cy="2214577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C:\Users\A6BC~1\AppData\Local\Temp\FineReader10\media\image5.jpeg"/>
          <p:cNvPicPr/>
          <p:nvPr/>
        </p:nvPicPr>
        <p:blipFill>
          <a:blip r:embed="rId2">
            <a:extLst>
              <a:ext uri="{28A0092B-C50C-407E-A947-70E740481C1C}">
                <a14:useLocalDpi xmlns="" xmlns:wpc="http://schemas.microsoft.com/office/word/2010/wordprocessingCanvas" xmlns:cx="http://schemas.microsoft.com/office/drawing/2014/chartex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68256" y="622293"/>
            <a:ext cx="5429288" cy="2428892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sp>
        <p:nvSpPr>
          <p:cNvPr id="6" name="TextBox 5"/>
          <p:cNvSpPr txBox="1"/>
          <p:nvPr/>
        </p:nvSpPr>
        <p:spPr>
          <a:xfrm>
            <a:off x="2239958" y="836607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Главное</a:t>
            </a:r>
            <a:endParaRPr lang="ru-RU" dirty="0"/>
          </a:p>
        </p:txBody>
      </p:sp>
    </p:spTree>
  </p:cSld>
  <p:clrMapOvr>
    <a:masterClrMapping/>
  </p:clrMapOvr>
  <p:transition spd="med"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752" y="102424"/>
            <a:ext cx="5164295" cy="315471"/>
          </a:xfrm>
        </p:spPr>
        <p:txBody>
          <a:bodyPr/>
          <a:lstStyle/>
          <a:p>
            <a:r>
              <a:rPr lang="ru-RU" dirty="0" smtClean="0"/>
              <a:t>СПП с однородным подчинением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39694" y="693731"/>
            <a:ext cx="5357850" cy="2031325"/>
          </a:xfrm>
        </p:spPr>
        <p:txBody>
          <a:bodyPr/>
          <a:lstStyle/>
          <a:p>
            <a:r>
              <a:rPr lang="ru-RU" b="1" dirty="0" smtClean="0"/>
              <a:t>Сложноподчинённое предложение с однородным подчинением:</a:t>
            </a:r>
            <a:r>
              <a:rPr lang="ru-RU" dirty="0" smtClean="0"/>
              <a:t> придаточные предложения относятся ко всему главному или к одному и тому же слову главного и имеют одинаковое значение. </a:t>
            </a:r>
          </a:p>
          <a:p>
            <a:pPr algn="ctr"/>
            <a:r>
              <a:rPr lang="ru-RU" sz="2000" dirty="0" smtClean="0">
                <a:solidFill>
                  <a:srgbClr val="0070C0"/>
                </a:solidFill>
              </a:rPr>
              <a:t>Например:</a:t>
            </a:r>
            <a:r>
              <a:rPr lang="ru-RU" sz="2000" i="1" dirty="0" smtClean="0">
                <a:solidFill>
                  <a:srgbClr val="0070C0"/>
                </a:solidFill>
              </a:rPr>
              <a:t> </a:t>
            </a:r>
            <a:r>
              <a:rPr lang="ru-RU" sz="2000" i="1" u="sng" dirty="0" smtClean="0">
                <a:solidFill>
                  <a:srgbClr val="0070C0"/>
                </a:solidFill>
              </a:rPr>
              <a:t>Самгин</a:t>
            </a:r>
            <a:r>
              <a:rPr lang="ru-RU" sz="2000" i="1" dirty="0" smtClean="0">
                <a:solidFill>
                  <a:srgbClr val="0070C0"/>
                </a:solidFill>
              </a:rPr>
              <a:t> </a:t>
            </a:r>
            <a:r>
              <a:rPr lang="ru-RU" sz="2000" i="1" u="dbl" dirty="0" smtClean="0">
                <a:solidFill>
                  <a:srgbClr val="0070C0"/>
                </a:solidFill>
              </a:rPr>
              <a:t>понимал</a:t>
            </a:r>
            <a:r>
              <a:rPr lang="ru-RU" sz="2000" i="1" dirty="0" smtClean="0">
                <a:solidFill>
                  <a:srgbClr val="0070C0"/>
                </a:solidFill>
              </a:rPr>
              <a:t>, </a:t>
            </a:r>
            <a:r>
              <a:rPr lang="ru-RU" sz="2000" i="1" dirty="0" smtClean="0">
                <a:solidFill>
                  <a:srgbClr val="0070C0"/>
                </a:solidFill>
              </a:rPr>
              <a:t>(что </a:t>
            </a:r>
            <a:r>
              <a:rPr lang="ru-RU" sz="2000" i="1" dirty="0" smtClean="0">
                <a:solidFill>
                  <a:srgbClr val="0070C0"/>
                </a:solidFill>
              </a:rPr>
              <a:t>говорит </a:t>
            </a:r>
            <a:r>
              <a:rPr lang="ru-RU" sz="2000" i="1" dirty="0" smtClean="0">
                <a:solidFill>
                  <a:srgbClr val="0070C0"/>
                </a:solidFill>
              </a:rPr>
              <a:t>плохо) </a:t>
            </a:r>
            <a:r>
              <a:rPr lang="ru-RU" sz="2000" i="1" dirty="0" smtClean="0">
                <a:solidFill>
                  <a:srgbClr val="0070C0"/>
                </a:solidFill>
              </a:rPr>
              <a:t>и </a:t>
            </a:r>
            <a:r>
              <a:rPr lang="ru-RU" sz="2000" i="1" dirty="0" smtClean="0">
                <a:solidFill>
                  <a:srgbClr val="0070C0"/>
                </a:solidFill>
              </a:rPr>
              <a:t>(что </a:t>
            </a:r>
            <a:r>
              <a:rPr lang="ru-RU" sz="2000" i="1" dirty="0" smtClean="0">
                <a:solidFill>
                  <a:srgbClr val="0070C0"/>
                </a:solidFill>
              </a:rPr>
              <a:t>слова его не доходят до </a:t>
            </a:r>
            <a:r>
              <a:rPr lang="ru-RU" sz="2000" i="1" dirty="0" smtClean="0">
                <a:solidFill>
                  <a:srgbClr val="0070C0"/>
                </a:solidFill>
              </a:rPr>
              <a:t>неё).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dirty="0" smtClean="0">
                <a:solidFill>
                  <a:srgbClr val="0070C0"/>
                </a:solidFill>
              </a:rPr>
              <a:t>(А.М. Горький).</a:t>
            </a:r>
          </a:p>
          <a:p>
            <a:r>
              <a:rPr lang="ru-RU" dirty="0" smtClean="0"/>
              <a:t>В этом предложении к глаголу-сказуемому главного предложения относятся два однородных изъяснительных придаточных, связанных между собой при помощи соединительного союза.</a:t>
            </a:r>
            <a:endParaRPr lang="ru-RU" dirty="0"/>
          </a:p>
        </p:txBody>
      </p:sp>
    </p:spTree>
  </p:cSld>
  <p:clrMapOvr>
    <a:masterClrMapping/>
  </p:clrMapOvr>
  <p:transition spd="med">
    <p:wedge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d572a97fd4067bbe618d14f2af1cd671a2406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8403</TotalTime>
  <Words>960</Words>
  <Application>Microsoft Office PowerPoint</Application>
  <PresentationFormat>Произвольный</PresentationFormat>
  <Paragraphs>97</Paragraphs>
  <Slides>19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Office Theme</vt:lpstr>
      <vt:lpstr>Русский язык </vt:lpstr>
      <vt:lpstr>Сегодня на уроке </vt:lpstr>
      <vt:lpstr>Фразеологизмы в картинках</vt:lpstr>
      <vt:lpstr>Фразеологизмы в картинках</vt:lpstr>
      <vt:lpstr>СПП с последовательным подчинением </vt:lpstr>
      <vt:lpstr> СПП с последовательным подчинением придаточных </vt:lpstr>
      <vt:lpstr>СПП с параллельным подчинением</vt:lpstr>
      <vt:lpstr>Схема </vt:lpstr>
      <vt:lpstr>СПП с однородным подчинением</vt:lpstr>
      <vt:lpstr>Схема</vt:lpstr>
      <vt:lpstr>СПП с однородными придаточными </vt:lpstr>
      <vt:lpstr>Схема</vt:lpstr>
      <vt:lpstr>СПП с комбинированным подчинением</vt:lpstr>
      <vt:lpstr>Запомните!</vt:lpstr>
      <vt:lpstr>Различайте!</vt:lpstr>
      <vt:lpstr>Упражнение 127. </vt:lpstr>
      <vt:lpstr>Упражнение 129</vt:lpstr>
      <vt:lpstr>Сегодня на уроке </vt:lpstr>
      <vt:lpstr>Задание для самостоятельной работы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Ona tili</dc:title>
  <dc:creator>ARM</dc:creator>
  <cp:lastModifiedBy>Эмма</cp:lastModifiedBy>
  <cp:revision>868</cp:revision>
  <dcterms:created xsi:type="dcterms:W3CDTF">2020-04-13T08:06:06Z</dcterms:created>
  <dcterms:modified xsi:type="dcterms:W3CDTF">2021-01-04T05:16:10Z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LastSaved">
    <vt:filetime>2020-04-13T00:00:00Z</vt:filetime>
  </property>
</Properties>
</file>