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380" r:id="rId3"/>
    <p:sldId id="427" r:id="rId4"/>
    <p:sldId id="428" r:id="rId5"/>
    <p:sldId id="415" r:id="rId6"/>
    <p:sldId id="414" r:id="rId7"/>
    <p:sldId id="416" r:id="rId8"/>
    <p:sldId id="417" r:id="rId9"/>
    <p:sldId id="418" r:id="rId10"/>
    <p:sldId id="419" r:id="rId11"/>
    <p:sldId id="420" r:id="rId12"/>
    <p:sldId id="421" r:id="rId13"/>
    <p:sldId id="422" r:id="rId14"/>
    <p:sldId id="423" r:id="rId15"/>
    <p:sldId id="425" r:id="rId16"/>
    <p:sldId id="407" r:id="rId17"/>
    <p:sldId id="424" r:id="rId18"/>
    <p:sldId id="402" r:id="rId19"/>
    <p:sldId id="298" r:id="rId20"/>
  </p:sldIdLst>
  <p:sldSz cx="5765800" cy="3244850"/>
  <p:notesSz cx="5765800" cy="3244850"/>
  <p:custDataLst>
    <p:tags r:id="rId2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400239"/>
    <a:srgbClr val="FFC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265" autoAdjust="0"/>
    <p:restoredTop sz="83396" autoAdjust="0"/>
  </p:normalViewPr>
  <p:slideViewPr>
    <p:cSldViewPr>
      <p:cViewPr varScale="1">
        <p:scale>
          <a:sx n="99" d="100"/>
          <a:sy n="99" d="100"/>
        </p:scale>
        <p:origin x="-660" y="-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pPr/>
              <a:t>04.01.2021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8290" y="726336"/>
            <a:ext cx="2547563" cy="215444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404" indent="0">
              <a:buNone/>
              <a:defRPr sz="1100" b="1"/>
            </a:lvl2pPr>
            <a:lvl3pPr marL="514807" indent="0">
              <a:buNone/>
              <a:defRPr sz="1000" b="1"/>
            </a:lvl3pPr>
            <a:lvl4pPr marL="772211" indent="0">
              <a:buNone/>
              <a:defRPr sz="900" b="1"/>
            </a:lvl4pPr>
            <a:lvl5pPr marL="1029614" indent="0">
              <a:buNone/>
              <a:defRPr sz="900" b="1"/>
            </a:lvl5pPr>
            <a:lvl6pPr marL="1287018" indent="0">
              <a:buNone/>
              <a:defRPr sz="900" b="1"/>
            </a:lvl6pPr>
            <a:lvl7pPr marL="1544422" indent="0">
              <a:buNone/>
              <a:defRPr sz="900" b="1"/>
            </a:lvl7pPr>
            <a:lvl8pPr marL="1801825" indent="0">
              <a:buNone/>
              <a:defRPr sz="900" b="1"/>
            </a:lvl8pPr>
            <a:lvl9pPr marL="2059229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8290" y="1029038"/>
            <a:ext cx="2547563" cy="954107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2928946" y="726336"/>
            <a:ext cx="2548564" cy="215444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404" indent="0">
              <a:buNone/>
              <a:defRPr sz="1100" b="1"/>
            </a:lvl2pPr>
            <a:lvl3pPr marL="514807" indent="0">
              <a:buNone/>
              <a:defRPr sz="1000" b="1"/>
            </a:lvl3pPr>
            <a:lvl4pPr marL="772211" indent="0">
              <a:buNone/>
              <a:defRPr sz="900" b="1"/>
            </a:lvl4pPr>
            <a:lvl5pPr marL="1029614" indent="0">
              <a:buNone/>
              <a:defRPr sz="900" b="1"/>
            </a:lvl5pPr>
            <a:lvl6pPr marL="1287018" indent="0">
              <a:buNone/>
              <a:defRPr sz="900" b="1"/>
            </a:lvl6pPr>
            <a:lvl7pPr marL="1544422" indent="0">
              <a:buNone/>
              <a:defRPr sz="900" b="1"/>
            </a:lvl7pPr>
            <a:lvl8pPr marL="1801825" indent="0">
              <a:buNone/>
              <a:defRPr sz="900" b="1"/>
            </a:lvl8pPr>
            <a:lvl9pPr marL="2059229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928946" y="1029038"/>
            <a:ext cx="2548564" cy="954107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32045-EBBC-4309-99B0-BEF11014E37E}" type="datetimeFigureOut">
              <a:rPr lang="ru-RU"/>
              <a:pPr>
                <a:defRPr/>
              </a:pPr>
              <a:t>04.01.2021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414B5-34A8-42CC-88A3-025F6DB2EF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553385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2400" dirty="0" smtClean="0">
                <a:latin typeface="Arial Black" pitchFamily="34" charset="0"/>
                <a:cs typeface="Times New Roman" pitchFamily="18" charset="0"/>
              </a:rPr>
              <a:t>Русский язык </a:t>
            </a:r>
            <a:endParaRPr sz="2400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7901" y="1193797"/>
            <a:ext cx="3749511" cy="37317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681" algn="ctr">
              <a:lnSpc>
                <a:spcPts val="2791"/>
              </a:lnSpc>
            </a:pPr>
            <a:endParaRPr sz="2800" b="1" dirty="0"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870296" y="249024"/>
            <a:ext cx="374804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uz-Latn-UZ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ru-RU" sz="2250" b="1" spc="1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70296" y="541953"/>
            <a:ext cx="441496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ru-RU" sz="13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0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ласс</a:t>
            </a:r>
            <a:endParaRPr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82636" y="1193796"/>
            <a:ext cx="3714776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endParaRPr lang="ru-RU" altLang="ru-RU" b="1" kern="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600"/>
              </a:spcBef>
            </a:pPr>
            <a:endParaRPr lang="ru-RU" altLang="ru-RU" b="1" kern="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600"/>
              </a:spcBef>
            </a:pPr>
            <a:r>
              <a:rPr lang="ru-RU" altLang="ru-RU" sz="2000" b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СПП с несколькими придаточными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Схема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765169"/>
            <a:ext cx="4935243" cy="214313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C:\Users\A6BC~1\AppData\Local\Temp\FineReader10\media\image6.jpeg"/>
          <p:cNvPicPr/>
          <p:nvPr/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82570" y="622293"/>
            <a:ext cx="4857784" cy="22860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СПП с однородными придаточными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93731"/>
            <a:ext cx="5357850" cy="1846659"/>
          </a:xfrm>
        </p:spPr>
        <p:txBody>
          <a:bodyPr/>
          <a:lstStyle/>
          <a:p>
            <a:r>
              <a:rPr lang="ru-RU" dirty="0" smtClean="0"/>
              <a:t>Однородные придаточные, как и однородные члены, могут соединяться между собой и без союзов — только интонацией перечисления. </a:t>
            </a:r>
          </a:p>
          <a:p>
            <a:pPr algn="ctr"/>
            <a:endParaRPr lang="ru-RU" dirty="0" smtClean="0"/>
          </a:p>
          <a:p>
            <a:pPr algn="ctr"/>
            <a:r>
              <a:rPr lang="ru-RU" sz="1800" dirty="0" smtClean="0">
                <a:solidFill>
                  <a:schemeClr val="tx1"/>
                </a:solidFill>
              </a:rPr>
              <a:t>Например:</a:t>
            </a:r>
            <a:r>
              <a:rPr lang="ru-RU" sz="1800" i="1" dirty="0" smtClean="0">
                <a:solidFill>
                  <a:srgbClr val="0070C0"/>
                </a:solidFill>
              </a:rPr>
              <a:t> Я помню, как мы бежали по лесу, как жужжали пули, как падали отрываемые ими ветки, как мы пробирались сквозь кусты...</a:t>
            </a:r>
            <a:r>
              <a:rPr lang="ru-RU" sz="1800" dirty="0" smtClean="0">
                <a:solidFill>
                  <a:srgbClr val="0070C0"/>
                </a:solidFill>
              </a:rPr>
              <a:t> </a:t>
            </a:r>
          </a:p>
          <a:p>
            <a:pPr algn="ctr"/>
            <a:r>
              <a:rPr lang="ru-RU" sz="1800" dirty="0" smtClean="0">
                <a:solidFill>
                  <a:srgbClr val="0070C0"/>
                </a:solidFill>
              </a:rPr>
              <a:t>(В.М. Гаршин)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Схема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C:\Users\A6BC~1\AppData\Local\Temp\FineReader10\media\image7.jpeg"/>
          <p:cNvPicPr/>
          <p:nvPr/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39694" y="765169"/>
            <a:ext cx="5357850" cy="21431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СПП с комбинированным подчинением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765170"/>
            <a:ext cx="4935243" cy="1846659"/>
          </a:xfrm>
        </p:spPr>
        <p:txBody>
          <a:bodyPr/>
          <a:lstStyle/>
          <a:p>
            <a:r>
              <a:rPr lang="ru-RU" b="1" dirty="0" smtClean="0"/>
              <a:t>Сложноподчинённое предложение с комбинированным подчинением</a:t>
            </a:r>
            <a:r>
              <a:rPr lang="ru-RU" dirty="0" smtClean="0"/>
              <a:t> (с различными комбинациями вышеуказанных типов подчинения):</a:t>
            </a:r>
            <a:r>
              <a:rPr lang="ru-RU" i="1" dirty="0" smtClean="0"/>
              <a:t> </a:t>
            </a:r>
          </a:p>
          <a:p>
            <a:pPr algn="ctr"/>
            <a:r>
              <a:rPr lang="ru-RU" sz="1800" i="1" dirty="0" smtClean="0">
                <a:solidFill>
                  <a:srgbClr val="0070C0"/>
                </a:solidFill>
              </a:rPr>
              <a:t>Сабурову все-таки </a:t>
            </a:r>
            <a:r>
              <a:rPr lang="ru-RU" sz="1800" i="1" u="dbl" dirty="0" smtClean="0">
                <a:solidFill>
                  <a:srgbClr val="0070C0"/>
                </a:solidFill>
              </a:rPr>
              <a:t>хотелось</a:t>
            </a:r>
            <a:r>
              <a:rPr lang="ru-RU" sz="1800" i="1" dirty="0" smtClean="0">
                <a:solidFill>
                  <a:srgbClr val="0070C0"/>
                </a:solidFill>
              </a:rPr>
              <a:t>, чтобы поскорее начался этот рассвет, хотя он прекрасно понимал, что главная опасность начнётся именно с рассветом (К. Симонов).</a:t>
            </a:r>
            <a:endParaRPr lang="ru-RU" sz="1800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4"/>
            <a:ext cx="5429288" cy="2339102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При двух рядом стоящих подчинительных союзах (или подчинительном союзе и союзном слове), а также при встрече сочинительного союза и подчинительного (или союзного слова) запятая между ними не ставится, если дальше следует вторая часть сложного союза —</a:t>
            </a:r>
            <a:r>
              <a:rPr lang="ru-RU" sz="1400" b="1" i="1" dirty="0" smtClean="0">
                <a:solidFill>
                  <a:srgbClr val="0070C0"/>
                </a:solidFill>
              </a:rPr>
              <a:t>то, так, но;</a:t>
            </a:r>
            <a:r>
              <a:rPr lang="ru-RU" sz="1400" dirty="0" smtClean="0">
                <a:solidFill>
                  <a:srgbClr val="0070C0"/>
                </a:solidFill>
              </a:rPr>
              <a:t> </a:t>
            </a:r>
          </a:p>
          <a:p>
            <a:pPr algn="ctr"/>
            <a:r>
              <a:rPr lang="ru-RU" sz="1400" dirty="0" smtClean="0">
                <a:solidFill>
                  <a:srgbClr val="0070C0"/>
                </a:solidFill>
              </a:rPr>
              <a:t>в противном случае запятая не ставится.</a:t>
            </a:r>
          </a:p>
          <a:p>
            <a:r>
              <a:rPr lang="ru-RU" sz="1400" i="1" dirty="0" smtClean="0"/>
              <a:t>Ср.:</a:t>
            </a:r>
            <a:r>
              <a:rPr lang="ru-RU" sz="1400" dirty="0" smtClean="0"/>
              <a:t> Казалось,</a:t>
            </a:r>
            <a:r>
              <a:rPr lang="ru-RU" sz="1400" b="1" dirty="0" smtClean="0"/>
              <a:t>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что, если</a:t>
            </a:r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1400" dirty="0" smtClean="0"/>
              <a:t>секунду он промедлит, будет поздно. — Я подумал,</a:t>
            </a:r>
            <a:r>
              <a:rPr lang="ru-RU" sz="1400" b="1" dirty="0" smtClean="0"/>
              <a:t> </a:t>
            </a:r>
            <a:r>
              <a:rPr lang="ru-RU" sz="1400" b="1" u="sng" dirty="0" smtClean="0">
                <a:solidFill>
                  <a:srgbClr val="00B050"/>
                </a:solidFill>
              </a:rPr>
              <a:t>что если</a:t>
            </a:r>
            <a:r>
              <a:rPr lang="ru-RU" sz="1400" u="sng" dirty="0" smtClean="0">
                <a:solidFill>
                  <a:srgbClr val="00B050"/>
                </a:solidFill>
              </a:rPr>
              <a:t> </a:t>
            </a:r>
            <a:r>
              <a:rPr lang="ru-RU" sz="1400" dirty="0" smtClean="0"/>
              <a:t>в сию решительную минуту не переспорю старика, </a:t>
            </a:r>
            <a:r>
              <a:rPr lang="ru-RU" sz="1400" b="1" dirty="0" smtClean="0">
                <a:solidFill>
                  <a:srgbClr val="00B050"/>
                </a:solidFill>
              </a:rPr>
              <a:t>то</a:t>
            </a:r>
            <a:r>
              <a:rPr lang="ru-RU" sz="1400" dirty="0" smtClean="0"/>
              <a:t> уже впоследствии трудно мне будет освобождаться от опеки</a:t>
            </a:r>
            <a:r>
              <a:rPr lang="ru-RU" sz="1400" i="1" dirty="0" smtClean="0"/>
              <a:t> (А. Пушкин).</a:t>
            </a:r>
            <a:endParaRPr lang="ru-RU" sz="1400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Различайте!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092881"/>
          </a:xfrm>
        </p:spPr>
        <p:txBody>
          <a:bodyPr/>
          <a:lstStyle/>
          <a:p>
            <a:pPr algn="ctr"/>
            <a:r>
              <a:rPr lang="ru-RU" b="1" u="sng" dirty="0" smtClean="0"/>
              <a:t>Запятая перед союзом и ставится:</a:t>
            </a:r>
          </a:p>
          <a:p>
            <a:pPr algn="ctr"/>
            <a:r>
              <a:rPr lang="ru-RU" dirty="0" smtClean="0"/>
              <a:t>если одиночный союз</a:t>
            </a:r>
            <a:r>
              <a:rPr lang="ru-RU" b="1" i="1" dirty="0" smtClean="0"/>
              <a:t> и</a:t>
            </a:r>
            <a:r>
              <a:rPr lang="ru-RU" dirty="0" smtClean="0"/>
              <a:t> соединяет простые предложения в составе сложносочинённого: </a:t>
            </a:r>
          </a:p>
          <a:p>
            <a:pPr algn="ctr"/>
            <a:endParaRPr lang="ru-RU" i="1" dirty="0" smtClean="0"/>
          </a:p>
          <a:p>
            <a:pPr algn="ctr"/>
            <a:r>
              <a:rPr lang="ru-RU" sz="1600" i="1" dirty="0" smtClean="0">
                <a:solidFill>
                  <a:srgbClr val="0070C0"/>
                </a:solidFill>
              </a:rPr>
              <a:t>Работать над темой интересно, и все сотрудники ведут исследования увлечённо.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550855"/>
            <a:ext cx="2508123" cy="2769989"/>
          </a:xfrm>
        </p:spPr>
        <p:txBody>
          <a:bodyPr/>
          <a:lstStyle/>
          <a:p>
            <a:pPr algn="ctr"/>
            <a:r>
              <a:rPr lang="ru-RU" b="1" u="sng" dirty="0" smtClean="0"/>
              <a:t>Запятая перед союзом и не ставится: </a:t>
            </a:r>
          </a:p>
          <a:p>
            <a:pPr marL="228600" indent="-228600" algn="ctr">
              <a:buAutoNum type="arabicParenR"/>
            </a:pPr>
            <a:r>
              <a:rPr lang="ru-RU" dirty="0" smtClean="0"/>
              <a:t>если одиночный союз</a:t>
            </a:r>
            <a:r>
              <a:rPr lang="ru-RU" b="1" i="1" dirty="0" smtClean="0"/>
              <a:t> и </a:t>
            </a:r>
            <a:r>
              <a:rPr lang="ru-RU" dirty="0" smtClean="0"/>
              <a:t>соединяет  однородные члены предложения:</a:t>
            </a:r>
            <a:r>
              <a:rPr lang="ru-RU" i="1" dirty="0" smtClean="0"/>
              <a:t> </a:t>
            </a:r>
          </a:p>
          <a:p>
            <a:pPr marL="228600" indent="-228600" algn="ctr"/>
            <a:r>
              <a:rPr lang="ru-RU" i="1" u="sng" dirty="0" smtClean="0">
                <a:solidFill>
                  <a:srgbClr val="0070C0"/>
                </a:solidFill>
              </a:rPr>
              <a:t>Я</a:t>
            </a:r>
            <a:r>
              <a:rPr lang="ru-RU" i="1" dirty="0" smtClean="0">
                <a:solidFill>
                  <a:srgbClr val="0070C0"/>
                </a:solidFill>
              </a:rPr>
              <a:t> </a:t>
            </a:r>
            <a:r>
              <a:rPr lang="ru-RU" i="1" u="dbl" dirty="0" smtClean="0">
                <a:solidFill>
                  <a:srgbClr val="0070C0"/>
                </a:solidFill>
              </a:rPr>
              <a:t>хочу помочь </a:t>
            </a:r>
            <a:r>
              <a:rPr lang="ru-RU" i="1" dirty="0" smtClean="0">
                <a:solidFill>
                  <a:srgbClr val="0070C0"/>
                </a:solidFill>
              </a:rPr>
              <a:t>тебе и </a:t>
            </a:r>
            <a:r>
              <a:rPr lang="ru-RU" i="1" u="dbl" dirty="0" smtClean="0">
                <a:solidFill>
                  <a:srgbClr val="0070C0"/>
                </a:solidFill>
              </a:rPr>
              <a:t>собираюсь выехать </a:t>
            </a:r>
            <a:r>
              <a:rPr lang="ru-RU" i="1" dirty="0" smtClean="0">
                <a:solidFill>
                  <a:srgbClr val="0070C0"/>
                </a:solidFill>
              </a:rPr>
              <a:t>вечерним поездом; </a:t>
            </a:r>
          </a:p>
          <a:p>
            <a:pPr marL="228600" indent="-228600" algn="ctr"/>
            <a:r>
              <a:rPr lang="ru-RU" dirty="0" smtClean="0"/>
              <a:t>2)если союз и соединяет </a:t>
            </a:r>
            <a:r>
              <a:rPr lang="ru-RU" i="1" dirty="0" smtClean="0"/>
              <a:t> однородные придаточные предложения в составе сложноподчинённого:</a:t>
            </a:r>
            <a:r>
              <a:rPr lang="ru-RU" dirty="0" smtClean="0"/>
              <a:t> </a:t>
            </a:r>
          </a:p>
          <a:p>
            <a:pPr marL="228600" indent="-228600" algn="ctr"/>
            <a:r>
              <a:rPr lang="ru-RU" u="dbl" dirty="0" smtClean="0">
                <a:solidFill>
                  <a:srgbClr val="0070C0"/>
                </a:solidFill>
              </a:rPr>
              <a:t>/Должен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u="sng" dirty="0" smtClean="0">
                <a:solidFill>
                  <a:srgbClr val="0070C0"/>
                </a:solidFill>
              </a:rPr>
              <a:t>я </a:t>
            </a:r>
            <a:r>
              <a:rPr lang="ru-RU" dirty="0" smtClean="0">
                <a:solidFill>
                  <a:srgbClr val="0070C0"/>
                </a:solidFill>
              </a:rPr>
              <a:t>вам </a:t>
            </a:r>
            <a:r>
              <a:rPr lang="ru-RU" u="dbl" dirty="0" smtClean="0">
                <a:solidFill>
                  <a:srgbClr val="0070C0"/>
                </a:solidFill>
              </a:rPr>
              <a:t>сказат</a:t>
            </a:r>
            <a:r>
              <a:rPr lang="ru-RU" dirty="0" smtClean="0">
                <a:solidFill>
                  <a:srgbClr val="0070C0"/>
                </a:solidFill>
              </a:rPr>
              <a:t>ь/, (что </a:t>
            </a:r>
            <a:r>
              <a:rPr lang="ru-RU" dirty="0" smtClean="0">
                <a:solidFill>
                  <a:srgbClr val="0070C0"/>
                </a:solidFill>
              </a:rPr>
              <a:t>обнаружена растрата </a:t>
            </a:r>
            <a:r>
              <a:rPr lang="ru-RU" dirty="0" smtClean="0">
                <a:solidFill>
                  <a:srgbClr val="0070C0"/>
                </a:solidFill>
              </a:rPr>
              <a:t>) и (что </a:t>
            </a:r>
            <a:r>
              <a:rPr lang="ru-RU" dirty="0" smtClean="0">
                <a:solidFill>
                  <a:srgbClr val="0070C0"/>
                </a:solidFill>
              </a:rPr>
              <a:t>Николая Петровича </a:t>
            </a:r>
            <a:r>
              <a:rPr lang="ru-RU" dirty="0" smtClean="0">
                <a:solidFill>
                  <a:srgbClr val="0070C0"/>
                </a:solidFill>
              </a:rPr>
              <a:t>ищут).</a:t>
            </a:r>
            <a:endParaRPr lang="ru-RU" b="1" u="sng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/>
              <a:t>Упражнение </a:t>
            </a:r>
            <a:r>
              <a:rPr lang="ru-RU" dirty="0" smtClean="0"/>
              <a:t>127.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14313"/>
            <a:ext cx="5429288" cy="2708434"/>
          </a:xfrm>
        </p:spPr>
        <p:txBody>
          <a:bodyPr/>
          <a:lstStyle/>
          <a:p>
            <a:r>
              <a:rPr lang="ru-RU" sz="1000" dirty="0" smtClean="0">
                <a:solidFill>
                  <a:srgbClr val="00B050"/>
                </a:solidFill>
              </a:rPr>
              <a:t>Перепишите, расставляя знаки препинания. Найдите сложноподчинённые предложения с последовательным, параллельным, однородным и комбинированным подчинением.</a:t>
            </a:r>
          </a:p>
          <a:p>
            <a:pPr lvl="0"/>
            <a:r>
              <a:rPr lang="ru-RU" dirty="0" smtClean="0"/>
              <a:t>1. </a:t>
            </a:r>
            <a:r>
              <a:rPr lang="ru-RU" u="sng" dirty="0" smtClean="0"/>
              <a:t>Я</a:t>
            </a:r>
            <a:r>
              <a:rPr lang="ru-RU" dirty="0" smtClean="0"/>
              <a:t> </a:t>
            </a:r>
            <a:r>
              <a:rPr lang="ru-RU" u="dbl" dirty="0" smtClean="0"/>
              <a:t>смотрел</a:t>
            </a:r>
            <a:r>
              <a:rPr lang="ru-RU" dirty="0" smtClean="0"/>
              <a:t> сквозь чёрные сучья яблонь на красное небо,  </a:t>
            </a:r>
            <a:r>
              <a:rPr lang="ru-RU" u="dbl" dirty="0" smtClean="0"/>
              <a:t>следил</a:t>
            </a:r>
            <a:r>
              <a:rPr lang="ru-RU" dirty="0" smtClean="0"/>
              <a:t> за полётами хлопотливых чечёток,  </a:t>
            </a:r>
            <a:r>
              <a:rPr lang="ru-RU" u="dbl" dirty="0" smtClean="0"/>
              <a:t>видел, </a:t>
            </a:r>
            <a:r>
              <a:rPr lang="ru-RU" dirty="0" smtClean="0"/>
              <a:t> как </a:t>
            </a:r>
            <a:r>
              <a:rPr lang="ru-RU" u="sng" dirty="0" smtClean="0"/>
              <a:t>щеглята</a:t>
            </a:r>
            <a:r>
              <a:rPr lang="ru-RU" dirty="0" smtClean="0"/>
              <a:t> </a:t>
            </a:r>
            <a:r>
              <a:rPr lang="ru-RU" u="dbl" dirty="0" smtClean="0"/>
              <a:t>треплют</a:t>
            </a:r>
            <a:r>
              <a:rPr lang="ru-RU" dirty="0" smtClean="0"/>
              <a:t> маковки сухого </a:t>
            </a:r>
            <a:r>
              <a:rPr lang="ru-RU" dirty="0" err="1" smtClean="0"/>
              <a:t>репея</a:t>
            </a:r>
            <a:r>
              <a:rPr lang="ru-RU" dirty="0" smtClean="0"/>
              <a:t>,  /</a:t>
            </a:r>
            <a:r>
              <a:rPr lang="ru-RU" u="dotDash" dirty="0" smtClean="0"/>
              <a:t>добывая его терпкие зёрна</a:t>
            </a:r>
            <a:r>
              <a:rPr lang="ru-RU" dirty="0" smtClean="0"/>
              <a:t>/,  как с поля </a:t>
            </a:r>
            <a:r>
              <a:rPr lang="ru-RU" u="dbl" dirty="0" smtClean="0"/>
              <a:t>тянутся</a:t>
            </a:r>
            <a:r>
              <a:rPr lang="ru-RU" dirty="0" smtClean="0"/>
              <a:t> мохнатые сизые </a:t>
            </a:r>
            <a:r>
              <a:rPr lang="ru-RU" u="sng" dirty="0" smtClean="0"/>
              <a:t>облака</a:t>
            </a:r>
            <a:r>
              <a:rPr lang="ru-RU" dirty="0" smtClean="0"/>
              <a:t> с багряными краями и под облаками тяжело </a:t>
            </a:r>
            <a:r>
              <a:rPr lang="ru-RU" u="dbl" dirty="0" smtClean="0"/>
              <a:t>летят</a:t>
            </a:r>
            <a:r>
              <a:rPr lang="ru-RU" dirty="0" smtClean="0"/>
              <a:t> </a:t>
            </a:r>
            <a:r>
              <a:rPr lang="ru-RU" u="sng" dirty="0" smtClean="0"/>
              <a:t>вороны</a:t>
            </a:r>
            <a:r>
              <a:rPr lang="ru-RU" dirty="0" smtClean="0"/>
              <a:t> к гнёздам на кладбище. </a:t>
            </a:r>
            <a:r>
              <a:rPr lang="ru-RU" dirty="0" smtClean="0">
                <a:solidFill>
                  <a:srgbClr val="0070C0"/>
                </a:solidFill>
              </a:rPr>
              <a:t>(СПП с однородным подчинением)</a:t>
            </a:r>
            <a:r>
              <a:rPr lang="ru-RU" dirty="0" smtClean="0"/>
              <a:t> .</a:t>
            </a:r>
            <a:r>
              <a:rPr lang="ru-RU" i="1" dirty="0" smtClean="0"/>
              <a:t>(М.Г.). 2.</a:t>
            </a:r>
            <a:r>
              <a:rPr lang="ru-RU" dirty="0" smtClean="0"/>
              <a:t> Синцов долго не мог ни у кого узнать,  когда же </a:t>
            </a:r>
            <a:r>
              <a:rPr lang="ru-RU" u="dbl" dirty="0" smtClean="0"/>
              <a:t>пойдёт</a:t>
            </a:r>
            <a:r>
              <a:rPr lang="ru-RU" dirty="0" smtClean="0"/>
              <a:t> тот </a:t>
            </a:r>
            <a:r>
              <a:rPr lang="ru-RU" u="sng" dirty="0" smtClean="0"/>
              <a:t>поезд</a:t>
            </a:r>
            <a:r>
              <a:rPr lang="ru-RU" dirty="0" smtClean="0"/>
              <a:t> на Минск,  с которым ему </a:t>
            </a:r>
            <a:r>
              <a:rPr lang="ru-RU" u="dbl" dirty="0" smtClean="0"/>
              <a:t>предстояло отправляться </a:t>
            </a:r>
            <a:r>
              <a:rPr lang="ru-RU" u="dbl" dirty="0" smtClean="0">
                <a:solidFill>
                  <a:srgbClr val="0070C0"/>
                </a:solidFill>
              </a:rPr>
              <a:t>.(СПП с последовательным подчинением)</a:t>
            </a:r>
            <a:r>
              <a:rPr lang="ru-RU" i="1" dirty="0" smtClean="0">
                <a:solidFill>
                  <a:srgbClr val="0070C0"/>
                </a:solidFill>
              </a:rPr>
              <a:t>(Сим.).</a:t>
            </a:r>
            <a:r>
              <a:rPr lang="ru-RU" dirty="0" smtClean="0"/>
              <a:t> 5. Когда </a:t>
            </a:r>
            <a:r>
              <a:rPr lang="ru-RU" u="sng" dirty="0" smtClean="0"/>
              <a:t>лес</a:t>
            </a:r>
            <a:r>
              <a:rPr lang="ru-RU" dirty="0" smtClean="0"/>
              <a:t> </a:t>
            </a:r>
            <a:r>
              <a:rPr lang="ru-RU" u="dbl" dirty="0" smtClean="0"/>
              <a:t>стоит</a:t>
            </a:r>
            <a:r>
              <a:rPr lang="ru-RU" dirty="0" smtClean="0"/>
              <a:t> перед глазами </a:t>
            </a:r>
            <a:r>
              <a:rPr lang="ru-RU" u="dbl" dirty="0" smtClean="0"/>
              <a:t>тёмен</a:t>
            </a:r>
            <a:r>
              <a:rPr lang="ru-RU" dirty="0" smtClean="0"/>
              <a:t> и </a:t>
            </a:r>
            <a:r>
              <a:rPr lang="ru-RU" u="dbl" dirty="0" smtClean="0"/>
              <a:t>неподвижен</a:t>
            </a:r>
            <a:r>
              <a:rPr lang="ru-RU" dirty="0" smtClean="0"/>
              <a:t>,  когда весь </a:t>
            </a:r>
            <a:r>
              <a:rPr lang="ru-RU" u="sng" dirty="0" smtClean="0"/>
              <a:t>он</a:t>
            </a:r>
            <a:r>
              <a:rPr lang="ru-RU" dirty="0" smtClean="0"/>
              <a:t> </a:t>
            </a:r>
            <a:r>
              <a:rPr lang="ru-RU" u="dbl" dirty="0" smtClean="0"/>
              <a:t>погружё</a:t>
            </a:r>
            <a:r>
              <a:rPr lang="ru-RU" dirty="0" smtClean="0"/>
              <a:t>н в таинственную тишину и каждое </a:t>
            </a:r>
            <a:r>
              <a:rPr lang="ru-RU" u="sng" dirty="0" smtClean="0"/>
              <a:t>дерево</a:t>
            </a:r>
            <a:r>
              <a:rPr lang="ru-RU" dirty="0" smtClean="0"/>
              <a:t> точно чутко </a:t>
            </a:r>
            <a:r>
              <a:rPr lang="ru-RU" u="dbl" dirty="0" smtClean="0"/>
              <a:t>прислушивается</a:t>
            </a:r>
            <a:r>
              <a:rPr lang="ru-RU" dirty="0" smtClean="0"/>
              <a:t> к чему-то,  тогда </a:t>
            </a:r>
            <a:r>
              <a:rPr lang="ru-RU" u="dbl" dirty="0" smtClean="0"/>
              <a:t>кажется</a:t>
            </a:r>
            <a:r>
              <a:rPr lang="ru-RU" dirty="0" smtClean="0"/>
              <a:t>,  что весь </a:t>
            </a:r>
            <a:r>
              <a:rPr lang="ru-RU" u="sng" dirty="0" smtClean="0"/>
              <a:t>лес</a:t>
            </a:r>
            <a:r>
              <a:rPr lang="ru-RU" dirty="0" smtClean="0"/>
              <a:t> </a:t>
            </a:r>
            <a:r>
              <a:rPr lang="ru-RU" u="dbl" dirty="0" smtClean="0"/>
              <a:t>полон</a:t>
            </a:r>
            <a:r>
              <a:rPr lang="ru-RU" dirty="0" smtClean="0"/>
              <a:t> чем-то живым и лишь временно притаившимся</a:t>
            </a:r>
            <a:r>
              <a:rPr lang="ru-RU" i="1" dirty="0" smtClean="0"/>
              <a:t> (М.Г.). </a:t>
            </a:r>
            <a:r>
              <a:rPr lang="ru-RU" i="1" dirty="0" smtClean="0">
                <a:solidFill>
                  <a:srgbClr val="0070C0"/>
                </a:solidFill>
              </a:rPr>
              <a:t>(СПП </a:t>
            </a:r>
            <a:r>
              <a:rPr lang="ru-RU" i="1" smtClean="0">
                <a:solidFill>
                  <a:srgbClr val="0070C0"/>
                </a:solidFill>
              </a:rPr>
              <a:t>с однородным и параллельным </a:t>
            </a:r>
            <a:r>
              <a:rPr lang="ru-RU" i="1" dirty="0" smtClean="0">
                <a:solidFill>
                  <a:srgbClr val="0070C0"/>
                </a:solidFill>
              </a:rPr>
              <a:t>подчинением).</a:t>
            </a:r>
            <a:endParaRPr lang="ru-RU" dirty="0" smtClean="0">
              <a:solidFill>
                <a:srgbClr val="0070C0"/>
              </a:solidFill>
            </a:endParaRPr>
          </a:p>
          <a:p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57235644"/>
      </p:ext>
    </p:extLst>
  </p:cSld>
  <p:clrMapOvr>
    <a:masterClrMapping/>
  </p:clrMapOvr>
  <p:transition spd="med">
    <p:wedg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129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6"/>
            <a:ext cx="5429288" cy="2400657"/>
          </a:xfrm>
        </p:spPr>
        <p:txBody>
          <a:bodyPr/>
          <a:lstStyle/>
          <a:p>
            <a:r>
              <a:rPr lang="ru-RU" dirty="0" smtClean="0"/>
              <a:t>Перепишите, расставляя знаки препинания. Сделайте синтаксический и морфологический разбор последнего предложения.</a:t>
            </a:r>
          </a:p>
          <a:p>
            <a:endParaRPr lang="ru-RU" dirty="0" smtClean="0"/>
          </a:p>
          <a:p>
            <a:r>
              <a:rPr lang="ru-RU" dirty="0" smtClean="0"/>
              <a:t>1. Медведь так полюбил Никиту , </a:t>
            </a:r>
            <a:r>
              <a:rPr lang="ru-RU" u="sng" dirty="0" smtClean="0">
                <a:solidFill>
                  <a:srgbClr val="0070C0"/>
                </a:solidFill>
              </a:rPr>
              <a:t>что,  когда </a:t>
            </a:r>
            <a:r>
              <a:rPr lang="ru-RU" dirty="0" smtClean="0"/>
              <a:t>он уходил куда- либо,  зверь тревожно нюхал воздух</a:t>
            </a:r>
            <a:r>
              <a:rPr lang="ru-RU" i="1" dirty="0" smtClean="0"/>
              <a:t> (М.Г.). 2.</a:t>
            </a:r>
            <a:r>
              <a:rPr lang="ru-RU" dirty="0" smtClean="0"/>
              <a:t> Хаджи-Мурат сел и сказал, </a:t>
            </a:r>
            <a:r>
              <a:rPr lang="ru-RU" dirty="0" smtClean="0">
                <a:solidFill>
                  <a:srgbClr val="0070C0"/>
                </a:solidFill>
              </a:rPr>
              <a:t>что если </a:t>
            </a:r>
            <a:r>
              <a:rPr lang="ru-RU" dirty="0" smtClean="0"/>
              <a:t>только пошлют на лезгинскую линию и дадут войско,  </a:t>
            </a:r>
            <a:r>
              <a:rPr lang="ru-RU" b="1" dirty="0" smtClean="0">
                <a:solidFill>
                  <a:srgbClr val="00B050"/>
                </a:solidFill>
              </a:rPr>
              <a:t>то</a:t>
            </a:r>
            <a:r>
              <a:rPr lang="ru-RU" dirty="0" smtClean="0"/>
              <a:t> он ручается,  что поднимет весь Дагестан </a:t>
            </a:r>
            <a:r>
              <a:rPr lang="ru-RU" i="1" dirty="0" smtClean="0"/>
              <a:t>(Л.Т.).</a:t>
            </a:r>
            <a:r>
              <a:rPr lang="ru-RU" dirty="0" smtClean="0"/>
              <a:t> 3. Старик предупредил , </a:t>
            </a:r>
            <a:r>
              <a:rPr lang="ru-RU" b="1" dirty="0" smtClean="0">
                <a:solidFill>
                  <a:srgbClr val="0070C0"/>
                </a:solidFill>
              </a:rPr>
              <a:t>что , есл</a:t>
            </a:r>
            <a:r>
              <a:rPr lang="ru-RU" dirty="0" smtClean="0">
                <a:solidFill>
                  <a:srgbClr val="0070C0"/>
                </a:solidFill>
              </a:rPr>
              <a:t>и</a:t>
            </a:r>
            <a:r>
              <a:rPr lang="ru-RU" dirty="0" smtClean="0"/>
              <a:t> погода не улучшится,  об охоте нечего и думать</a:t>
            </a:r>
            <a:r>
              <a:rPr lang="ru-RU" i="1" dirty="0" smtClean="0"/>
              <a:t> (Л. Т.).</a:t>
            </a:r>
            <a:r>
              <a:rPr lang="ru-RU" dirty="0" smtClean="0"/>
              <a:t> 4. Мне казалось,  </a:t>
            </a:r>
            <a:r>
              <a:rPr lang="ru-RU" b="1" dirty="0" smtClean="0">
                <a:solidFill>
                  <a:srgbClr val="0070C0"/>
                </a:solidFill>
              </a:rPr>
              <a:t>что если </a:t>
            </a:r>
            <a:r>
              <a:rPr lang="ru-RU" dirty="0" smtClean="0"/>
              <a:t>Кузьму Ивановича вызвать на откровенность,  </a:t>
            </a:r>
            <a:r>
              <a:rPr lang="ru-RU" dirty="0" smtClean="0">
                <a:solidFill>
                  <a:srgbClr val="00B050"/>
                </a:solidFill>
              </a:rPr>
              <a:t>то</a:t>
            </a:r>
            <a:r>
              <a:rPr lang="ru-RU" dirty="0" smtClean="0"/>
              <a:t> он мог бы рассказать что-то глубоко печальное и значительное</a:t>
            </a:r>
            <a:r>
              <a:rPr lang="ru-RU" i="1" dirty="0" smtClean="0"/>
              <a:t> (</a:t>
            </a:r>
            <a:r>
              <a:rPr lang="ru-RU" i="1" dirty="0" err="1" smtClean="0"/>
              <a:t>Кор</a:t>
            </a:r>
            <a:r>
              <a:rPr lang="ru-RU" i="1" dirty="0" smtClean="0"/>
              <a:t>.).</a:t>
            </a:r>
            <a:r>
              <a:rPr lang="ru-RU" dirty="0" smtClean="0"/>
              <a:t> 5. </a:t>
            </a:r>
            <a:r>
              <a:rPr lang="ru-RU" u="sng" dirty="0" smtClean="0"/>
              <a:t>Он</a:t>
            </a:r>
            <a:r>
              <a:rPr lang="ru-RU" dirty="0" smtClean="0"/>
              <a:t> </a:t>
            </a:r>
            <a:r>
              <a:rPr lang="ru-RU" u="dbl" dirty="0" smtClean="0"/>
              <a:t>поднялся</a:t>
            </a:r>
            <a:r>
              <a:rPr lang="ru-RU" dirty="0" smtClean="0"/>
              <a:t> </a:t>
            </a:r>
            <a:r>
              <a:rPr lang="ru-RU" u="dotDash" dirty="0" smtClean="0"/>
              <a:t>с табурета </a:t>
            </a:r>
            <a:r>
              <a:rPr lang="ru-RU" dirty="0" smtClean="0"/>
              <a:t>и </a:t>
            </a:r>
            <a:r>
              <a:rPr lang="ru-RU" u="dbl" dirty="0" smtClean="0"/>
              <a:t>сказал</a:t>
            </a:r>
            <a:r>
              <a:rPr lang="ru-RU" b="1" dirty="0" smtClean="0">
                <a:solidFill>
                  <a:srgbClr val="0070C0"/>
                </a:solidFill>
              </a:rPr>
              <a:t>,  что если </a:t>
            </a:r>
            <a:r>
              <a:rPr lang="ru-RU" dirty="0" smtClean="0"/>
              <a:t>уж </a:t>
            </a:r>
            <a:r>
              <a:rPr lang="ru-RU" u="dash" dirty="0" smtClean="0"/>
              <a:t>его</a:t>
            </a:r>
            <a:r>
              <a:rPr lang="ru-RU" dirty="0" smtClean="0"/>
              <a:t> </a:t>
            </a:r>
            <a:r>
              <a:rPr lang="ru-RU" u="wavy" dirty="0" smtClean="0"/>
              <a:t>лучший</a:t>
            </a:r>
            <a:r>
              <a:rPr lang="ru-RU" dirty="0" smtClean="0"/>
              <a:t> </a:t>
            </a:r>
            <a:r>
              <a:rPr lang="ru-RU" u="sng" dirty="0" smtClean="0"/>
              <a:t>друг</a:t>
            </a:r>
            <a:r>
              <a:rPr lang="ru-RU" dirty="0" smtClean="0"/>
              <a:t> </a:t>
            </a:r>
            <a:r>
              <a:rPr lang="ru-RU" u="wavy" dirty="0" smtClean="0"/>
              <a:t>Володя</a:t>
            </a:r>
            <a:r>
              <a:rPr lang="ru-RU" dirty="0" smtClean="0"/>
              <a:t> </a:t>
            </a:r>
            <a:r>
              <a:rPr lang="ru-RU" u="dbl" dirty="0" smtClean="0"/>
              <a:t>не может уехать</a:t>
            </a:r>
            <a:r>
              <a:rPr lang="ru-RU" dirty="0" smtClean="0"/>
              <a:t>,  </a:t>
            </a:r>
            <a:r>
              <a:rPr lang="ru-RU" dirty="0" smtClean="0">
                <a:solidFill>
                  <a:srgbClr val="00B050"/>
                </a:solidFill>
              </a:rPr>
              <a:t>то</a:t>
            </a:r>
            <a:r>
              <a:rPr lang="ru-RU" dirty="0" smtClean="0"/>
              <a:t> </a:t>
            </a:r>
            <a:r>
              <a:rPr lang="ru-RU" u="sng" dirty="0" smtClean="0"/>
              <a:t>он</a:t>
            </a:r>
            <a:r>
              <a:rPr lang="ru-RU" dirty="0" smtClean="0"/>
              <a:t>,  </a:t>
            </a:r>
            <a:r>
              <a:rPr lang="ru-RU" u="wavy" dirty="0" smtClean="0"/>
              <a:t>Толя Орлов</a:t>
            </a:r>
            <a:r>
              <a:rPr lang="ru-RU" dirty="0" smtClean="0"/>
              <a:t> , </a:t>
            </a:r>
            <a:r>
              <a:rPr lang="ru-RU" u="heavy" dirty="0" smtClean="0"/>
              <a:t>останется </a:t>
            </a:r>
            <a:r>
              <a:rPr lang="ru-RU" u="dash" dirty="0" smtClean="0"/>
              <a:t>с ним</a:t>
            </a:r>
            <a:r>
              <a:rPr lang="ru-RU" i="1" u="dash" dirty="0" smtClean="0"/>
              <a:t> </a:t>
            </a:r>
            <a:r>
              <a:rPr lang="ru-RU" i="1" dirty="0" smtClean="0"/>
              <a:t>(</a:t>
            </a:r>
            <a:r>
              <a:rPr lang="ru-RU" i="1" dirty="0" err="1" smtClean="0"/>
              <a:t>Фад</a:t>
            </a:r>
            <a:r>
              <a:rPr lang="ru-RU" i="1" dirty="0" smtClean="0"/>
              <a:t>.).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686321"/>
            <a:ext cx="3528392" cy="430887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Вспомнили СПП с несколькими видами придаточных</a:t>
            </a:r>
          </a:p>
        </p:txBody>
      </p:sp>
      <p:sp>
        <p:nvSpPr>
          <p:cNvPr id="4" name="Овал 3"/>
          <p:cNvSpPr/>
          <p:nvPr/>
        </p:nvSpPr>
        <p:spPr>
          <a:xfrm>
            <a:off x="1082701" y="614313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1082701" y="1262385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802780" y="1335554"/>
            <a:ext cx="331236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400" kern="0" dirty="0" smtClean="0">
                <a:solidFill>
                  <a:srgbClr val="0070C0"/>
                </a:solidFill>
              </a:rPr>
              <a:t>Выполнили  упражнения из учебника  по данной теме</a:t>
            </a:r>
          </a:p>
        </p:txBody>
      </p:sp>
    </p:spTree>
    <p:extLst>
      <p:ext uri="{BB962C8B-B14F-4D97-AF65-F5344CB8AC3E}">
        <p14:creationId xmlns="" xmlns:p14="http://schemas.microsoft.com/office/powerpoint/2010/main" val="3943235361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66676" y="902345"/>
            <a:ext cx="4608512" cy="584775"/>
          </a:xfrm>
        </p:spPr>
        <p:txBody>
          <a:bodyPr/>
          <a:lstStyle/>
          <a:p>
            <a:pPr marL="342900" indent="-342900" algn="l">
              <a:spcBef>
                <a:spcPts val="1200"/>
              </a:spcBef>
              <a:buAutoNum type="arabicPeriod"/>
            </a:pPr>
            <a:r>
              <a:rPr lang="ru-RU" sz="1400" dirty="0" smtClean="0"/>
              <a:t>Закончите  упражнение №127 на странице 101.</a:t>
            </a:r>
          </a:p>
          <a:p>
            <a:pPr marL="342900" indent="-342900" algn="l">
              <a:spcBef>
                <a:spcPts val="1200"/>
              </a:spcBef>
              <a:buAutoNum type="arabicPeriod"/>
            </a:pPr>
            <a:r>
              <a:rPr lang="ru-RU" sz="1400" dirty="0" smtClean="0"/>
              <a:t>Выполните упражнение № 128 на странице 102.</a:t>
            </a:r>
            <a:endParaRPr lang="ru-RU" sz="1400" dirty="0"/>
          </a:p>
        </p:txBody>
      </p:sp>
      <p:pic>
        <p:nvPicPr>
          <p:cNvPr id="4" name="Picture 2" descr="C:\Users\Lenovo\Desktop\IMG_20200916_200121_79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633" y="1766441"/>
            <a:ext cx="1986426" cy="122641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686321"/>
            <a:ext cx="3528392" cy="430887"/>
          </a:xfrm>
        </p:spPr>
        <p:txBody>
          <a:bodyPr/>
          <a:lstStyle/>
          <a:p>
            <a:r>
              <a:rPr lang="ru-RU" altLang="ru-RU" sz="1400" dirty="0" smtClean="0">
                <a:solidFill>
                  <a:srgbClr val="0070C0"/>
                </a:solidFill>
              </a:rPr>
              <a:t>Повторим СПП с несколькими видами придаточных </a:t>
            </a:r>
            <a:endParaRPr lang="ru-RU" sz="1400" dirty="0" smtClean="0">
              <a:solidFill>
                <a:srgbClr val="0070C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82701" y="614313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1082701" y="1262385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802780" y="1335554"/>
            <a:ext cx="331236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400" kern="0" dirty="0" smtClean="0">
                <a:solidFill>
                  <a:srgbClr val="0070C0"/>
                </a:solidFill>
              </a:rPr>
              <a:t>Выполним упражнения из учебника русского языка по данной теме</a:t>
            </a:r>
          </a:p>
        </p:txBody>
      </p:sp>
    </p:spTree>
    <p:extLst>
      <p:ext uri="{BB962C8B-B14F-4D97-AF65-F5344CB8AC3E}">
        <p14:creationId xmlns="" xmlns:p14="http://schemas.microsoft.com/office/powerpoint/2010/main" val="3943235361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Фразеологизмы в картинках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129266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Ответ: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</a:rPr>
              <a:t>«Пуд соли съесть»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b="1" u="sng" dirty="0" smtClean="0">
                <a:solidFill>
                  <a:srgbClr val="00B050"/>
                </a:solidFill>
              </a:rPr>
              <a:t>Значение</a:t>
            </a:r>
            <a:r>
              <a:rPr lang="ru-RU" b="1" u="sng" dirty="0" smtClean="0">
                <a:solidFill>
                  <a:srgbClr val="00B050"/>
                </a:solidFill>
              </a:rPr>
              <a:t>: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хорошо узнать кого-либо после долгого знакомства.</a:t>
            </a:r>
            <a:r>
              <a:rPr lang="ru-RU" dirty="0" smtClean="0"/>
              <a:t> </a:t>
            </a:r>
          </a:p>
          <a:p>
            <a:pPr algn="ctr"/>
            <a:endParaRPr lang="ru-RU" dirty="0"/>
          </a:p>
        </p:txBody>
      </p:sp>
      <p:pic>
        <p:nvPicPr>
          <p:cNvPr id="1026" name="Picture 2" descr="C:\Documents and Settings\Эмма\Рабочий стол\4 января\images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9694" y="622293"/>
            <a:ext cx="2571768" cy="242889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Фразеологизмы в картинках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628157" cy="129266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Ответ: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</a:rPr>
              <a:t>«водить за нос»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b="1" u="sng" dirty="0" smtClean="0">
                <a:solidFill>
                  <a:srgbClr val="00B050"/>
                </a:solidFill>
              </a:rPr>
              <a:t>Значение</a:t>
            </a:r>
            <a:r>
              <a:rPr lang="ru-RU" b="1" u="sng" dirty="0" smtClean="0">
                <a:solidFill>
                  <a:srgbClr val="00B050"/>
                </a:solidFill>
              </a:rPr>
              <a:t>: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обманывать,  вводить в заблуждение.</a:t>
            </a:r>
          </a:p>
          <a:p>
            <a:pPr algn="ctr"/>
            <a:endParaRPr lang="ru-RU" dirty="0"/>
          </a:p>
        </p:txBody>
      </p:sp>
      <p:pic>
        <p:nvPicPr>
          <p:cNvPr id="2050" name="Picture 2" descr="C:\Documents and Settings\Эмма\Рабочий стол\4 января\images (1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8256" y="622293"/>
            <a:ext cx="2786082" cy="250033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276999"/>
          </a:xfrm>
        </p:spPr>
        <p:txBody>
          <a:bodyPr/>
          <a:lstStyle/>
          <a:p>
            <a:pPr algn="ctr"/>
            <a:r>
              <a:rPr lang="ru-RU" sz="1800" dirty="0" smtClean="0"/>
              <a:t>СПП с последовательным подчинением </a:t>
            </a:r>
            <a:endParaRPr lang="ru-RU" sz="1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693732"/>
            <a:ext cx="4935243" cy="2215991"/>
          </a:xfrm>
        </p:spPr>
        <p:txBody>
          <a:bodyPr/>
          <a:lstStyle/>
          <a:p>
            <a:r>
              <a:rPr lang="ru-RU" b="1" dirty="0" smtClean="0"/>
              <a:t>Сложноподчинённое предложение с последовательным подчинением:</a:t>
            </a:r>
            <a:r>
              <a:rPr lang="ru-RU" dirty="0" smtClean="0"/>
              <a:t> к главному предложению присоединяется придаточное, а к нему, в свою очередь, другое придаточное; при этом каждое придаточное является главным по отношению к последующему придаточному. </a:t>
            </a:r>
          </a:p>
          <a:p>
            <a:pPr algn="ctr"/>
            <a:r>
              <a:rPr lang="ru-RU" sz="1800" dirty="0" smtClean="0"/>
              <a:t>Например:</a:t>
            </a:r>
            <a:r>
              <a:rPr lang="ru-RU" sz="1800" i="1" dirty="0" smtClean="0"/>
              <a:t> </a:t>
            </a:r>
            <a:r>
              <a:rPr lang="ru-RU" sz="1800" i="1" dirty="0" smtClean="0"/>
              <a:t>/В </a:t>
            </a:r>
            <a:r>
              <a:rPr lang="ru-RU" sz="1800" i="1" dirty="0" smtClean="0"/>
              <a:t>бинокль </a:t>
            </a:r>
            <a:r>
              <a:rPr lang="ru-RU" sz="1800" i="1" u="sng" dirty="0" smtClean="0"/>
              <a:t>я</a:t>
            </a:r>
            <a:r>
              <a:rPr lang="ru-RU" sz="1800" i="1" dirty="0" smtClean="0"/>
              <a:t> </a:t>
            </a:r>
            <a:r>
              <a:rPr lang="ru-RU" sz="1800" i="1" u="dbl" dirty="0" smtClean="0"/>
              <a:t>вижу</a:t>
            </a:r>
            <a:r>
              <a:rPr lang="ru-RU" sz="1800" i="1" dirty="0" smtClean="0"/>
              <a:t>/, (как </a:t>
            </a:r>
            <a:r>
              <a:rPr lang="ru-RU" sz="1800" i="1" dirty="0" smtClean="0"/>
              <a:t>движутся над кукурузой бронированные жёлтые башни с длинными </a:t>
            </a:r>
            <a:r>
              <a:rPr lang="ru-RU" sz="1800" i="1" dirty="0" smtClean="0"/>
              <a:t>стволами), (за </a:t>
            </a:r>
            <a:r>
              <a:rPr lang="ru-RU" sz="1800" i="1" dirty="0" smtClean="0"/>
              <a:t>которыми бежит пехота </a:t>
            </a:r>
            <a:r>
              <a:rPr lang="ru-RU" sz="1800" i="1" dirty="0" smtClean="0"/>
              <a:t>)</a:t>
            </a:r>
            <a:r>
              <a:rPr lang="ru-RU" sz="1800" dirty="0" smtClean="0"/>
              <a:t>(</a:t>
            </a:r>
            <a:r>
              <a:rPr lang="ru-RU" sz="1800" dirty="0" smtClean="0"/>
              <a:t>Г. Бакланов).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0218" y="122228"/>
            <a:ext cx="5189220" cy="35719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</a:pPr>
            <a:r>
              <a:rPr lang="ru-RU" sz="15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800" dirty="0" smtClean="0">
                <a:latin typeface="Times New Roman"/>
                <a:ea typeface="Times New Roman"/>
                <a:cs typeface="Times New Roman"/>
              </a:rPr>
              <a:t>СПП </a:t>
            </a:r>
            <a:r>
              <a:rPr lang="ru-RU" sz="1800" dirty="0">
                <a:latin typeface="Times New Roman"/>
                <a:ea typeface="Times New Roman"/>
                <a:cs typeface="Times New Roman"/>
              </a:rPr>
              <a:t>с последовательным подчинением </a:t>
            </a:r>
            <a:r>
              <a:rPr lang="ru-RU" sz="1800" dirty="0" smtClean="0">
                <a:latin typeface="Times New Roman"/>
                <a:ea typeface="Times New Roman"/>
                <a:cs typeface="Times New Roman"/>
              </a:rPr>
              <a:t>придаточных</a:t>
            </a:r>
            <a:r>
              <a:rPr lang="ru-RU" sz="2000" dirty="0">
                <a:ea typeface="Calibri"/>
                <a:cs typeface="Times New Roman"/>
              </a:rPr>
              <a:t/>
            </a:r>
            <a:br>
              <a:rPr lang="ru-RU" sz="2000" dirty="0"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94812" y="622293"/>
            <a:ext cx="5189220" cy="1440055"/>
          </a:xfrm>
          <a:prstGeom prst="rect">
            <a:avLst/>
          </a:prstGeom>
        </p:spPr>
        <p:txBody>
          <a:bodyPr lIns="51481" tIns="25740" rIns="51481" bIns="25740"/>
          <a:lstStyle/>
          <a:p>
            <a:pPr marL="257404" algn="just">
              <a:lnSpc>
                <a:spcPct val="115000"/>
              </a:lnSpc>
            </a:pPr>
            <a:r>
              <a:rPr lang="ru-RU" sz="1100" b="1" i="1" dirty="0" smtClean="0"/>
              <a:t>Празднование </a:t>
            </a:r>
            <a:r>
              <a:rPr lang="ru-RU" sz="1100" b="1" i="1" dirty="0" err="1" smtClean="0"/>
              <a:t>Шагаа</a:t>
            </a:r>
            <a:r>
              <a:rPr lang="ru-RU" sz="1100" b="1" i="1" dirty="0" smtClean="0"/>
              <a:t> можно было сравнить с чистым звоном колокольчика, </a:t>
            </a:r>
            <a:r>
              <a:rPr lang="ru-RU" sz="1100" b="1" i="1" dirty="0" smtClean="0">
                <a:solidFill>
                  <a:srgbClr val="0070C0"/>
                </a:solidFill>
              </a:rPr>
              <a:t>который</a:t>
            </a:r>
            <a:r>
              <a:rPr lang="ru-RU" sz="1100" b="1" i="1" dirty="0" smtClean="0">
                <a:solidFill>
                  <a:srgbClr val="FF0000"/>
                </a:solidFill>
              </a:rPr>
              <a:t> </a:t>
            </a:r>
            <a:r>
              <a:rPr lang="ru-RU" sz="1100" b="1" i="1" dirty="0" smtClean="0"/>
              <a:t>давал настрой всем последующим событиям наступающего года, </a:t>
            </a:r>
            <a:r>
              <a:rPr lang="ru-RU" sz="1100" b="1" i="1" dirty="0" smtClean="0">
                <a:solidFill>
                  <a:srgbClr val="0070C0"/>
                </a:solidFill>
              </a:rPr>
              <a:t>так что  </a:t>
            </a:r>
            <a:r>
              <a:rPr lang="ru-RU" sz="1100" b="1" i="1" dirty="0" smtClean="0"/>
              <a:t>в этот день все веселились.</a:t>
            </a:r>
            <a:endParaRPr lang="ru-RU" sz="1100" b="1" dirty="0" smtClean="0"/>
          </a:p>
          <a:p>
            <a:pPr marL="257404" algn="just">
              <a:lnSpc>
                <a:spcPct val="115000"/>
              </a:lnSpc>
            </a:pPr>
            <a:endParaRPr lang="ru-RU" sz="1400" b="1" i="1" dirty="0" smtClean="0">
              <a:latin typeface="Times New Roman"/>
              <a:ea typeface="Times New Roman"/>
              <a:cs typeface="Times New Roman"/>
            </a:endParaRPr>
          </a:p>
          <a:p>
            <a:pPr marL="64351" algn="just">
              <a:lnSpc>
                <a:spcPct val="115000"/>
              </a:lnSpc>
            </a:pPr>
            <a:endParaRPr lang="ru-RU" sz="1000" dirty="0">
              <a:ea typeface="Calibri"/>
              <a:cs typeface="Times New Roman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97536257"/>
              </p:ext>
            </p:extLst>
          </p:nvPr>
        </p:nvGraphicFramePr>
        <p:xfrm>
          <a:off x="382570" y="1479549"/>
          <a:ext cx="5039959" cy="1569720"/>
        </p:xfrm>
        <a:graphic>
          <a:graphicData uri="http://schemas.openxmlformats.org/drawingml/2006/table">
            <a:tbl>
              <a:tblPr firstRow="1" firstCol="1" bandRow="1"/>
              <a:tblGrid>
                <a:gridCol w="2508529"/>
                <a:gridCol w="2531430"/>
              </a:tblGrid>
              <a:tr h="645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Линейная схема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44" marR="43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Вертикальная схема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44" marR="43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18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6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ru-RU" sz="1600" kern="1200" baseline="30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____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===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]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(который </a:t>
                      </a:r>
                      <a:r>
                        <a:rPr lang="ru-RU" sz="1600" kern="1200" baseline="30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____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===),( 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так что   </a:t>
                      </a:r>
                      <a:r>
                        <a:rPr lang="ru-RU" sz="1600" kern="1200" baseline="30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____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===).</a:t>
                      </a:r>
                      <a:endParaRPr lang="ru-RU" sz="16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6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44" marR="43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               </a:t>
                      </a:r>
                      <a:endParaRPr lang="ru-RU" sz="8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              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который (</a:t>
                      </a:r>
                      <a:r>
                        <a:rPr lang="ru-RU" sz="1200" i="1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прид</a:t>
                      </a:r>
                      <a:r>
                        <a:rPr lang="ru-RU" sz="1200" i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200" i="1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опред</a:t>
                      </a:r>
                      <a:r>
                        <a:rPr lang="ru-RU" sz="12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               </a:t>
                      </a: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так что  (</a:t>
                      </a:r>
                      <a:r>
                        <a:rPr lang="ru-RU" sz="12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прид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2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следств</a:t>
                      </a:r>
                      <a:r>
                        <a:rPr lang="ru-RU" sz="12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)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44" marR="43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Box 73"/>
          <p:cNvSpPr txBox="1">
            <a:spLocks noChangeArrowheads="1"/>
          </p:cNvSpPr>
          <p:nvPr/>
        </p:nvSpPr>
        <p:spPr bwMode="auto">
          <a:xfrm>
            <a:off x="3168652" y="1693863"/>
            <a:ext cx="331052" cy="20631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51481" tIns="25740" rIns="51481" bIns="25740" anchor="t" anchorCtr="0" upright="1">
            <a:noAutofit/>
          </a:bodyPr>
          <a:lstStyle/>
          <a:p>
            <a:r>
              <a:rPr lang="ru-RU" sz="1400" dirty="0">
                <a:latin typeface="Times New Roman"/>
                <a:ea typeface="Calibri"/>
                <a:cs typeface="Times New Roman"/>
              </a:rPr>
              <a:t> </a:t>
            </a:r>
            <a:endParaRPr lang="ru-RU" sz="700" dirty="0">
              <a:latin typeface="Times New Roman"/>
              <a:ea typeface="Calibri"/>
              <a:cs typeface="Times New Roman"/>
            </a:endParaRPr>
          </a:p>
        </p:txBody>
      </p:sp>
      <p:cxnSp>
        <p:nvCxnSpPr>
          <p:cNvPr id="6" name="AutoShape 74"/>
          <p:cNvCxnSpPr>
            <a:cxnSpLocks noChangeShapeType="1"/>
          </p:cNvCxnSpPr>
          <p:nvPr/>
        </p:nvCxnSpPr>
        <p:spPr bwMode="auto">
          <a:xfrm>
            <a:off x="3311528" y="1908177"/>
            <a:ext cx="0" cy="13069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7" name="Oval 77"/>
          <p:cNvSpPr>
            <a:spLocks noChangeArrowheads="1"/>
          </p:cNvSpPr>
          <p:nvPr/>
        </p:nvSpPr>
        <p:spPr bwMode="auto">
          <a:xfrm>
            <a:off x="3097214" y="2051053"/>
            <a:ext cx="428628" cy="215159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51481" tIns="25740" rIns="51481" bIns="25740" anchor="t" anchorCtr="0" upright="1">
            <a:noAutofit/>
          </a:bodyPr>
          <a:lstStyle/>
          <a:p>
            <a:endParaRPr lang="ru-RU"/>
          </a:p>
        </p:txBody>
      </p:sp>
      <p:cxnSp>
        <p:nvCxnSpPr>
          <p:cNvPr id="8" name="AutoShape 78"/>
          <p:cNvCxnSpPr>
            <a:cxnSpLocks noChangeShapeType="1"/>
          </p:cNvCxnSpPr>
          <p:nvPr/>
        </p:nvCxnSpPr>
        <p:spPr bwMode="auto">
          <a:xfrm>
            <a:off x="3311528" y="2336805"/>
            <a:ext cx="0" cy="16130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9" name="Oval 79"/>
          <p:cNvSpPr>
            <a:spLocks noChangeArrowheads="1"/>
          </p:cNvSpPr>
          <p:nvPr/>
        </p:nvSpPr>
        <p:spPr bwMode="auto">
          <a:xfrm>
            <a:off x="3168652" y="2551119"/>
            <a:ext cx="428628" cy="28833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51481" tIns="25740" rIns="51481" bIns="25740" anchor="t" anchorCtr="0" upright="1"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68040327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СПП с параллельным подчинением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22293"/>
            <a:ext cx="5357850" cy="2492990"/>
          </a:xfrm>
        </p:spPr>
        <p:txBody>
          <a:bodyPr/>
          <a:lstStyle/>
          <a:p>
            <a:r>
              <a:rPr lang="ru-RU" b="1" dirty="0" smtClean="0"/>
              <a:t>Сложноподчинённое предложение с параллельным подчинением:</a:t>
            </a:r>
            <a:r>
              <a:rPr lang="ru-RU" dirty="0" smtClean="0"/>
              <a:t> придаточные предложения являются разными по значению и относятся к общему главному предложению. </a:t>
            </a:r>
          </a:p>
          <a:p>
            <a:pPr algn="ctr"/>
            <a:r>
              <a:rPr lang="ru-RU" sz="1800" dirty="0" smtClean="0">
                <a:solidFill>
                  <a:srgbClr val="0070C0"/>
                </a:solidFill>
              </a:rPr>
              <a:t>Например:</a:t>
            </a:r>
            <a:r>
              <a:rPr lang="ru-RU" sz="1800" i="1" dirty="0" smtClean="0">
                <a:solidFill>
                  <a:srgbClr val="0070C0"/>
                </a:solidFill>
              </a:rPr>
              <a:t> (Если завтра увидите его), /то </a:t>
            </a:r>
            <a:r>
              <a:rPr lang="ru-RU" sz="1800" i="1" u="dbl" dirty="0" smtClean="0">
                <a:solidFill>
                  <a:srgbClr val="0070C0"/>
                </a:solidFill>
              </a:rPr>
              <a:t>попросите/</a:t>
            </a:r>
            <a:r>
              <a:rPr lang="ru-RU" sz="1800" i="1" dirty="0" smtClean="0">
                <a:solidFill>
                  <a:srgbClr val="0070C0"/>
                </a:solidFill>
              </a:rPr>
              <a:t>, (чтобы он ко мне заехал на минутку).</a:t>
            </a:r>
            <a:r>
              <a:rPr lang="ru-RU" sz="1800" dirty="0" smtClean="0">
                <a:solidFill>
                  <a:srgbClr val="0070C0"/>
                </a:solidFill>
              </a:rPr>
              <a:t> (А. Чехов). </a:t>
            </a:r>
          </a:p>
          <a:p>
            <a:pPr algn="ctr"/>
            <a:r>
              <a:rPr lang="ru-RU" sz="1800" dirty="0" smtClean="0"/>
              <a:t>В этом предложении два разных по значению придаточных: </a:t>
            </a:r>
            <a:r>
              <a:rPr lang="ru-RU" sz="1800" dirty="0" smtClean="0">
                <a:solidFill>
                  <a:srgbClr val="0070C0"/>
                </a:solidFill>
              </a:rPr>
              <a:t>условное</a:t>
            </a:r>
            <a:r>
              <a:rPr lang="ru-RU" sz="1800" dirty="0" smtClean="0"/>
              <a:t> и </a:t>
            </a:r>
            <a:r>
              <a:rPr lang="ru-RU" sz="1800" dirty="0" smtClean="0">
                <a:solidFill>
                  <a:srgbClr val="0070C0"/>
                </a:solidFill>
              </a:rPr>
              <a:t>изъяснительное</a:t>
            </a:r>
            <a:r>
              <a:rPr lang="ru-RU" sz="1800" dirty="0" smtClean="0"/>
              <a:t>. Они относятся ко всему главному предложению (то попросите).</a:t>
            </a:r>
            <a:endParaRPr lang="ru-RU" sz="1800" dirty="0"/>
          </a:p>
        </p:txBody>
      </p:sp>
    </p:spTree>
  </p:cSld>
  <p:clrMapOvr>
    <a:masterClrMapping/>
  </p:clrMapOvr>
  <p:transition spd="med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Схема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765169"/>
            <a:ext cx="5429288" cy="2214577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C:\Users\A6BC~1\AppData\Local\Temp\FineReader10\media\image5.jpeg"/>
          <p:cNvPicPr/>
          <p:nvPr/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68256" y="622293"/>
            <a:ext cx="5429288" cy="242889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2239958" y="836607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Главное</a:t>
            </a:r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СПП с однородным подчинением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93731"/>
            <a:ext cx="5357850" cy="2031325"/>
          </a:xfrm>
        </p:spPr>
        <p:txBody>
          <a:bodyPr/>
          <a:lstStyle/>
          <a:p>
            <a:r>
              <a:rPr lang="ru-RU" b="1" dirty="0" smtClean="0"/>
              <a:t>Сложноподчинённое предложение с однородным подчинением:</a:t>
            </a:r>
            <a:r>
              <a:rPr lang="ru-RU" dirty="0" smtClean="0"/>
              <a:t> придаточные предложения относятся ко всему главному или к одному и тому же слову главного и имеют одинаковое значение. </a:t>
            </a:r>
          </a:p>
          <a:p>
            <a:pPr algn="ctr"/>
            <a:r>
              <a:rPr lang="ru-RU" sz="2000" dirty="0" smtClean="0">
                <a:solidFill>
                  <a:srgbClr val="0070C0"/>
                </a:solidFill>
              </a:rPr>
              <a:t>Например:</a:t>
            </a:r>
            <a:r>
              <a:rPr lang="ru-RU" sz="2000" i="1" dirty="0" smtClean="0">
                <a:solidFill>
                  <a:srgbClr val="0070C0"/>
                </a:solidFill>
              </a:rPr>
              <a:t> </a:t>
            </a:r>
            <a:r>
              <a:rPr lang="ru-RU" sz="2000" i="1" u="sng" dirty="0" smtClean="0">
                <a:solidFill>
                  <a:srgbClr val="0070C0"/>
                </a:solidFill>
              </a:rPr>
              <a:t>Самгин</a:t>
            </a:r>
            <a:r>
              <a:rPr lang="ru-RU" sz="2000" i="1" dirty="0" smtClean="0">
                <a:solidFill>
                  <a:srgbClr val="0070C0"/>
                </a:solidFill>
              </a:rPr>
              <a:t> </a:t>
            </a:r>
            <a:r>
              <a:rPr lang="ru-RU" sz="2000" i="1" u="dbl" dirty="0" smtClean="0">
                <a:solidFill>
                  <a:srgbClr val="0070C0"/>
                </a:solidFill>
              </a:rPr>
              <a:t>понимал</a:t>
            </a:r>
            <a:r>
              <a:rPr lang="ru-RU" sz="2000" i="1" dirty="0" smtClean="0">
                <a:solidFill>
                  <a:srgbClr val="0070C0"/>
                </a:solidFill>
              </a:rPr>
              <a:t>, </a:t>
            </a:r>
            <a:r>
              <a:rPr lang="ru-RU" sz="2000" i="1" dirty="0" smtClean="0">
                <a:solidFill>
                  <a:srgbClr val="0070C0"/>
                </a:solidFill>
              </a:rPr>
              <a:t>(что </a:t>
            </a:r>
            <a:r>
              <a:rPr lang="ru-RU" sz="2000" i="1" dirty="0" smtClean="0">
                <a:solidFill>
                  <a:srgbClr val="0070C0"/>
                </a:solidFill>
              </a:rPr>
              <a:t>говорит </a:t>
            </a:r>
            <a:r>
              <a:rPr lang="ru-RU" sz="2000" i="1" dirty="0" smtClean="0">
                <a:solidFill>
                  <a:srgbClr val="0070C0"/>
                </a:solidFill>
              </a:rPr>
              <a:t>плохо) </a:t>
            </a:r>
            <a:r>
              <a:rPr lang="ru-RU" sz="2000" i="1" dirty="0" smtClean="0">
                <a:solidFill>
                  <a:srgbClr val="0070C0"/>
                </a:solidFill>
              </a:rPr>
              <a:t>и </a:t>
            </a:r>
            <a:r>
              <a:rPr lang="ru-RU" sz="2000" i="1" dirty="0" smtClean="0">
                <a:solidFill>
                  <a:srgbClr val="0070C0"/>
                </a:solidFill>
              </a:rPr>
              <a:t>(что </a:t>
            </a:r>
            <a:r>
              <a:rPr lang="ru-RU" sz="2000" i="1" dirty="0" smtClean="0">
                <a:solidFill>
                  <a:srgbClr val="0070C0"/>
                </a:solidFill>
              </a:rPr>
              <a:t>слова его не доходят до </a:t>
            </a:r>
            <a:r>
              <a:rPr lang="ru-RU" sz="2000" i="1" dirty="0" smtClean="0">
                <a:solidFill>
                  <a:srgbClr val="0070C0"/>
                </a:solidFill>
              </a:rPr>
              <a:t>неё).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smtClean="0">
                <a:solidFill>
                  <a:srgbClr val="0070C0"/>
                </a:solidFill>
              </a:rPr>
              <a:t>(А.М. Горький).</a:t>
            </a:r>
          </a:p>
          <a:p>
            <a:r>
              <a:rPr lang="ru-RU" dirty="0" smtClean="0"/>
              <a:t>В этом предложении к глаголу-сказуемому главного предложения относятся два однородных изъяснительных придаточных, связанных между собой при помощи соединительного союза.</a:t>
            </a:r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572a97fd4067bbe618d14f2af1cd671a2406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8403</TotalTime>
  <Words>960</Words>
  <Application>Microsoft Office PowerPoint</Application>
  <PresentationFormat>Произвольный</PresentationFormat>
  <Paragraphs>97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Русский язык </vt:lpstr>
      <vt:lpstr>Сегодня на уроке </vt:lpstr>
      <vt:lpstr>Фразеологизмы в картинках</vt:lpstr>
      <vt:lpstr>Фразеологизмы в картинках</vt:lpstr>
      <vt:lpstr>СПП с последовательным подчинением </vt:lpstr>
      <vt:lpstr> СПП с последовательным подчинением придаточных </vt:lpstr>
      <vt:lpstr>СПП с параллельным подчинением</vt:lpstr>
      <vt:lpstr>Схема </vt:lpstr>
      <vt:lpstr>СПП с однородным подчинением</vt:lpstr>
      <vt:lpstr>Схема</vt:lpstr>
      <vt:lpstr>СПП с однородными придаточными </vt:lpstr>
      <vt:lpstr>Схема</vt:lpstr>
      <vt:lpstr>СПП с комбинированным подчинением</vt:lpstr>
      <vt:lpstr>Запомните!</vt:lpstr>
      <vt:lpstr>Различайте!</vt:lpstr>
      <vt:lpstr>Упражнение 127. </vt:lpstr>
      <vt:lpstr>Упражнение 129</vt:lpstr>
      <vt:lpstr>Сегодня на уроке 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Эмма</cp:lastModifiedBy>
  <cp:revision>868</cp:revision>
  <dcterms:created xsi:type="dcterms:W3CDTF">2020-04-13T08:06:06Z</dcterms:created>
  <dcterms:modified xsi:type="dcterms:W3CDTF">2021-01-04T05:16:10Z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