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99" r:id="rId3"/>
    <p:sldId id="300" r:id="rId4"/>
    <p:sldId id="301" r:id="rId5"/>
    <p:sldId id="303" r:id="rId6"/>
    <p:sldId id="302" r:id="rId7"/>
    <p:sldId id="306" r:id="rId8"/>
    <p:sldId id="304" r:id="rId9"/>
    <p:sldId id="309" r:id="rId10"/>
    <p:sldId id="308" r:id="rId11"/>
    <p:sldId id="307" r:id="rId12"/>
    <p:sldId id="311" r:id="rId13"/>
    <p:sldId id="312" r:id="rId14"/>
    <p:sldId id="315" r:id="rId15"/>
    <p:sldId id="317" r:id="rId16"/>
    <p:sldId id="316" r:id="rId17"/>
    <p:sldId id="318" r:id="rId18"/>
    <p:sldId id="326" r:id="rId19"/>
    <p:sldId id="327" r:id="rId20"/>
    <p:sldId id="328" r:id="rId21"/>
    <p:sldId id="319" r:id="rId22"/>
    <p:sldId id="322" r:id="rId23"/>
    <p:sldId id="325" r:id="rId24"/>
    <p:sldId id="320" r:id="rId25"/>
    <p:sldId id="321" r:id="rId26"/>
    <p:sldId id="324" r:id="rId27"/>
    <p:sldId id="298" r:id="rId28"/>
  </p:sldIdLst>
  <p:sldSz cx="5765800" cy="3244850"/>
  <p:notesSz cx="5765800" cy="324485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3396" autoAdjust="0"/>
  </p:normalViewPr>
  <p:slideViewPr>
    <p:cSldViewPr>
      <p:cViewPr varScale="1">
        <p:scale>
          <a:sx n="189" d="100"/>
          <a:sy n="189" d="100"/>
        </p:scale>
        <p:origin x="1368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069B4-2B44-4864-A52B-5FD82C055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altLang="ru-RU" sz="5400" b="1" kern="0" dirty="0" smtClean="0">
                <a:solidFill>
                  <a:srgbClr val="0070C0"/>
                </a:solidFill>
              </a:rPr>
              <a:t>Стили речи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доклад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5776" y="622293"/>
            <a:ext cx="2643206" cy="1000132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53254" name="Picture 6" descr="доклад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9718" y="1765301"/>
            <a:ext cx="2689264" cy="135732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53255" name="Picture 7" descr="доклал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159" y="622292"/>
            <a:ext cx="2724741" cy="1033933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53256" name="Picture 8" descr="доклад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158" y="1758379"/>
            <a:ext cx="2724742" cy="1397088"/>
          </a:xfrm>
          <a:prstGeom prst="rect">
            <a:avLst/>
          </a:prstGeom>
          <a:solidFill>
            <a:schemeClr val="folHlink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Публицистический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908215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Сфера общения – агитационно-массовая деятельность, информационные или аналитические передачи по телевидению и радио, выступления на собраниях, статьи в газетах.</a:t>
            </a:r>
          </a:p>
          <a:p>
            <a:pPr algn="ctr" eaLnBrk="1" hangingPunct="1"/>
            <a:r>
              <a:rPr lang="ru-RU" sz="1600" dirty="0" smtClean="0">
                <a:solidFill>
                  <a:srgbClr val="0070C0"/>
                </a:solidFill>
              </a:rPr>
              <a:t>Используется для определенного воздействия на мысли или чувства людей, с целью заинтересовать их или в чем-либо убедить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290" y="757132"/>
            <a:ext cx="5189220" cy="2141451"/>
          </a:xfrm>
          <a:prstGeom prst="rect">
            <a:avLst/>
          </a:prstGeom>
        </p:spPr>
        <p:txBody>
          <a:bodyPr lIns="51481" tIns="25740" rIns="51481" bIns="25740"/>
          <a:lstStyle/>
          <a:p>
            <a:pPr eaLnBrk="1" hangingPunct="1"/>
            <a:endParaRPr lang="ru-RU" smtClean="0"/>
          </a:p>
        </p:txBody>
      </p:sp>
      <p:pic>
        <p:nvPicPr>
          <p:cNvPr id="17412" name="Picture 5" descr="митинг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206" y="1690778"/>
            <a:ext cx="2497513" cy="1405350"/>
          </a:xfrm>
          <a:prstGeom prst="rect">
            <a:avLst/>
          </a:prstGeom>
          <a:noFill/>
          <a:ln w="57150">
            <a:solidFill>
              <a:srgbClr val="FF9966"/>
            </a:solidFill>
            <a:miter lim="800000"/>
            <a:headEnd/>
            <a:tailEnd/>
          </a:ln>
        </p:spPr>
      </p:pic>
      <p:pic>
        <p:nvPicPr>
          <p:cNvPr id="17413" name="Picture 6" descr="митинг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159" y="157736"/>
            <a:ext cx="2306320" cy="1334745"/>
          </a:xfrm>
          <a:prstGeom prst="rect">
            <a:avLst/>
          </a:prstGeom>
          <a:noFill/>
          <a:ln w="57150">
            <a:solidFill>
              <a:srgbClr val="FF9966"/>
            </a:solidFill>
            <a:miter lim="800000"/>
            <a:headEnd/>
            <a:tailEnd/>
          </a:ln>
        </p:spPr>
      </p:pic>
      <p:pic>
        <p:nvPicPr>
          <p:cNvPr id="17414" name="Picture 7" descr="митинг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2900" y="123185"/>
            <a:ext cx="2769787" cy="1380563"/>
          </a:xfrm>
          <a:prstGeom prst="rect">
            <a:avLst/>
          </a:prstGeom>
          <a:noFill/>
          <a:ln w="57150">
            <a:solidFill>
              <a:srgbClr val="FF9966"/>
            </a:solidFill>
            <a:miter lim="800000"/>
            <a:headEnd/>
            <a:tailEnd/>
          </a:ln>
        </p:spPr>
      </p:pic>
      <p:pic>
        <p:nvPicPr>
          <p:cNvPr id="17415" name="Picture 8" descr="митинг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2403" y="1949915"/>
            <a:ext cx="2224237" cy="1252122"/>
          </a:xfrm>
          <a:prstGeom prst="rect">
            <a:avLst/>
          </a:prstGeom>
          <a:noFill/>
          <a:ln w="57150">
            <a:solidFill>
              <a:srgbClr val="FF9966"/>
            </a:solidFill>
            <a:miter lim="800000"/>
            <a:headEnd/>
            <a:tailEnd/>
          </a:ln>
        </p:spPr>
      </p:pic>
      <p:pic>
        <p:nvPicPr>
          <p:cNvPr id="55300" name="Picture 4" descr="митинг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1793" y="634699"/>
            <a:ext cx="2202215" cy="174636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53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Публицистический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69"/>
            <a:ext cx="4935243" cy="245605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b="1" dirty="0" smtClean="0">
                <a:solidFill>
                  <a:srgbClr val="0070C0"/>
                </a:solidFill>
              </a:rPr>
              <a:t>Для публицистического стиля характерно:</a:t>
            </a:r>
          </a:p>
          <a:p>
            <a:pPr algn="ctr" eaLnBrk="1" hangingPunct="1">
              <a:lnSpc>
                <a:spcPct val="90000"/>
              </a:lnSpc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1.информативность;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2. доказательность;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3. книжная лексика : </a:t>
            </a:r>
            <a:r>
              <a:rPr lang="ru-RU" sz="1400" i="1" dirty="0" smtClean="0"/>
              <a:t>позиция, сущность, явление;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4. оценочная лексика;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5. отвлеченные </a:t>
            </a:r>
            <a:r>
              <a:rPr lang="ru-RU" sz="1400" dirty="0" smtClean="0"/>
              <a:t>слова с общественно-политическим значением: </a:t>
            </a:r>
            <a:r>
              <a:rPr lang="ru-RU" sz="1400" i="1" dirty="0" smtClean="0"/>
              <a:t>гуманность, прогресс, народность, гласность, миролюбивый;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6. выразительность </a:t>
            </a:r>
            <a:r>
              <a:rPr lang="ru-RU" sz="1400" dirty="0" smtClean="0"/>
              <a:t>и эмоциональность;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/>
              <a:t>7.эмоционально-экспрессивная </a:t>
            </a:r>
            <a:r>
              <a:rPr lang="ru-RU" sz="1400" dirty="0" smtClean="0"/>
              <a:t>оценка;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основная форма речи – письменная и устная.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Художественный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050921"/>
            <a:ext cx="4935243" cy="1569660"/>
          </a:xfrm>
        </p:spPr>
        <p:txBody>
          <a:bodyPr/>
          <a:lstStyle/>
          <a:p>
            <a:pPr algn="ctr" eaLnBrk="1" hangingPunct="1"/>
            <a:r>
              <a:rPr lang="ru-RU" sz="1800" dirty="0" smtClean="0">
                <a:solidFill>
                  <a:srgbClr val="0070C0"/>
                </a:solidFill>
              </a:rPr>
              <a:t>Сфера общения – художественные произведения: роман, рассказ, поэма, новелла, стихотворение, повесть, эссе, баллада. </a:t>
            </a:r>
          </a:p>
          <a:p>
            <a:pPr algn="ctr" eaLnBrk="1" hangingPunct="1"/>
            <a:r>
              <a:rPr lang="ru-RU" sz="1800" dirty="0" smtClean="0">
                <a:solidFill>
                  <a:srgbClr val="00B050"/>
                </a:solidFill>
              </a:rPr>
              <a:t>Основная функция  – эстетическая.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бал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550854"/>
            <a:ext cx="5429287" cy="1360753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</p:pic>
      <p:pic>
        <p:nvPicPr>
          <p:cNvPr id="56325" name="Picture 5" descr="бал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114" y="1408110"/>
            <a:ext cx="1848860" cy="172707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</p:pic>
      <p:pic>
        <p:nvPicPr>
          <p:cNvPr id="56326" name="Picture 6" descr="бал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2900" y="1554073"/>
            <a:ext cx="2678695" cy="1507503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</p:pic>
      <p:pic>
        <p:nvPicPr>
          <p:cNvPr id="56327" name="Picture 7" descr="бал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68454" y="1765301"/>
            <a:ext cx="1571636" cy="1357322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63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Художественный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785104"/>
          </a:xfrm>
        </p:spPr>
        <p:txBody>
          <a:bodyPr/>
          <a:lstStyle/>
          <a:p>
            <a:pPr algn="ctr"/>
            <a:r>
              <a:rPr lang="ru-RU" sz="1600" dirty="0" smtClean="0"/>
              <a:t>Основная форма речи – письменная.</a:t>
            </a:r>
          </a:p>
          <a:p>
            <a:pPr algn="ctr"/>
            <a:r>
              <a:rPr lang="ru-RU" sz="1600" b="1" u="sng" dirty="0" smtClean="0">
                <a:solidFill>
                  <a:srgbClr val="0070C0"/>
                </a:solidFill>
              </a:rPr>
              <a:t>Сфера применения:</a:t>
            </a:r>
          </a:p>
          <a:p>
            <a:pPr algn="ctr"/>
            <a:r>
              <a:rPr lang="ru-RU" sz="1600" dirty="0" smtClean="0"/>
              <a:t>произведения устного народного творчества, художественной литературы.</a:t>
            </a:r>
          </a:p>
          <a:p>
            <a:pPr algn="ctr"/>
            <a:r>
              <a:rPr lang="ru-RU" sz="1600" b="1" u="sng" dirty="0" smtClean="0">
                <a:solidFill>
                  <a:srgbClr val="0070C0"/>
                </a:solidFill>
              </a:rPr>
              <a:t>Жанры:</a:t>
            </a:r>
          </a:p>
          <a:p>
            <a:pPr algn="ctr"/>
            <a:endParaRPr lang="ru-RU" b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Эпос (рассказ, повесть, роман), лирика (сти­хотворение, поэма, баллада, басня), драма (трагедия, комедия)</a:t>
            </a:r>
            <a:endParaRPr lang="ru-RU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Художественный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297988"/>
          </a:xfrm>
        </p:spPr>
        <p:txBody>
          <a:bodyPr/>
          <a:lstStyle/>
          <a:p>
            <a:pPr algn="ctr"/>
            <a:r>
              <a:rPr lang="ru-RU" sz="1400" dirty="0" smtClean="0"/>
              <a:t>В художественном стиле широко используется всё многообразие изобразительно-выразительных средств языка.</a:t>
            </a:r>
          </a:p>
          <a:p>
            <a:pPr algn="ctr"/>
            <a:r>
              <a:rPr lang="ru-RU" sz="1400" dirty="0" smtClean="0"/>
              <a:t>Язык художественной литературы оказывает большое влияние на развитие литературного языка.</a:t>
            </a:r>
          </a:p>
          <a:p>
            <a:pPr algn="ctr"/>
            <a:r>
              <a:rPr lang="ru-RU" sz="1400" dirty="0" smtClean="0"/>
              <a:t>Литературный язык — это не только язык художественной литературы, но и язык науки, периодической печати, государственных учреждений, школы и т.д.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Официально-деловой стиль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0337"/>
            <a:ext cx="4935243" cy="2192159"/>
          </a:xfrm>
        </p:spPr>
        <p:txBody>
          <a:bodyPr/>
          <a:lstStyle/>
          <a:p>
            <a:pPr algn="ctr"/>
            <a:r>
              <a:rPr lang="ru-RU" sz="1400" dirty="0" smtClean="0"/>
              <a:t>В этом стиле употребляется особая лексика-канцеляризмы. Термины (юридические, дипломатические, административные).</a:t>
            </a:r>
          </a:p>
          <a:p>
            <a:pPr algn="ctr"/>
            <a:r>
              <a:rPr lang="ru-RU" sz="1400" dirty="0" smtClean="0"/>
              <a:t>Отглагольные существительные, отымённые предлоги </a:t>
            </a:r>
            <a:r>
              <a:rPr lang="ru-RU" sz="1400" b="1" dirty="0" smtClean="0"/>
              <a:t>(на основании, в соответствии, по линии). </a:t>
            </a:r>
          </a:p>
          <a:p>
            <a:pPr algn="ctr"/>
            <a:r>
              <a:rPr lang="ru-RU" sz="1400" dirty="0" smtClean="0"/>
              <a:t>Сложные союзы </a:t>
            </a:r>
            <a:r>
              <a:rPr lang="ru-RU" sz="1400" b="1" dirty="0" smtClean="0"/>
              <a:t>(вследствие того,  что), </a:t>
            </a:r>
            <a:r>
              <a:rPr lang="ru-RU" sz="1400" dirty="0" smtClean="0"/>
              <a:t>устойчивые словосочетания. </a:t>
            </a:r>
          </a:p>
          <a:p>
            <a:pPr algn="ctr"/>
            <a:r>
              <a:rPr lang="ru-RU" sz="1400" dirty="0" smtClean="0"/>
              <a:t>Общепринятые формы изложения и расположение материала (бланки, формы и т.п.)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16957318"/>
      </p:ext>
    </p:extLst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Официально-деловой стиль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58330"/>
            <a:ext cx="4935243" cy="2215991"/>
          </a:xfrm>
        </p:spPr>
        <p:txBody>
          <a:bodyPr/>
          <a:lstStyle/>
          <a:p>
            <a:pPr algn="ctr"/>
            <a:r>
              <a:rPr lang="ru-RU" sz="1600" b="1" dirty="0" smtClean="0"/>
              <a:t>К примерам официально-делового стиля можно отнести :</a:t>
            </a:r>
          </a:p>
          <a:p>
            <a:pPr algn="ctr"/>
            <a:r>
              <a:rPr lang="ru-RU" sz="1600" dirty="0" smtClean="0"/>
              <a:t>1.Заявление;</a:t>
            </a:r>
          </a:p>
          <a:p>
            <a:pPr algn="ctr"/>
            <a:r>
              <a:rPr lang="ru-RU" sz="1600" dirty="0" smtClean="0"/>
              <a:t>2. Расписку;</a:t>
            </a:r>
          </a:p>
          <a:p>
            <a:pPr algn="ctr"/>
            <a:r>
              <a:rPr lang="ru-RU" sz="1600" dirty="0" smtClean="0"/>
              <a:t>3. Объяснительную;</a:t>
            </a:r>
          </a:p>
          <a:p>
            <a:pPr algn="ctr"/>
            <a:r>
              <a:rPr lang="ru-RU" sz="1600" dirty="0" smtClean="0"/>
              <a:t>4. Постановление;</a:t>
            </a:r>
          </a:p>
          <a:p>
            <a:pPr algn="ctr"/>
            <a:r>
              <a:rPr lang="ru-RU" sz="1600" dirty="0" smtClean="0"/>
              <a:t>6. Характеристику на работника или ученика;</a:t>
            </a:r>
          </a:p>
          <a:p>
            <a:pPr algn="ctr"/>
            <a:r>
              <a:rPr lang="ru-RU" sz="1600" dirty="0" smtClean="0"/>
              <a:t>7. Законодательные акты, указы, приказы;</a:t>
            </a:r>
          </a:p>
          <a:p>
            <a:pPr algn="ctr"/>
            <a:r>
              <a:rPr lang="ru-RU" sz="1600" dirty="0" smtClean="0"/>
              <a:t>8. Договора.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58684142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Стилистика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1"/>
            <a:ext cx="5182265" cy="2308324"/>
          </a:xfrm>
        </p:spPr>
        <p:txBody>
          <a:bodyPr/>
          <a:lstStyle/>
          <a:p>
            <a:pPr algn="ctr"/>
            <a:r>
              <a:rPr lang="ru-RU" sz="1400" b="1" u="sng" dirty="0" smtClean="0">
                <a:solidFill>
                  <a:srgbClr val="0070C0"/>
                </a:solidFill>
              </a:rPr>
              <a:t>Стилистика</a:t>
            </a:r>
            <a:r>
              <a:rPr lang="ru-RU" sz="1400" u="sng" dirty="0" smtClean="0">
                <a:solidFill>
                  <a:srgbClr val="0070C0"/>
                </a:solidFill>
              </a:rPr>
              <a:t>— наука о стилях языка и художественной речи.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Язык как социальное явление выполняет различные функции, связанные с той или иной сферой человеческой деятельности.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Важнейшими общественными функциями</a:t>
            </a:r>
            <a:br>
              <a:rPr lang="ru-RU" sz="1400" b="1" dirty="0" smtClean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языка являются общение, сообщение, воздействие. </a:t>
            </a:r>
          </a:p>
          <a:p>
            <a:r>
              <a:rPr lang="ru-RU" sz="1400" dirty="0" smtClean="0"/>
              <a:t>Отдельные разновидности языка, которые служат для реализации этих функций, называются</a:t>
            </a:r>
            <a:r>
              <a:rPr lang="ru-RU" sz="1400" b="1" dirty="0" smtClean="0"/>
              <a:t> функциональными стилями.</a:t>
            </a:r>
            <a:endParaRPr lang="ru-RU" sz="1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Официально-деловой стиль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538883"/>
          </a:xfrm>
        </p:spPr>
        <p:txBody>
          <a:bodyPr/>
          <a:lstStyle/>
          <a:p>
            <a:pPr algn="ctr"/>
            <a:r>
              <a:rPr lang="ru-RU" sz="2000" dirty="0" smtClean="0"/>
              <a:t>Официально-деловой стиль лишен эмоций. Четкость, точность, достоверность , лаконичность- отличительные особенности официально-делового стиля.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1461299"/>
      </p:ext>
    </p:extLst>
  </p:cSld>
  <p:clrMapOvr>
    <a:masterClrMapping/>
  </p:clrMapOvr>
  <p:transition spd="med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6607"/>
            <a:ext cx="4935243" cy="196977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1600" b="1" dirty="0" smtClean="0">
                <a:solidFill>
                  <a:srgbClr val="0070C0"/>
                </a:solidFill>
              </a:rPr>
              <a:t>К какому стилю относится данный текст?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Гроза — атмосферное явление, когда в кучево-дождевых облаках или между облаками и поверхностью земли возникают электрические разряды (молнии), сопровождающиеся громом. Как правило, грозу сопровождают ливни. 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Ответ:</a:t>
            </a:r>
          </a:p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к научному стилю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1"/>
            <a:ext cx="5429288" cy="20313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 какому стилю относится данный текст?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«В Европе вспышка заболевания корью среди детей: только за первое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полугодие зарегистрирована 1 тысяча случаев заражения. В первую очередь вспомним, что, по данным ВОЗ, корь — одна из основных причин гибели детей в возрасте до пяти лет. Основной задачей вакцины от этого заболевания всегда было снижение детской смертности». –говорит врач-терапевт Калужской области Авдеева Инна Леонидовна.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Ответ: публицистический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050921"/>
            <a:ext cx="5149557" cy="1908215"/>
          </a:xfrm>
        </p:spPr>
        <p:txBody>
          <a:bodyPr/>
          <a:lstStyle/>
          <a:p>
            <a:pPr algn="ctr"/>
            <a:r>
              <a:rPr lang="ru-RU" sz="1600" b="1" u="sng" dirty="0" smtClean="0">
                <a:solidFill>
                  <a:srgbClr val="0070C0"/>
                </a:solidFill>
              </a:rPr>
              <a:t>К какому стилю относится данный текст? </a:t>
            </a:r>
          </a:p>
          <a:p>
            <a:pPr algn="ctr"/>
            <a:r>
              <a:rPr lang="ru-RU" dirty="0" smtClean="0"/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«Вчера себе купил новую мышь, новую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клаву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», а «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вебки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» в торговом центре мне не понравились. Что-то непонятное там ... Посмотрю на неделе в другом магазине. А пока «перебьюсь» без камеры». </a:t>
            </a:r>
          </a:p>
          <a:p>
            <a:pPr algn="ctr"/>
            <a:r>
              <a:rPr lang="ru-RU" sz="1800" dirty="0" smtClean="0">
                <a:solidFill>
                  <a:srgbClr val="00B050"/>
                </a:solidFill>
              </a:rPr>
              <a:t>Ответ: разговорный </a:t>
            </a:r>
            <a:endParaRPr lang="ru-RU" sz="1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31325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Какой из нижеперечисленных жанров не относится к публицистическому стилю?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r>
              <a:rPr lang="ru-RU" dirty="0" smtClean="0"/>
              <a:t> </a:t>
            </a:r>
            <a:r>
              <a:rPr lang="en-US" dirty="0" smtClean="0"/>
              <a:t>A)</a:t>
            </a:r>
            <a:r>
              <a:rPr lang="ru-RU" dirty="0" smtClean="0"/>
              <a:t>Фельетон</a:t>
            </a:r>
          </a:p>
          <a:p>
            <a:r>
              <a:rPr lang="ru-RU" dirty="0" smtClean="0"/>
              <a:t> </a:t>
            </a:r>
            <a:r>
              <a:rPr lang="en-US" dirty="0" smtClean="0"/>
              <a:t>B) </a:t>
            </a:r>
            <a:r>
              <a:rPr lang="ru-RU" dirty="0" smtClean="0"/>
              <a:t>Заметка</a:t>
            </a:r>
          </a:p>
          <a:p>
            <a:r>
              <a:rPr lang="ru-RU" b="1" dirty="0" smtClean="0"/>
              <a:t> </a:t>
            </a:r>
            <a:r>
              <a:rPr lang="en-US" dirty="0" smtClean="0"/>
              <a:t>C)</a:t>
            </a:r>
            <a:r>
              <a:rPr lang="ru-RU" dirty="0" smtClean="0"/>
              <a:t>Справка</a:t>
            </a:r>
          </a:p>
          <a:p>
            <a:r>
              <a:rPr lang="ru-RU" dirty="0" smtClean="0"/>
              <a:t> </a:t>
            </a:r>
            <a:r>
              <a:rPr lang="en-US" dirty="0" smtClean="0"/>
              <a:t>D)</a:t>
            </a:r>
            <a:r>
              <a:rPr lang="ru-RU" dirty="0" smtClean="0"/>
              <a:t>Очерк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Ответ: С</a:t>
            </a:r>
          </a:p>
          <a:p>
            <a:endParaRPr lang="ru-RU" dirty="0"/>
          </a:p>
        </p:txBody>
      </p:sp>
      <p:pic>
        <p:nvPicPr>
          <p:cNvPr id="6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02" y="746630"/>
            <a:ext cx="2086495" cy="21405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82901" y="550856"/>
            <a:ext cx="2786082" cy="2400657"/>
          </a:xfrm>
        </p:spPr>
        <p:txBody>
          <a:bodyPr/>
          <a:lstStyle/>
          <a:p>
            <a:r>
              <a:rPr lang="ru-RU" dirty="0" smtClean="0"/>
              <a:t>2. Какого стиля нет в русском языке?</a:t>
            </a:r>
          </a:p>
          <a:p>
            <a:r>
              <a:rPr lang="ru-RU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А)</a:t>
            </a:r>
            <a:r>
              <a:rPr lang="en-US" dirty="0" smtClean="0"/>
              <a:t>  </a:t>
            </a:r>
            <a:r>
              <a:rPr lang="ru-RU" dirty="0" smtClean="0"/>
              <a:t>Официально-делового</a:t>
            </a:r>
          </a:p>
          <a:p>
            <a:r>
              <a:rPr lang="ru-RU" b="1" dirty="0" smtClean="0"/>
              <a:t> </a:t>
            </a:r>
            <a:r>
              <a:rPr lang="ru-RU" dirty="0" smtClean="0"/>
              <a:t>В)</a:t>
            </a:r>
            <a:r>
              <a:rPr lang="en-US" dirty="0" smtClean="0"/>
              <a:t> </a:t>
            </a:r>
            <a:r>
              <a:rPr lang="ru-RU" dirty="0" smtClean="0"/>
              <a:t>Коммуникативно-эмоционального</a:t>
            </a:r>
          </a:p>
          <a:p>
            <a:r>
              <a:rPr lang="ru-RU" dirty="0" smtClean="0"/>
              <a:t> С)</a:t>
            </a:r>
            <a:r>
              <a:rPr lang="en-US" dirty="0" smtClean="0"/>
              <a:t> </a:t>
            </a:r>
            <a:r>
              <a:rPr lang="ru-RU" dirty="0" smtClean="0"/>
              <a:t>Научного</a:t>
            </a:r>
          </a:p>
          <a:p>
            <a:r>
              <a:rPr lang="ru-RU" dirty="0" smtClean="0"/>
              <a:t> </a:t>
            </a:r>
            <a:r>
              <a:rPr lang="en-US" dirty="0" smtClean="0"/>
              <a:t>D) </a:t>
            </a:r>
            <a:r>
              <a:rPr lang="ru-RU" dirty="0" smtClean="0"/>
              <a:t>Разговорного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Ответ: </a:t>
            </a:r>
            <a:r>
              <a:rPr lang="en-US" dirty="0" smtClean="0"/>
              <a:t>B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550855"/>
            <a:ext cx="2500330" cy="2571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12258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Готовимся к поступлению в вуз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82901" y="550856"/>
            <a:ext cx="2786082" cy="2585323"/>
          </a:xfrm>
        </p:spPr>
        <p:txBody>
          <a:bodyPr/>
          <a:lstStyle/>
          <a:p>
            <a:r>
              <a:rPr lang="ru-RU" dirty="0" smtClean="0"/>
              <a:t>3. Для какого стиля характерны доклады, лекции, рефераты?</a:t>
            </a:r>
          </a:p>
          <a:p>
            <a:r>
              <a:rPr lang="ru-RU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А)</a:t>
            </a:r>
            <a:r>
              <a:rPr lang="en-US" dirty="0" smtClean="0"/>
              <a:t>  </a:t>
            </a:r>
            <a:r>
              <a:rPr lang="ru-RU" dirty="0" smtClean="0"/>
              <a:t>Официально-делового</a:t>
            </a:r>
          </a:p>
          <a:p>
            <a:r>
              <a:rPr lang="ru-RU" b="1" dirty="0" smtClean="0"/>
              <a:t> </a:t>
            </a:r>
            <a:r>
              <a:rPr lang="ru-RU" dirty="0" smtClean="0"/>
              <a:t>В)</a:t>
            </a:r>
            <a:r>
              <a:rPr lang="en-US" dirty="0" smtClean="0"/>
              <a:t> </a:t>
            </a:r>
            <a:r>
              <a:rPr lang="ru-RU" dirty="0" smtClean="0"/>
              <a:t>Коммуникативно-эмоционального</a:t>
            </a:r>
          </a:p>
          <a:p>
            <a:r>
              <a:rPr lang="ru-RU" dirty="0" smtClean="0"/>
              <a:t> С)</a:t>
            </a:r>
            <a:r>
              <a:rPr lang="en-US" dirty="0" smtClean="0"/>
              <a:t> </a:t>
            </a:r>
            <a:r>
              <a:rPr lang="ru-RU" dirty="0" smtClean="0"/>
              <a:t>Научного</a:t>
            </a:r>
          </a:p>
          <a:p>
            <a:r>
              <a:rPr lang="ru-RU" dirty="0" smtClean="0"/>
              <a:t> </a:t>
            </a:r>
            <a:r>
              <a:rPr lang="en-US" dirty="0" smtClean="0"/>
              <a:t>D) </a:t>
            </a:r>
            <a:r>
              <a:rPr lang="ru-RU" dirty="0" smtClean="0"/>
              <a:t>Разговорного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Ответ: С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Эмма\Рабочий стол\символика пресутпление аи наказание\cdf6513e646f4d37dd3b569d66375e182020012117225631806as0sRpXu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550855"/>
            <a:ext cx="2500330" cy="2571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12258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Выполните   упражнение № 139 на странице 116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Выполните  упражнение № 140 на странице 116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Стили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70"/>
            <a:ext cx="4935243" cy="17432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25578" y="765170"/>
            <a:ext cx="2786082" cy="3571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Функциональные стили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2636" y="1408111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Книжные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4404" y="1408111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Разговорный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Книжные стили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69"/>
            <a:ext cx="4935243" cy="21431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6950" y="836607"/>
            <a:ext cx="328614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6950" y="1408111"/>
            <a:ext cx="328614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Публицистический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1231" y="1933980"/>
            <a:ext cx="335758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Официально-деловой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96950" y="2479681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Литературно - художественный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290" y="131447"/>
            <a:ext cx="5189220" cy="323165"/>
          </a:xfrm>
        </p:spPr>
        <p:txBody>
          <a:bodyPr/>
          <a:lstStyle/>
          <a:p>
            <a:pPr eaLnBrk="1" hangingPunct="1"/>
            <a:r>
              <a:rPr lang="ru-RU" sz="2100" dirty="0" smtClean="0"/>
              <a:t>Для разговорного стиля характерно: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290" y="542305"/>
            <a:ext cx="5319351" cy="2514195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/>
            <a:r>
              <a:rPr lang="ru-RU" sz="1600" dirty="0" smtClean="0">
                <a:solidFill>
                  <a:srgbClr val="0070C0"/>
                </a:solidFill>
              </a:rPr>
              <a:t>Общение в быту: дома, на работе, в неофициальной </a:t>
            </a:r>
            <a:r>
              <a:rPr lang="ru-RU" sz="1600" dirty="0" smtClean="0">
                <a:solidFill>
                  <a:srgbClr val="0070C0"/>
                </a:solidFill>
              </a:rPr>
              <a:t>обстановке.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sz="1600" b="1" u="sng" dirty="0" smtClean="0">
                <a:solidFill>
                  <a:srgbClr val="00B050"/>
                </a:solidFill>
              </a:rPr>
              <a:t>Языковые средства</a:t>
            </a:r>
          </a:p>
          <a:p>
            <a:pPr eaLnBrk="1" hangingPunct="1"/>
            <a:r>
              <a:rPr lang="ru-RU" sz="1600" dirty="0" smtClean="0"/>
              <a:t>Обиходно-бытовая лексика и фразеология, эмоционально-экспрессивная лексика.</a:t>
            </a:r>
          </a:p>
          <a:p>
            <a:pPr algn="ctr" eaLnBrk="1" hangingPunct="1"/>
            <a:r>
              <a:rPr lang="ru-RU" sz="1600" dirty="0" smtClean="0">
                <a:solidFill>
                  <a:srgbClr val="0070C0"/>
                </a:solidFill>
              </a:rPr>
              <a:t>Употребление частиц, междометий;</a:t>
            </a:r>
          </a:p>
          <a:p>
            <a:pPr eaLnBrk="1" hangingPunct="1"/>
            <a:r>
              <a:rPr lang="ru-RU" sz="1600" dirty="0" smtClean="0"/>
              <a:t>Употребление вводных слов ,слов-обращений, слов-предложений, неполных предложений. Повторы слов. Экспрессивность:</a:t>
            </a:r>
            <a:r>
              <a:rPr lang="ru-RU" sz="1600" i="1" dirty="0" smtClean="0"/>
              <a:t> Успеем? — Где там успеем!; Куда там успеем!; Какое там успеем!; Так тебе и успеем! </a:t>
            </a:r>
            <a:endParaRPr lang="ru-RU" sz="1600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Разговорный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2"/>
            <a:ext cx="5182265" cy="1908215"/>
          </a:xfrm>
        </p:spPr>
        <p:txBody>
          <a:bodyPr/>
          <a:lstStyle/>
          <a:p>
            <a:pPr algn="ctr" eaLnBrk="1" hangingPunct="1"/>
            <a:r>
              <a:rPr lang="ru-RU" sz="1400" dirty="0" smtClean="0">
                <a:solidFill>
                  <a:srgbClr val="0070C0"/>
                </a:solidFill>
              </a:rPr>
              <a:t>Для разговорного стиля характерно: неполнота выражения и </a:t>
            </a:r>
            <a:r>
              <a:rPr lang="ru-RU" sz="1400" dirty="0" smtClean="0">
                <a:solidFill>
                  <a:srgbClr val="0070C0"/>
                </a:solidFill>
              </a:rPr>
              <a:t>эмоциональность, </a:t>
            </a:r>
            <a:endParaRPr lang="ru-RU" sz="1400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sz="1400" dirty="0" smtClean="0">
                <a:solidFill>
                  <a:srgbClr val="0070C0"/>
                </a:solidFill>
              </a:rPr>
              <a:t>разговорно-бытовые слова и формы: </a:t>
            </a:r>
            <a:r>
              <a:rPr lang="ru-RU" sz="1400" i="1" dirty="0" smtClean="0">
                <a:solidFill>
                  <a:srgbClr val="00B050"/>
                </a:solidFill>
              </a:rPr>
              <a:t>братец, сестрица, вымахал, прыг;</a:t>
            </a:r>
          </a:p>
          <a:p>
            <a:pPr algn="ctr" eaLnBrk="1" hangingPunct="1"/>
            <a:r>
              <a:rPr lang="ru-RU" sz="1400" dirty="0" smtClean="0">
                <a:solidFill>
                  <a:srgbClr val="0070C0"/>
                </a:solidFill>
              </a:rPr>
              <a:t>оценочная лексика;</a:t>
            </a:r>
          </a:p>
          <a:p>
            <a:pPr algn="ctr" eaLnBrk="1" hangingPunct="1"/>
            <a:r>
              <a:rPr lang="ru-RU" sz="1400" dirty="0" smtClean="0">
                <a:solidFill>
                  <a:srgbClr val="0070C0"/>
                </a:solidFill>
              </a:rPr>
              <a:t>ярко выражена стилистическая окраска: 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</a:rPr>
              <a:t>дочурка, отличный, здорово, </a:t>
            </a:r>
            <a:r>
              <a:rPr lang="ru-RU" sz="1400" i="1" dirty="0" err="1" smtClean="0">
                <a:solidFill>
                  <a:schemeClr val="accent6">
                    <a:lumMod val="75000"/>
                  </a:schemeClr>
                </a:solidFill>
              </a:rPr>
              <a:t>супер</a:t>
            </a:r>
            <a:r>
              <a:rPr lang="ru-RU" sz="1400" i="1" dirty="0" smtClean="0">
                <a:solidFill>
                  <a:schemeClr val="accent6">
                    <a:lumMod val="75000"/>
                  </a:schemeClr>
                </a:solidFill>
              </a:rPr>
              <a:t>,  превосходный, скверный, гадкий, наглый. </a:t>
            </a:r>
          </a:p>
          <a:p>
            <a:pPr algn="ctr" eaLnBrk="1" hangingPunct="1"/>
            <a:r>
              <a:rPr lang="ru-RU" sz="1400" dirty="0" smtClean="0">
                <a:solidFill>
                  <a:srgbClr val="0070C0"/>
                </a:solidFill>
              </a:rPr>
              <a:t>Основная форма речи – устная.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Научный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846659"/>
          </a:xfrm>
        </p:spPr>
        <p:txBody>
          <a:bodyPr/>
          <a:lstStyle/>
          <a:p>
            <a:pPr algn="ctr" eaLnBrk="1" hangingPunct="1"/>
            <a:r>
              <a:rPr lang="ru-RU" sz="1800" dirty="0" smtClean="0">
                <a:solidFill>
                  <a:srgbClr val="0070C0"/>
                </a:solidFill>
              </a:rPr>
              <a:t>Сфера общения – научная  деятельность (написание специальных учебников, научных статей, конспектов, курсовых работ, лекций, докладов и т.п.).</a:t>
            </a:r>
          </a:p>
          <a:p>
            <a:pPr eaLnBrk="1" hangingPunct="1"/>
            <a:r>
              <a:rPr lang="ru-RU" sz="1800" dirty="0" smtClean="0"/>
              <a:t>Назначение состоит в том, чтобы дать точное и ясное представление о научных понятиях.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Научный стиль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149557" cy="1846659"/>
          </a:xfrm>
        </p:spPr>
        <p:txBody>
          <a:bodyPr/>
          <a:lstStyle/>
          <a:p>
            <a:pPr algn="ctr"/>
            <a:r>
              <a:rPr lang="ru-RU" dirty="0" smtClean="0"/>
              <a:t>Научный стиль используется во всех сферах науки. </a:t>
            </a:r>
          </a:p>
          <a:p>
            <a:pPr algn="ctr"/>
            <a:endParaRPr lang="ru-RU" b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Языковые </a:t>
            </a:r>
            <a:r>
              <a:rPr lang="ru-RU" b="1" u="sng" dirty="0" smtClean="0">
                <a:solidFill>
                  <a:srgbClr val="0070C0"/>
                </a:solidFill>
              </a:rPr>
              <a:t>средства</a:t>
            </a:r>
          </a:p>
          <a:p>
            <a:pPr algn="ctr"/>
            <a:r>
              <a:rPr lang="ru-RU" i="1" dirty="0" smtClean="0">
                <a:solidFill>
                  <a:srgbClr val="00B050"/>
                </a:solidFill>
              </a:rPr>
              <a:t>Термины. Абстрактная лексика. Фразеология (составные термины):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грудная жаба, щитовидная железа, точка замерзания, звонкие согласные, причастный оборот.</a:t>
            </a:r>
          </a:p>
          <a:p>
            <a:pPr algn="ctr"/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Употребление </a:t>
            </a:r>
            <a:r>
              <a:rPr lang="ru-RU" dirty="0" smtClean="0"/>
              <a:t>вещественных и отвлечённых существительных во множественном числе: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B050"/>
                </a:solidFill>
              </a:rPr>
              <a:t>смазочные масла, низкие температуры</a:t>
            </a:r>
            <a:r>
              <a:rPr lang="ru-RU" i="1" dirty="0" smtClean="0">
                <a:solidFill>
                  <a:srgbClr val="00B050"/>
                </a:solidFill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pPr eaLnBrk="1" hangingPunct="1"/>
            <a:r>
              <a:rPr lang="ru-RU" b="1" smtClean="0"/>
              <a:t>Для научного стиля характерно: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290" y="668499"/>
            <a:ext cx="5189220" cy="2600373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 eaLnBrk="1" hangingPunct="1">
              <a:lnSpc>
                <a:spcPct val="90000"/>
              </a:lnSpc>
            </a:pPr>
            <a:r>
              <a:rPr lang="ru-RU" sz="1600" b="1" u="sng" dirty="0" smtClean="0">
                <a:solidFill>
                  <a:srgbClr val="0070C0"/>
                </a:solidFill>
              </a:rPr>
              <a:t>Для научного стиля характерно: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600" dirty="0" smtClean="0"/>
              <a:t>четкость и логичность изложения;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600" dirty="0" smtClean="0"/>
              <a:t>доказательность;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600" dirty="0" smtClean="0"/>
              <a:t> отсутствие выражения эмоций;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600" dirty="0" smtClean="0"/>
              <a:t>терминологическая лексика: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   - технические термины: </a:t>
            </a:r>
            <a:r>
              <a:rPr lang="ru-RU" sz="1600" i="1" dirty="0" smtClean="0"/>
              <a:t>центрифуга;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   - медицинские термины: </a:t>
            </a:r>
            <a:r>
              <a:rPr lang="ru-RU" sz="1600" i="1" dirty="0" smtClean="0"/>
              <a:t>рентген;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i="1" dirty="0" smtClean="0"/>
              <a:t>   - </a:t>
            </a:r>
            <a:r>
              <a:rPr lang="ru-RU" sz="1600" dirty="0" smtClean="0"/>
              <a:t>лингвистические термины: </a:t>
            </a:r>
            <a:r>
              <a:rPr lang="ru-RU" sz="1600" i="1" dirty="0" smtClean="0"/>
              <a:t>суффикс;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i="1" dirty="0" smtClean="0"/>
              <a:t>   - </a:t>
            </a:r>
            <a:r>
              <a:rPr lang="ru-RU" sz="1600" dirty="0" smtClean="0"/>
              <a:t>экономические термины: </a:t>
            </a:r>
            <a:r>
              <a:rPr lang="ru-RU" sz="1600" i="1" dirty="0" smtClean="0"/>
              <a:t>бартер;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1600" dirty="0" smtClean="0">
                <a:solidFill>
                  <a:srgbClr val="00B050"/>
                </a:solidFill>
              </a:rPr>
              <a:t>основная форма речи – письменная.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8443</TotalTime>
  <Words>911</Words>
  <Application>Microsoft Office PowerPoint</Application>
  <PresentationFormat>Произвольный</PresentationFormat>
  <Paragraphs>145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Wingdings</vt:lpstr>
      <vt:lpstr>Office Theme</vt:lpstr>
      <vt:lpstr>Русский язык </vt:lpstr>
      <vt:lpstr>Стилистика</vt:lpstr>
      <vt:lpstr>Стили речи</vt:lpstr>
      <vt:lpstr>Книжные стили </vt:lpstr>
      <vt:lpstr>Для разговорного стиля характерно:</vt:lpstr>
      <vt:lpstr>Разговорный стиль</vt:lpstr>
      <vt:lpstr>Научный стиль</vt:lpstr>
      <vt:lpstr>Научный стиль</vt:lpstr>
      <vt:lpstr>Для научного стиля характерно:</vt:lpstr>
      <vt:lpstr>Презентация PowerPoint</vt:lpstr>
      <vt:lpstr>Публицистический стиль</vt:lpstr>
      <vt:lpstr>Презентация PowerPoint</vt:lpstr>
      <vt:lpstr>Публицистический стиль</vt:lpstr>
      <vt:lpstr>Художественный стиль</vt:lpstr>
      <vt:lpstr>Презентация PowerPoint</vt:lpstr>
      <vt:lpstr>Художественный стиль</vt:lpstr>
      <vt:lpstr>Художественный стиль</vt:lpstr>
      <vt:lpstr>Официально-деловой стиль </vt:lpstr>
      <vt:lpstr>Официально-деловой стиль </vt:lpstr>
      <vt:lpstr>Официально-деловой стиль </vt:lpstr>
      <vt:lpstr>Задание</vt:lpstr>
      <vt:lpstr>Задание</vt:lpstr>
      <vt:lpstr>Задание</vt:lpstr>
      <vt:lpstr>Готовимся к поступлению в вуз</vt:lpstr>
      <vt:lpstr>Готовимся к поступлению в вуз</vt:lpstr>
      <vt:lpstr>Готовимся к поступлению в вуз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876</cp:revision>
  <dcterms:created xsi:type="dcterms:W3CDTF">2020-04-13T08:06:06Z</dcterms:created>
  <dcterms:modified xsi:type="dcterms:W3CDTF">2021-01-26T09:04:55Z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