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99" r:id="rId3"/>
    <p:sldId id="300" r:id="rId4"/>
    <p:sldId id="301" r:id="rId5"/>
    <p:sldId id="303" r:id="rId6"/>
    <p:sldId id="302" r:id="rId7"/>
    <p:sldId id="306" r:id="rId8"/>
    <p:sldId id="304" r:id="rId9"/>
    <p:sldId id="309" r:id="rId10"/>
    <p:sldId id="308" r:id="rId11"/>
    <p:sldId id="307" r:id="rId12"/>
    <p:sldId id="311" r:id="rId13"/>
    <p:sldId id="312" r:id="rId14"/>
    <p:sldId id="315" r:id="rId15"/>
    <p:sldId id="317" r:id="rId16"/>
    <p:sldId id="316" r:id="rId17"/>
    <p:sldId id="318" r:id="rId18"/>
    <p:sldId id="326" r:id="rId19"/>
    <p:sldId id="327" r:id="rId20"/>
    <p:sldId id="328" r:id="rId21"/>
    <p:sldId id="319" r:id="rId22"/>
    <p:sldId id="322" r:id="rId23"/>
    <p:sldId id="325" r:id="rId24"/>
    <p:sldId id="320" r:id="rId25"/>
    <p:sldId id="321" r:id="rId26"/>
    <p:sldId id="324" r:id="rId27"/>
    <p:sldId id="298" r:id="rId28"/>
  </p:sldIdLst>
  <p:sldSz cx="5765800" cy="3244850"/>
  <p:notesSz cx="5765800" cy="3244850"/>
  <p:custDataLst>
    <p:tags r:id="rId3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83396" autoAdjust="0"/>
  </p:normalViewPr>
  <p:slideViewPr>
    <p:cSldViewPr>
      <p:cViewPr varScale="1">
        <p:scale>
          <a:sx n="189" d="100"/>
          <a:sy n="189" d="100"/>
        </p:scale>
        <p:origin x="1368" y="15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26.01.2021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8290" y="726336"/>
            <a:ext cx="2547563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88290" y="1029038"/>
            <a:ext cx="2547563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2928946" y="726336"/>
            <a:ext cx="2548564" cy="215444"/>
          </a:xfrm>
        </p:spPr>
        <p:txBody>
          <a:bodyPr anchor="b"/>
          <a:lstStyle>
            <a:lvl1pPr marL="0" indent="0">
              <a:buNone/>
              <a:defRPr sz="1400" b="1"/>
            </a:lvl1pPr>
            <a:lvl2pPr marL="257404" indent="0">
              <a:buNone/>
              <a:defRPr sz="1100" b="1"/>
            </a:lvl2pPr>
            <a:lvl3pPr marL="514807" indent="0">
              <a:buNone/>
              <a:defRPr sz="1000" b="1"/>
            </a:lvl3pPr>
            <a:lvl4pPr marL="772211" indent="0">
              <a:buNone/>
              <a:defRPr sz="900" b="1"/>
            </a:lvl4pPr>
            <a:lvl5pPr marL="1029614" indent="0">
              <a:buNone/>
              <a:defRPr sz="900" b="1"/>
            </a:lvl5pPr>
            <a:lvl6pPr marL="1287018" indent="0">
              <a:buNone/>
              <a:defRPr sz="900" b="1"/>
            </a:lvl6pPr>
            <a:lvl7pPr marL="1544422" indent="0">
              <a:buNone/>
              <a:defRPr sz="900" b="1"/>
            </a:lvl7pPr>
            <a:lvl8pPr marL="1801825" indent="0">
              <a:buNone/>
              <a:defRPr sz="900" b="1"/>
            </a:lvl8pPr>
            <a:lvl9pPr marL="205922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928946" y="1029038"/>
            <a:ext cx="2548564" cy="954107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32045-EBBC-4309-99B0-BEF11014E37E}" type="datetimeFigureOut">
              <a:rPr lang="ru-RU"/>
              <a:pPr>
                <a:defRPr/>
              </a:pPr>
              <a:t>26.01.2021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414B5-34A8-42CC-88A3-025F6DB2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069B4-2B44-4864-A52B-5FD82C0553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 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r>
              <a:rPr lang="ru-RU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82636" y="1193796"/>
            <a:ext cx="371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ru-RU" altLang="ru-RU" sz="5400" b="1" kern="0" dirty="0" smtClean="0">
                <a:solidFill>
                  <a:srgbClr val="0070C0"/>
                </a:solidFill>
              </a:rPr>
              <a:t>Стили речи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3" name="Picture 5" descr="доклад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5776" y="622293"/>
            <a:ext cx="2643206" cy="1000132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</p:pic>
      <p:pic>
        <p:nvPicPr>
          <p:cNvPr id="53254" name="Picture 6" descr="доклад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9718" y="1765301"/>
            <a:ext cx="2689264" cy="1357323"/>
          </a:xfrm>
          <a:prstGeom prst="rect">
            <a:avLst/>
          </a:prstGeom>
          <a:noFill/>
          <a:ln w="57150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53255" name="Picture 7" descr="доклал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8159" y="622292"/>
            <a:ext cx="2724741" cy="1033933"/>
          </a:xfrm>
          <a:prstGeom prst="rect">
            <a:avLst/>
          </a:prstGeom>
          <a:noFill/>
          <a:ln w="57150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53256" name="Picture 8" descr="доклад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8158" y="1758379"/>
            <a:ext cx="2724742" cy="1397088"/>
          </a:xfrm>
          <a:prstGeom prst="rect">
            <a:avLst/>
          </a:prstGeom>
          <a:solidFill>
            <a:schemeClr val="folHlink"/>
          </a:solidFill>
          <a:ln w="57150">
            <a:solidFill>
              <a:schemeClr val="folHlink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Публицистический стиль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908215"/>
          </a:xfrm>
        </p:spPr>
        <p:txBody>
          <a:bodyPr/>
          <a:lstStyle/>
          <a:p>
            <a:pPr algn="ctr" eaLnBrk="1" hangingPunct="1"/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Сфера общения – агитационно-массовая деятельность, информационные или аналитические передачи по телевидению и радио, выступления на собраниях, статьи в газетах.</a:t>
            </a:r>
          </a:p>
          <a:p>
            <a:pPr algn="ctr" eaLnBrk="1" hangingPunct="1"/>
            <a:r>
              <a:rPr lang="ru-RU" sz="1600" dirty="0" smtClean="0">
                <a:solidFill>
                  <a:srgbClr val="0070C0"/>
                </a:solidFill>
              </a:rPr>
              <a:t>Используется для определенного воздействия на мысли или чувства людей, с целью заинтересовать их или в чем-либо убедить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32435" y="1005903"/>
            <a:ext cx="4900930" cy="315471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8290" y="757132"/>
            <a:ext cx="5189220" cy="2141451"/>
          </a:xfrm>
          <a:prstGeom prst="rect">
            <a:avLst/>
          </a:prstGeom>
        </p:spPr>
        <p:txBody>
          <a:bodyPr lIns="51481" tIns="25740" rIns="51481" bIns="25740"/>
          <a:lstStyle/>
          <a:p>
            <a:pPr eaLnBrk="1" hangingPunct="1"/>
            <a:endParaRPr lang="ru-RU" smtClean="0"/>
          </a:p>
        </p:txBody>
      </p:sp>
      <p:pic>
        <p:nvPicPr>
          <p:cNvPr id="17412" name="Picture 5" descr="митинг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4206" y="1690778"/>
            <a:ext cx="2497513" cy="1405350"/>
          </a:xfrm>
          <a:prstGeom prst="rect">
            <a:avLst/>
          </a:prstGeom>
          <a:noFill/>
          <a:ln w="57150">
            <a:solidFill>
              <a:srgbClr val="FF9966"/>
            </a:solidFill>
            <a:miter lim="800000"/>
            <a:headEnd/>
            <a:tailEnd/>
          </a:ln>
        </p:spPr>
      </p:pic>
      <p:pic>
        <p:nvPicPr>
          <p:cNvPr id="17413" name="Picture 6" descr="митинг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8159" y="157736"/>
            <a:ext cx="2306320" cy="1334745"/>
          </a:xfrm>
          <a:prstGeom prst="rect">
            <a:avLst/>
          </a:prstGeom>
          <a:noFill/>
          <a:ln w="57150">
            <a:solidFill>
              <a:srgbClr val="FF9966"/>
            </a:solidFill>
            <a:miter lim="800000"/>
            <a:headEnd/>
            <a:tailEnd/>
          </a:ln>
        </p:spPr>
      </p:pic>
      <p:pic>
        <p:nvPicPr>
          <p:cNvPr id="17414" name="Picture 7" descr="митинг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82900" y="123185"/>
            <a:ext cx="2769787" cy="1380563"/>
          </a:xfrm>
          <a:prstGeom prst="rect">
            <a:avLst/>
          </a:prstGeom>
          <a:noFill/>
          <a:ln w="57150">
            <a:solidFill>
              <a:srgbClr val="FF9966"/>
            </a:solidFill>
            <a:miter lim="800000"/>
            <a:headEnd/>
            <a:tailEnd/>
          </a:ln>
        </p:spPr>
      </p:pic>
      <p:pic>
        <p:nvPicPr>
          <p:cNvPr id="17415" name="Picture 8" descr="митинг 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82403" y="1949915"/>
            <a:ext cx="2224237" cy="1252122"/>
          </a:xfrm>
          <a:prstGeom prst="rect">
            <a:avLst/>
          </a:prstGeom>
          <a:noFill/>
          <a:ln w="57150">
            <a:solidFill>
              <a:srgbClr val="FF9966"/>
            </a:solidFill>
            <a:miter lim="800000"/>
            <a:headEnd/>
            <a:tailEnd/>
          </a:ln>
        </p:spPr>
      </p:pic>
      <p:pic>
        <p:nvPicPr>
          <p:cNvPr id="55300" name="Picture 4" descr="митинг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781793" y="634699"/>
            <a:ext cx="2202215" cy="1746360"/>
          </a:xfrm>
          <a:prstGeom prst="rect">
            <a:avLst/>
          </a:prstGeom>
          <a:noFill/>
          <a:ln w="76200">
            <a:solidFill>
              <a:schemeClr val="folHlink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553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Публицистический стиль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765169"/>
            <a:ext cx="4935243" cy="245605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ru-RU" b="1" dirty="0" smtClean="0">
                <a:solidFill>
                  <a:srgbClr val="0070C0"/>
                </a:solidFill>
              </a:rPr>
              <a:t>Для публицистического стиля характерно:</a:t>
            </a:r>
          </a:p>
          <a:p>
            <a:pPr algn="ctr" eaLnBrk="1" hangingPunct="1">
              <a:lnSpc>
                <a:spcPct val="90000"/>
              </a:lnSpc>
            </a:pPr>
            <a:endParaRPr lang="ru-RU" dirty="0" smtClean="0"/>
          </a:p>
          <a:p>
            <a:pPr algn="ctr" eaLnBrk="1" hangingPunct="1">
              <a:lnSpc>
                <a:spcPct val="90000"/>
              </a:lnSpc>
            </a:pPr>
            <a:r>
              <a:rPr lang="ru-RU" sz="1400" dirty="0" smtClean="0"/>
              <a:t>1.информативность;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400" dirty="0" smtClean="0"/>
              <a:t>2. доказательность;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400" dirty="0" smtClean="0"/>
              <a:t>3. книжная лексика : </a:t>
            </a:r>
            <a:r>
              <a:rPr lang="ru-RU" sz="1400" i="1" dirty="0" smtClean="0"/>
              <a:t>позиция, сущность, явление; 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400" dirty="0" smtClean="0"/>
              <a:t>4. оценочная лексика;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400" dirty="0" smtClean="0"/>
              <a:t>5. отвлеченные </a:t>
            </a:r>
            <a:r>
              <a:rPr lang="ru-RU" sz="1400" dirty="0" smtClean="0"/>
              <a:t>слова с общественно-политическим значением: </a:t>
            </a:r>
            <a:r>
              <a:rPr lang="ru-RU" sz="1400" i="1" dirty="0" smtClean="0"/>
              <a:t>гуманность, прогресс, народность, гласность, миролюбивый;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400" dirty="0" smtClean="0"/>
              <a:t>6. выразительность </a:t>
            </a:r>
            <a:r>
              <a:rPr lang="ru-RU" sz="1400" dirty="0" smtClean="0"/>
              <a:t>и эмоциональность;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400" dirty="0" smtClean="0"/>
              <a:t>7.эмоционально-экспрессивная </a:t>
            </a:r>
            <a:r>
              <a:rPr lang="ru-RU" sz="1400" dirty="0" smtClean="0"/>
              <a:t>оценка;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400" dirty="0" smtClean="0">
                <a:solidFill>
                  <a:srgbClr val="00B050"/>
                </a:solidFill>
              </a:rPr>
              <a:t>основная форма речи – письменная и устная.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Художественный стиль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050921"/>
            <a:ext cx="4935243" cy="1569660"/>
          </a:xfrm>
        </p:spPr>
        <p:txBody>
          <a:bodyPr/>
          <a:lstStyle/>
          <a:p>
            <a:pPr algn="ctr" eaLnBrk="1" hangingPunct="1"/>
            <a:r>
              <a:rPr lang="ru-RU" sz="1800" dirty="0" smtClean="0">
                <a:solidFill>
                  <a:srgbClr val="0070C0"/>
                </a:solidFill>
              </a:rPr>
              <a:t>Сфера общения – художественные произведения: роман, рассказ, поэма, новелла, стихотворение, повесть, эссе, баллада. </a:t>
            </a:r>
          </a:p>
          <a:p>
            <a:pPr algn="ctr" eaLnBrk="1" hangingPunct="1"/>
            <a:r>
              <a:rPr lang="ru-RU" sz="1800" dirty="0" smtClean="0">
                <a:solidFill>
                  <a:srgbClr val="00B050"/>
                </a:solidFill>
              </a:rPr>
              <a:t>Основная функция  – эстетическая. 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4" name="Picture 4" descr="бал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818" y="550854"/>
            <a:ext cx="5429287" cy="1360753"/>
          </a:xfrm>
          <a:prstGeom prst="rect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</p:spPr>
      </p:pic>
      <p:pic>
        <p:nvPicPr>
          <p:cNvPr id="56325" name="Picture 5" descr="бал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3114" y="1408110"/>
            <a:ext cx="1848860" cy="1727075"/>
          </a:xfrm>
          <a:prstGeom prst="rect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</p:spPr>
      </p:pic>
      <p:pic>
        <p:nvPicPr>
          <p:cNvPr id="56326" name="Picture 6" descr="бал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82900" y="1554073"/>
            <a:ext cx="2678695" cy="1507503"/>
          </a:xfrm>
          <a:prstGeom prst="rect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</p:spPr>
      </p:pic>
      <p:pic>
        <p:nvPicPr>
          <p:cNvPr id="56327" name="Picture 7" descr="бал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68454" y="1765301"/>
            <a:ext cx="1571636" cy="1357322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563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563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Художественный стиль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785104"/>
          </a:xfrm>
        </p:spPr>
        <p:txBody>
          <a:bodyPr/>
          <a:lstStyle/>
          <a:p>
            <a:pPr algn="ctr"/>
            <a:r>
              <a:rPr lang="ru-RU" sz="1600" dirty="0" smtClean="0"/>
              <a:t>Основная форма речи – письменная.</a:t>
            </a:r>
          </a:p>
          <a:p>
            <a:pPr algn="ctr"/>
            <a:r>
              <a:rPr lang="ru-RU" sz="1600" b="1" u="sng" dirty="0" smtClean="0">
                <a:solidFill>
                  <a:srgbClr val="0070C0"/>
                </a:solidFill>
              </a:rPr>
              <a:t>Сфера применения:</a:t>
            </a:r>
          </a:p>
          <a:p>
            <a:pPr algn="ctr"/>
            <a:r>
              <a:rPr lang="ru-RU" sz="1600" dirty="0" smtClean="0"/>
              <a:t>произведения устного народного творчества, художественной литературы.</a:t>
            </a:r>
          </a:p>
          <a:p>
            <a:pPr algn="ctr"/>
            <a:r>
              <a:rPr lang="ru-RU" sz="1600" b="1" u="sng" dirty="0" smtClean="0">
                <a:solidFill>
                  <a:srgbClr val="0070C0"/>
                </a:solidFill>
              </a:rPr>
              <a:t>Жанры:</a:t>
            </a:r>
          </a:p>
          <a:p>
            <a:pPr algn="ctr"/>
            <a:endParaRPr lang="ru-RU" b="1" u="sng" dirty="0" smtClean="0">
              <a:solidFill>
                <a:srgbClr val="0070C0"/>
              </a:solidFill>
            </a:endParaRP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Эпос (рассказ, повесть, роман), лирика (сти­хотворение, поэма, баллада, басня), драма (трагедия, комедия)</a:t>
            </a:r>
            <a:endParaRPr lang="ru-RU" b="1" u="sng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med">
    <p:wedg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Художественный стиль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693732"/>
            <a:ext cx="4935243" cy="2297988"/>
          </a:xfrm>
        </p:spPr>
        <p:txBody>
          <a:bodyPr/>
          <a:lstStyle/>
          <a:p>
            <a:pPr algn="ctr"/>
            <a:r>
              <a:rPr lang="ru-RU" sz="1400" dirty="0" smtClean="0"/>
              <a:t>В художественном стиле широко используется всё многообразие изобразительно-выразительных средств языка.</a:t>
            </a:r>
          </a:p>
          <a:p>
            <a:pPr algn="ctr"/>
            <a:r>
              <a:rPr lang="ru-RU" sz="1400" dirty="0" smtClean="0"/>
              <a:t>Язык художественной литературы оказывает большое влияние на развитие литературного языка.</a:t>
            </a:r>
          </a:p>
          <a:p>
            <a:pPr algn="ctr"/>
            <a:r>
              <a:rPr lang="ru-RU" sz="1400" dirty="0" smtClean="0"/>
              <a:t>Литературный язык — это не только язык художественной литературы, но и язык науки, периодической печати, государственных учреждений, школы и т.д.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Официально-деловой стиль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830337"/>
            <a:ext cx="4935243" cy="2192159"/>
          </a:xfrm>
        </p:spPr>
        <p:txBody>
          <a:bodyPr/>
          <a:lstStyle/>
          <a:p>
            <a:pPr algn="ctr"/>
            <a:r>
              <a:rPr lang="ru-RU" sz="1400" dirty="0" smtClean="0"/>
              <a:t>В этом стиле употребляется особая лексика-канцеляризмы. Термины (юридические, дипломатические, административные).</a:t>
            </a:r>
          </a:p>
          <a:p>
            <a:pPr algn="ctr"/>
            <a:r>
              <a:rPr lang="ru-RU" sz="1400" dirty="0" smtClean="0"/>
              <a:t>Отглагольные существительные, отымённые предлоги </a:t>
            </a:r>
            <a:r>
              <a:rPr lang="ru-RU" sz="1400" b="1" dirty="0" smtClean="0"/>
              <a:t>(на основании, в соответствии, по линии). </a:t>
            </a:r>
          </a:p>
          <a:p>
            <a:pPr algn="ctr"/>
            <a:r>
              <a:rPr lang="ru-RU" sz="1400" dirty="0" smtClean="0"/>
              <a:t>Сложные союзы </a:t>
            </a:r>
            <a:r>
              <a:rPr lang="ru-RU" sz="1400" b="1" dirty="0" smtClean="0"/>
              <a:t>(вследствие того,  что), </a:t>
            </a:r>
            <a:r>
              <a:rPr lang="ru-RU" sz="1400" dirty="0" smtClean="0"/>
              <a:t>устойчивые словосочетания. </a:t>
            </a:r>
          </a:p>
          <a:p>
            <a:pPr algn="ctr"/>
            <a:r>
              <a:rPr lang="ru-RU" sz="1400" dirty="0" smtClean="0"/>
              <a:t>Общепринятые формы изложения и расположение материала (бланки, формы и т.п.)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616957318"/>
      </p:ext>
    </p:extLst>
  </p:cSld>
  <p:clrMapOvr>
    <a:masterClrMapping/>
  </p:clrMapOvr>
  <p:transition spd="med">
    <p:wedg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Официально-деловой стиль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758330"/>
            <a:ext cx="4935243" cy="2215991"/>
          </a:xfrm>
        </p:spPr>
        <p:txBody>
          <a:bodyPr/>
          <a:lstStyle/>
          <a:p>
            <a:pPr algn="ctr"/>
            <a:r>
              <a:rPr lang="ru-RU" sz="1600" b="1" dirty="0" smtClean="0"/>
              <a:t>К примерам официально-делового стиля можно отнести :</a:t>
            </a:r>
          </a:p>
          <a:p>
            <a:pPr algn="ctr"/>
            <a:r>
              <a:rPr lang="ru-RU" sz="1600" dirty="0" smtClean="0"/>
              <a:t>1.Заявление;</a:t>
            </a:r>
          </a:p>
          <a:p>
            <a:pPr algn="ctr"/>
            <a:r>
              <a:rPr lang="ru-RU" sz="1600" dirty="0" smtClean="0"/>
              <a:t>2. Расписку;</a:t>
            </a:r>
          </a:p>
          <a:p>
            <a:pPr algn="ctr"/>
            <a:r>
              <a:rPr lang="ru-RU" sz="1600" dirty="0" smtClean="0"/>
              <a:t>3. Объяснительную;</a:t>
            </a:r>
          </a:p>
          <a:p>
            <a:pPr algn="ctr"/>
            <a:r>
              <a:rPr lang="ru-RU" sz="1600" dirty="0" smtClean="0"/>
              <a:t>4. Постановление;</a:t>
            </a:r>
          </a:p>
          <a:p>
            <a:pPr algn="ctr"/>
            <a:r>
              <a:rPr lang="ru-RU" sz="1600" dirty="0" smtClean="0"/>
              <a:t>6. Характеристику на работника или ученика;</a:t>
            </a:r>
          </a:p>
          <a:p>
            <a:pPr algn="ctr"/>
            <a:r>
              <a:rPr lang="ru-RU" sz="1600" dirty="0" smtClean="0"/>
              <a:t>7. Законодательные акты, указы, приказы;</a:t>
            </a:r>
          </a:p>
          <a:p>
            <a:pPr algn="ctr"/>
            <a:r>
              <a:rPr lang="ru-RU" sz="1600" dirty="0" smtClean="0"/>
              <a:t>8. Договора.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058684142"/>
      </p:ext>
    </p:extLst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Стилистика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93731"/>
            <a:ext cx="5182265" cy="2308324"/>
          </a:xfrm>
        </p:spPr>
        <p:txBody>
          <a:bodyPr/>
          <a:lstStyle/>
          <a:p>
            <a:pPr algn="ctr"/>
            <a:r>
              <a:rPr lang="ru-RU" sz="1400" b="1" u="sng" dirty="0" smtClean="0">
                <a:solidFill>
                  <a:srgbClr val="0070C0"/>
                </a:solidFill>
              </a:rPr>
              <a:t>Стилистика</a:t>
            </a:r>
            <a:r>
              <a:rPr lang="ru-RU" sz="1400" u="sng" dirty="0" smtClean="0">
                <a:solidFill>
                  <a:srgbClr val="0070C0"/>
                </a:solidFill>
              </a:rPr>
              <a:t>— наука о стилях языка и художественной речи. </a:t>
            </a: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</a:rPr>
              <a:t>Язык как социальное явление выполняет различные функции, связанные с той или иной сферой человеческой деятельности. 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Важнейшими общественными функциями</a:t>
            </a:r>
            <a:br>
              <a:rPr lang="ru-RU" sz="1400" b="1" dirty="0" smtClean="0">
                <a:solidFill>
                  <a:srgbClr val="0070C0"/>
                </a:solidFill>
              </a:rPr>
            </a:br>
            <a:r>
              <a:rPr lang="ru-RU" sz="1400" b="1" dirty="0" smtClean="0">
                <a:solidFill>
                  <a:srgbClr val="0070C0"/>
                </a:solidFill>
              </a:rPr>
              <a:t>языка являются общение, сообщение, воздействие. </a:t>
            </a:r>
          </a:p>
          <a:p>
            <a:r>
              <a:rPr lang="ru-RU" sz="1400" dirty="0" smtClean="0"/>
              <a:t>Отдельные разновидности языка, которые служат для реализации этих функций, называются</a:t>
            </a:r>
            <a:r>
              <a:rPr lang="ru-RU" sz="1400" b="1" dirty="0" smtClean="0"/>
              <a:t> функциональными стилями.</a:t>
            </a:r>
            <a:endParaRPr lang="ru-RU" sz="14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Официально-деловой стиль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538883"/>
          </a:xfrm>
        </p:spPr>
        <p:txBody>
          <a:bodyPr/>
          <a:lstStyle/>
          <a:p>
            <a:pPr algn="ctr"/>
            <a:r>
              <a:rPr lang="ru-RU" sz="2000" dirty="0" smtClean="0"/>
              <a:t>Официально-деловой стиль лишен эмоций. Четкость, точность, достоверность , лаконичность- отличительные особенности официально-делового стиля.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01461299"/>
      </p:ext>
    </p:extLst>
  </p:cSld>
  <p:clrMapOvr>
    <a:masterClrMapping/>
  </p:clrMapOvr>
  <p:transition spd="med"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836607"/>
            <a:ext cx="4935243" cy="1969770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1600" b="1" dirty="0" smtClean="0">
                <a:solidFill>
                  <a:srgbClr val="0070C0"/>
                </a:solidFill>
              </a:rPr>
              <a:t>К какому стилю относится данный текст?</a:t>
            </a:r>
          </a:p>
          <a:p>
            <a:pPr algn="ctr"/>
            <a:r>
              <a:rPr lang="ru-RU" sz="1600" dirty="0" smtClean="0">
                <a:solidFill>
                  <a:schemeClr val="accent6">
                    <a:lumMod val="75000"/>
                  </a:schemeClr>
                </a:solidFill>
              </a:rPr>
              <a:t>Гроза — атмосферное явление, когда в кучево-дождевых облаках или между облаками и поверхностью земли возникают электрические разряды (молнии), сопровождающиеся громом. Как правило, грозу сопровождают ливни. </a:t>
            </a:r>
          </a:p>
          <a:p>
            <a:pPr algn="ctr"/>
            <a:r>
              <a:rPr lang="ru-RU" sz="1600" dirty="0" smtClean="0">
                <a:solidFill>
                  <a:srgbClr val="0070C0"/>
                </a:solidFill>
              </a:rPr>
              <a:t>Ответ:</a:t>
            </a:r>
          </a:p>
          <a:p>
            <a:pPr algn="ctr"/>
            <a:r>
              <a:rPr lang="ru-RU" sz="1600" b="1" dirty="0" smtClean="0">
                <a:solidFill>
                  <a:srgbClr val="00B050"/>
                </a:solidFill>
              </a:rPr>
              <a:t>к научному стилю</a:t>
            </a:r>
            <a:endParaRPr lang="ru-RU" sz="16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93731"/>
            <a:ext cx="5429288" cy="203132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К какому стилю относится данный текст?</a:t>
            </a:r>
            <a:r>
              <a:rPr lang="ru-RU" dirty="0" smtClean="0"/>
              <a:t> 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«В Европе вспышка заболевания корью среди детей: только за первое</a:t>
            </a:r>
            <a:endParaRPr lang="ru-RU" b="1" dirty="0" smtClean="0">
              <a:solidFill>
                <a:srgbClr val="0070C0"/>
              </a:solidFill>
            </a:endParaRPr>
          </a:p>
          <a:p>
            <a:r>
              <a:rPr lang="ru-RU" dirty="0" smtClean="0"/>
              <a:t>полугодие зарегистрирована 1 тысяча случаев заражения. В первую очередь вспомним, что, по данным ВОЗ, корь — одна из основных причин гибели детей в возрасте до пяти лет. Основной задачей вакцины от этого заболевания всегда было снижение детской смертности». –говорит врач-терапевт Калужской области Авдеева Инна Леонидовна.</a:t>
            </a:r>
          </a:p>
          <a:p>
            <a:endParaRPr lang="ru-RU" dirty="0" smtClean="0"/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Ответ: публицистический</a:t>
            </a:r>
            <a:endParaRPr lang="ru-RU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050921"/>
            <a:ext cx="5149557" cy="1908215"/>
          </a:xfrm>
        </p:spPr>
        <p:txBody>
          <a:bodyPr/>
          <a:lstStyle/>
          <a:p>
            <a:pPr algn="ctr"/>
            <a:r>
              <a:rPr lang="ru-RU" sz="1600" b="1" u="sng" dirty="0" smtClean="0">
                <a:solidFill>
                  <a:srgbClr val="0070C0"/>
                </a:solidFill>
              </a:rPr>
              <a:t>К какому стилю относится данный текст? </a:t>
            </a:r>
          </a:p>
          <a:p>
            <a:pPr algn="ctr"/>
            <a:r>
              <a:rPr lang="ru-RU" dirty="0" smtClean="0"/>
              <a:t> 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«Вчера себе купил новую мышь, новую «</a:t>
            </a:r>
            <a:r>
              <a:rPr lang="ru-RU" sz="1800" dirty="0" err="1" smtClean="0">
                <a:solidFill>
                  <a:schemeClr val="accent6">
                    <a:lumMod val="75000"/>
                  </a:schemeClr>
                </a:solidFill>
              </a:rPr>
              <a:t>клаву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», а «</a:t>
            </a:r>
            <a:r>
              <a:rPr lang="ru-RU" sz="1800" dirty="0" err="1" smtClean="0">
                <a:solidFill>
                  <a:schemeClr val="accent6">
                    <a:lumMod val="75000"/>
                  </a:schemeClr>
                </a:solidFill>
              </a:rPr>
              <a:t>вебки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» в торговом центре мне не понравились. Что-то непонятное там ... Посмотрю на неделе в другом магазине. А пока «перебьюсь» без камеры». </a:t>
            </a:r>
          </a:p>
          <a:p>
            <a:pPr algn="ctr"/>
            <a:r>
              <a:rPr lang="ru-RU" sz="1800" dirty="0" smtClean="0">
                <a:solidFill>
                  <a:srgbClr val="00B050"/>
                </a:solidFill>
              </a:rPr>
              <a:t>Ответ: разговорный </a:t>
            </a:r>
            <a:endParaRPr lang="ru-RU" sz="1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031325"/>
          </a:xfrm>
        </p:spPr>
        <p:txBody>
          <a:bodyPr/>
          <a:lstStyle/>
          <a:p>
            <a:pPr marL="228600" indent="-228600">
              <a:buAutoNum type="arabicPeriod"/>
            </a:pPr>
            <a:r>
              <a:rPr lang="ru-RU" dirty="0" smtClean="0"/>
              <a:t>Какой из нижеперечисленных жанров не относится к публицистическому стилю?</a:t>
            </a:r>
          </a:p>
          <a:p>
            <a:pPr marL="228600" indent="-228600">
              <a:buAutoNum type="arabicPeriod"/>
            </a:pPr>
            <a:endParaRPr lang="ru-RU" dirty="0" smtClean="0"/>
          </a:p>
          <a:p>
            <a:r>
              <a:rPr lang="ru-RU" dirty="0" smtClean="0"/>
              <a:t> </a:t>
            </a:r>
            <a:r>
              <a:rPr lang="en-US" dirty="0" smtClean="0"/>
              <a:t>A)</a:t>
            </a:r>
            <a:r>
              <a:rPr lang="ru-RU" dirty="0" smtClean="0"/>
              <a:t>Фельетон</a:t>
            </a:r>
          </a:p>
          <a:p>
            <a:r>
              <a:rPr lang="ru-RU" dirty="0" smtClean="0"/>
              <a:t> </a:t>
            </a:r>
            <a:r>
              <a:rPr lang="en-US" dirty="0" smtClean="0"/>
              <a:t>B) </a:t>
            </a:r>
            <a:r>
              <a:rPr lang="ru-RU" dirty="0" smtClean="0"/>
              <a:t>Заметка</a:t>
            </a:r>
          </a:p>
          <a:p>
            <a:r>
              <a:rPr lang="ru-RU" b="1" dirty="0" smtClean="0"/>
              <a:t> </a:t>
            </a:r>
            <a:r>
              <a:rPr lang="en-US" dirty="0" smtClean="0"/>
              <a:t>C)</a:t>
            </a:r>
            <a:r>
              <a:rPr lang="ru-RU" dirty="0" smtClean="0"/>
              <a:t>Справка</a:t>
            </a:r>
          </a:p>
          <a:p>
            <a:r>
              <a:rPr lang="ru-RU" dirty="0" smtClean="0"/>
              <a:t> </a:t>
            </a:r>
            <a:r>
              <a:rPr lang="en-US" dirty="0" smtClean="0"/>
              <a:t>D)</a:t>
            </a:r>
            <a:r>
              <a:rPr lang="ru-RU" dirty="0" smtClean="0"/>
              <a:t>Очерк</a:t>
            </a:r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Ответ: С</a:t>
            </a:r>
          </a:p>
          <a:p>
            <a:endParaRPr lang="ru-RU" dirty="0"/>
          </a:p>
        </p:txBody>
      </p:sp>
      <p:pic>
        <p:nvPicPr>
          <p:cNvPr id="6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9802" y="746630"/>
            <a:ext cx="2086495" cy="214052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82901" y="550856"/>
            <a:ext cx="2786082" cy="2400657"/>
          </a:xfrm>
        </p:spPr>
        <p:txBody>
          <a:bodyPr/>
          <a:lstStyle/>
          <a:p>
            <a:r>
              <a:rPr lang="ru-RU" dirty="0" smtClean="0"/>
              <a:t>2. Какого стиля нет в русском языке?</a:t>
            </a:r>
          </a:p>
          <a:p>
            <a:r>
              <a:rPr lang="ru-RU" dirty="0" smtClean="0"/>
              <a:t> 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А)</a:t>
            </a:r>
            <a:r>
              <a:rPr lang="en-US" dirty="0" smtClean="0"/>
              <a:t>  </a:t>
            </a:r>
            <a:r>
              <a:rPr lang="ru-RU" dirty="0" smtClean="0"/>
              <a:t>Официально-делового</a:t>
            </a:r>
          </a:p>
          <a:p>
            <a:r>
              <a:rPr lang="ru-RU" b="1" dirty="0" smtClean="0"/>
              <a:t> </a:t>
            </a:r>
            <a:r>
              <a:rPr lang="ru-RU" dirty="0" smtClean="0"/>
              <a:t>В)</a:t>
            </a:r>
            <a:r>
              <a:rPr lang="en-US" dirty="0" smtClean="0"/>
              <a:t> </a:t>
            </a:r>
            <a:r>
              <a:rPr lang="ru-RU" dirty="0" smtClean="0"/>
              <a:t>Коммуникативно-эмоционального</a:t>
            </a:r>
          </a:p>
          <a:p>
            <a:r>
              <a:rPr lang="ru-RU" dirty="0" smtClean="0"/>
              <a:t> С)</a:t>
            </a:r>
            <a:r>
              <a:rPr lang="en-US" dirty="0" smtClean="0"/>
              <a:t> </a:t>
            </a:r>
            <a:r>
              <a:rPr lang="ru-RU" dirty="0" smtClean="0"/>
              <a:t>Научного</a:t>
            </a:r>
          </a:p>
          <a:p>
            <a:r>
              <a:rPr lang="ru-RU" dirty="0" smtClean="0"/>
              <a:t> </a:t>
            </a:r>
            <a:r>
              <a:rPr lang="en-US" dirty="0" smtClean="0"/>
              <a:t>D) </a:t>
            </a:r>
            <a:r>
              <a:rPr lang="ru-RU" dirty="0" smtClean="0"/>
              <a:t>Разговорного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Ответ: </a:t>
            </a:r>
            <a:r>
              <a:rPr lang="en-US" dirty="0" smtClean="0"/>
              <a:t>B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550855"/>
            <a:ext cx="2500330" cy="25717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712258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882901" y="550856"/>
            <a:ext cx="2786082" cy="2585323"/>
          </a:xfrm>
        </p:spPr>
        <p:txBody>
          <a:bodyPr/>
          <a:lstStyle/>
          <a:p>
            <a:r>
              <a:rPr lang="ru-RU" dirty="0" smtClean="0"/>
              <a:t>3. Для какого стиля характерны доклады, лекции, рефераты?</a:t>
            </a:r>
          </a:p>
          <a:p>
            <a:r>
              <a:rPr lang="ru-RU" dirty="0" smtClean="0"/>
              <a:t> 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ru-RU" dirty="0" smtClean="0"/>
              <a:t>А)</a:t>
            </a:r>
            <a:r>
              <a:rPr lang="en-US" dirty="0" smtClean="0"/>
              <a:t>  </a:t>
            </a:r>
            <a:r>
              <a:rPr lang="ru-RU" dirty="0" smtClean="0"/>
              <a:t>Официально-делового</a:t>
            </a:r>
          </a:p>
          <a:p>
            <a:r>
              <a:rPr lang="ru-RU" b="1" dirty="0" smtClean="0"/>
              <a:t> </a:t>
            </a:r>
            <a:r>
              <a:rPr lang="ru-RU" dirty="0" smtClean="0"/>
              <a:t>В)</a:t>
            </a:r>
            <a:r>
              <a:rPr lang="en-US" dirty="0" smtClean="0"/>
              <a:t> </a:t>
            </a:r>
            <a:r>
              <a:rPr lang="ru-RU" dirty="0" smtClean="0"/>
              <a:t>Коммуникативно-эмоционального</a:t>
            </a:r>
          </a:p>
          <a:p>
            <a:r>
              <a:rPr lang="ru-RU" dirty="0" smtClean="0"/>
              <a:t> С)</a:t>
            </a:r>
            <a:r>
              <a:rPr lang="en-US" dirty="0" smtClean="0"/>
              <a:t> </a:t>
            </a:r>
            <a:r>
              <a:rPr lang="ru-RU" dirty="0" smtClean="0"/>
              <a:t>Научного</a:t>
            </a:r>
          </a:p>
          <a:p>
            <a:r>
              <a:rPr lang="ru-RU" dirty="0" smtClean="0"/>
              <a:t> </a:t>
            </a:r>
            <a:r>
              <a:rPr lang="en-US" dirty="0" smtClean="0"/>
              <a:t>D) </a:t>
            </a:r>
            <a:r>
              <a:rPr lang="ru-RU" dirty="0" smtClean="0"/>
              <a:t>Разговорного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Ответ: С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550855"/>
            <a:ext cx="2500330" cy="25717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712258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66676" y="902345"/>
            <a:ext cx="4608512" cy="584775"/>
          </a:xfrm>
        </p:spPr>
        <p:txBody>
          <a:bodyPr/>
          <a:lstStyle/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Выполните   упражнение № 139 на странице 116</a:t>
            </a:r>
          </a:p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Выполните  упражнение № 140 на странице 116</a:t>
            </a:r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Стили речи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765170"/>
            <a:ext cx="4935243" cy="174327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25578" y="765170"/>
            <a:ext cx="2786082" cy="3571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Функциональные стили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82636" y="1408111"/>
            <a:ext cx="142876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Книжные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54404" y="1408111"/>
            <a:ext cx="1643074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Разговорный 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Книжные стили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765169"/>
            <a:ext cx="4935243" cy="214313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96950" y="836607"/>
            <a:ext cx="328614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Научный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96950" y="1408111"/>
            <a:ext cx="3286148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Публицистический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61231" y="1933980"/>
            <a:ext cx="3357586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Официально-деловой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96950" y="2479681"/>
            <a:ext cx="335758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Литературно - художественный</a:t>
            </a:r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88290" y="131447"/>
            <a:ext cx="5189220" cy="323165"/>
          </a:xfrm>
        </p:spPr>
        <p:txBody>
          <a:bodyPr/>
          <a:lstStyle/>
          <a:p>
            <a:pPr eaLnBrk="1" hangingPunct="1"/>
            <a:r>
              <a:rPr lang="ru-RU" sz="2100" dirty="0" smtClean="0"/>
              <a:t>Для разговорного стиля характерно: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8290" y="542305"/>
            <a:ext cx="5319351" cy="2514195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 eaLnBrk="1" hangingPunct="1"/>
            <a:r>
              <a:rPr lang="ru-RU" sz="1600" dirty="0" smtClean="0">
                <a:solidFill>
                  <a:srgbClr val="0070C0"/>
                </a:solidFill>
              </a:rPr>
              <a:t>Общение в быту: дома, на работе, в неофициальной </a:t>
            </a:r>
            <a:r>
              <a:rPr lang="ru-RU" sz="1600" dirty="0" smtClean="0">
                <a:solidFill>
                  <a:srgbClr val="0070C0"/>
                </a:solidFill>
              </a:rPr>
              <a:t>обстановке. </a:t>
            </a:r>
            <a:endParaRPr lang="ru-RU" sz="1600" dirty="0" smtClean="0">
              <a:solidFill>
                <a:srgbClr val="0070C0"/>
              </a:solidFill>
            </a:endParaRPr>
          </a:p>
          <a:p>
            <a:pPr algn="ctr" eaLnBrk="1" hangingPunct="1"/>
            <a:r>
              <a:rPr lang="ru-RU" sz="1600" b="1" u="sng" dirty="0" smtClean="0">
                <a:solidFill>
                  <a:srgbClr val="00B050"/>
                </a:solidFill>
              </a:rPr>
              <a:t>Языковые средства</a:t>
            </a:r>
          </a:p>
          <a:p>
            <a:pPr eaLnBrk="1" hangingPunct="1"/>
            <a:r>
              <a:rPr lang="ru-RU" sz="1600" dirty="0" smtClean="0"/>
              <a:t>Обиходно-бытовая лексика и фразеология, эмоционально-экспрессивная лексика.</a:t>
            </a:r>
          </a:p>
          <a:p>
            <a:pPr algn="ctr" eaLnBrk="1" hangingPunct="1"/>
            <a:r>
              <a:rPr lang="ru-RU" sz="1600" dirty="0" smtClean="0">
                <a:solidFill>
                  <a:srgbClr val="0070C0"/>
                </a:solidFill>
              </a:rPr>
              <a:t>Употребление частиц, междометий;</a:t>
            </a:r>
          </a:p>
          <a:p>
            <a:pPr eaLnBrk="1" hangingPunct="1"/>
            <a:r>
              <a:rPr lang="ru-RU" sz="1600" dirty="0" smtClean="0"/>
              <a:t>Употребление вводных слов ,слов-обращений, слов-предложений, неполных предложений. Повторы слов. Экспрессивность:</a:t>
            </a:r>
            <a:r>
              <a:rPr lang="ru-RU" sz="1600" i="1" dirty="0" smtClean="0"/>
              <a:t> Успеем? — Где там успеем!; Куда там успеем!; Какое там успеем!; Так тебе и успеем! </a:t>
            </a:r>
            <a:endParaRPr lang="ru-RU" sz="1600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Разговорный стиль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93732"/>
            <a:ext cx="5182265" cy="1908215"/>
          </a:xfrm>
        </p:spPr>
        <p:txBody>
          <a:bodyPr/>
          <a:lstStyle/>
          <a:p>
            <a:pPr algn="ctr" eaLnBrk="1" hangingPunct="1"/>
            <a:r>
              <a:rPr lang="ru-RU" sz="1400" dirty="0" smtClean="0">
                <a:solidFill>
                  <a:srgbClr val="0070C0"/>
                </a:solidFill>
              </a:rPr>
              <a:t>Для разговорного стиля характерно: неполнота выражения и </a:t>
            </a:r>
            <a:r>
              <a:rPr lang="ru-RU" sz="1400" dirty="0" smtClean="0">
                <a:solidFill>
                  <a:srgbClr val="0070C0"/>
                </a:solidFill>
              </a:rPr>
              <a:t>эмоциональность, </a:t>
            </a:r>
            <a:endParaRPr lang="ru-RU" sz="1400" dirty="0" smtClean="0">
              <a:solidFill>
                <a:srgbClr val="0070C0"/>
              </a:solidFill>
            </a:endParaRPr>
          </a:p>
          <a:p>
            <a:pPr algn="ctr" eaLnBrk="1" hangingPunct="1"/>
            <a:r>
              <a:rPr lang="ru-RU" sz="1400" dirty="0" smtClean="0">
                <a:solidFill>
                  <a:srgbClr val="0070C0"/>
                </a:solidFill>
              </a:rPr>
              <a:t>разговорно-бытовые слова и формы: </a:t>
            </a:r>
            <a:r>
              <a:rPr lang="ru-RU" sz="1400" i="1" dirty="0" smtClean="0">
                <a:solidFill>
                  <a:srgbClr val="00B050"/>
                </a:solidFill>
              </a:rPr>
              <a:t>братец, сестрица, вымахал, прыг;</a:t>
            </a:r>
          </a:p>
          <a:p>
            <a:pPr algn="ctr" eaLnBrk="1" hangingPunct="1"/>
            <a:r>
              <a:rPr lang="ru-RU" sz="1400" dirty="0" smtClean="0">
                <a:solidFill>
                  <a:srgbClr val="0070C0"/>
                </a:solidFill>
              </a:rPr>
              <a:t>оценочная лексика;</a:t>
            </a:r>
          </a:p>
          <a:p>
            <a:pPr algn="ctr" eaLnBrk="1" hangingPunct="1"/>
            <a:r>
              <a:rPr lang="ru-RU" sz="1400" dirty="0" smtClean="0">
                <a:solidFill>
                  <a:srgbClr val="0070C0"/>
                </a:solidFill>
              </a:rPr>
              <a:t>ярко выражена стилистическая окраска: </a:t>
            </a:r>
            <a:r>
              <a:rPr lang="ru-RU" sz="1400" i="1" dirty="0" smtClean="0">
                <a:solidFill>
                  <a:schemeClr val="accent6">
                    <a:lumMod val="75000"/>
                  </a:schemeClr>
                </a:solidFill>
              </a:rPr>
              <a:t>дочурка, отличный, здорово, </a:t>
            </a:r>
            <a:r>
              <a:rPr lang="ru-RU" sz="1400" i="1" dirty="0" err="1" smtClean="0">
                <a:solidFill>
                  <a:schemeClr val="accent6">
                    <a:lumMod val="75000"/>
                  </a:schemeClr>
                </a:solidFill>
              </a:rPr>
              <a:t>супер</a:t>
            </a:r>
            <a:r>
              <a:rPr lang="ru-RU" sz="1400" i="1" dirty="0" smtClean="0">
                <a:solidFill>
                  <a:schemeClr val="accent6">
                    <a:lumMod val="75000"/>
                  </a:schemeClr>
                </a:solidFill>
              </a:rPr>
              <a:t>,  превосходный, скверный, гадкий, наглый. </a:t>
            </a:r>
          </a:p>
          <a:p>
            <a:pPr algn="ctr" eaLnBrk="1" hangingPunct="1"/>
            <a:r>
              <a:rPr lang="ru-RU" sz="1400" dirty="0" smtClean="0">
                <a:solidFill>
                  <a:srgbClr val="0070C0"/>
                </a:solidFill>
              </a:rPr>
              <a:t>Основная форма речи – устная.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Научный стиль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846659"/>
          </a:xfrm>
        </p:spPr>
        <p:txBody>
          <a:bodyPr/>
          <a:lstStyle/>
          <a:p>
            <a:pPr algn="ctr" eaLnBrk="1" hangingPunct="1"/>
            <a:r>
              <a:rPr lang="ru-RU" sz="1800" dirty="0" smtClean="0">
                <a:solidFill>
                  <a:srgbClr val="0070C0"/>
                </a:solidFill>
              </a:rPr>
              <a:t>Сфера общения – научная  деятельность (написание специальных учебников, научных статей, конспектов, курсовых работ, лекций, докладов и т.п.).</a:t>
            </a:r>
          </a:p>
          <a:p>
            <a:pPr eaLnBrk="1" hangingPunct="1"/>
            <a:r>
              <a:rPr lang="ru-RU" sz="1800" dirty="0" smtClean="0"/>
              <a:t>Назначение состоит в том, чтобы дать точное и ясное представление о научных понятиях.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Научный стиль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149557" cy="1846659"/>
          </a:xfrm>
        </p:spPr>
        <p:txBody>
          <a:bodyPr/>
          <a:lstStyle/>
          <a:p>
            <a:pPr algn="ctr"/>
            <a:r>
              <a:rPr lang="ru-RU" dirty="0" smtClean="0"/>
              <a:t>Научный стиль используется во всех сферах науки. </a:t>
            </a:r>
          </a:p>
          <a:p>
            <a:pPr algn="ctr"/>
            <a:endParaRPr lang="ru-RU" b="1" u="sng" dirty="0" smtClean="0">
              <a:solidFill>
                <a:srgbClr val="0070C0"/>
              </a:solidFill>
            </a:endParaRPr>
          </a:p>
          <a:p>
            <a:pPr algn="ctr"/>
            <a:r>
              <a:rPr lang="ru-RU" b="1" u="sng" dirty="0" smtClean="0">
                <a:solidFill>
                  <a:srgbClr val="0070C0"/>
                </a:solidFill>
              </a:rPr>
              <a:t>Языковые </a:t>
            </a:r>
            <a:r>
              <a:rPr lang="ru-RU" b="1" u="sng" dirty="0" smtClean="0">
                <a:solidFill>
                  <a:srgbClr val="0070C0"/>
                </a:solidFill>
              </a:rPr>
              <a:t>средства</a:t>
            </a:r>
          </a:p>
          <a:p>
            <a:pPr algn="ctr"/>
            <a:r>
              <a:rPr lang="ru-RU" i="1" dirty="0" smtClean="0">
                <a:solidFill>
                  <a:srgbClr val="00B050"/>
                </a:solidFill>
              </a:rPr>
              <a:t>Термины. Абстрактная лексика. Фразеология (составные термины):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грудная жаба, щитовидная железа, точка замерзания, звонкие согласные, причастный оборот.</a:t>
            </a:r>
          </a:p>
          <a:p>
            <a:pPr algn="ctr"/>
            <a:r>
              <a:rPr lang="ru-RU" dirty="0" smtClean="0"/>
              <a:t> </a:t>
            </a:r>
            <a:endParaRPr lang="ru-RU" dirty="0" smtClean="0"/>
          </a:p>
          <a:p>
            <a:pPr algn="ctr"/>
            <a:r>
              <a:rPr lang="ru-RU" dirty="0" smtClean="0"/>
              <a:t>Употребление </a:t>
            </a:r>
            <a:r>
              <a:rPr lang="ru-RU" dirty="0" smtClean="0"/>
              <a:t>вещественных и отвлечённых существительных во множественном числе:</a:t>
            </a:r>
            <a:r>
              <a:rPr lang="ru-RU" i="1" dirty="0" smtClean="0"/>
              <a:t> </a:t>
            </a:r>
            <a:r>
              <a:rPr lang="ru-RU" i="1" dirty="0" smtClean="0">
                <a:solidFill>
                  <a:srgbClr val="00B050"/>
                </a:solidFill>
              </a:rPr>
              <a:t>смазочные масла, низкие температуры</a:t>
            </a:r>
            <a:r>
              <a:rPr lang="ru-RU" i="1" dirty="0" smtClean="0">
                <a:solidFill>
                  <a:srgbClr val="00B050"/>
                </a:solidFill>
              </a:rPr>
              <a:t>;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2435" y="1005903"/>
            <a:ext cx="4900930" cy="315471"/>
          </a:xfrm>
        </p:spPr>
        <p:txBody>
          <a:bodyPr/>
          <a:lstStyle/>
          <a:p>
            <a:pPr eaLnBrk="1" hangingPunct="1"/>
            <a:r>
              <a:rPr lang="ru-RU" b="1" smtClean="0"/>
              <a:t>Для научного стиля характерно: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8290" y="668499"/>
            <a:ext cx="5189220" cy="2600373"/>
          </a:xfrm>
          <a:prstGeom prst="rect">
            <a:avLst/>
          </a:prstGeom>
        </p:spPr>
        <p:txBody>
          <a:bodyPr lIns="51481" tIns="25740" rIns="51481" bIns="25740"/>
          <a:lstStyle/>
          <a:p>
            <a:pPr algn="ctr" eaLnBrk="1" hangingPunct="1">
              <a:lnSpc>
                <a:spcPct val="90000"/>
              </a:lnSpc>
            </a:pPr>
            <a:r>
              <a:rPr lang="ru-RU" sz="1600" b="1" u="sng" dirty="0" smtClean="0">
                <a:solidFill>
                  <a:srgbClr val="0070C0"/>
                </a:solidFill>
              </a:rPr>
              <a:t>Для научного стиля характерно: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600" dirty="0" smtClean="0"/>
              <a:t>четкость и логичность изложения;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600" dirty="0" smtClean="0"/>
              <a:t>доказательность;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600" dirty="0" smtClean="0"/>
              <a:t> отсутствие выражения эмоций;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600" dirty="0" smtClean="0"/>
              <a:t>терминологическая лексика: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dirty="0" smtClean="0"/>
              <a:t>   - технические термины: </a:t>
            </a:r>
            <a:r>
              <a:rPr lang="ru-RU" sz="1600" i="1" dirty="0" smtClean="0"/>
              <a:t>центрифуга;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dirty="0" smtClean="0"/>
              <a:t>   - медицинские термины: </a:t>
            </a:r>
            <a:r>
              <a:rPr lang="ru-RU" sz="1600" i="1" dirty="0" smtClean="0"/>
              <a:t>рентген;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i="1" dirty="0" smtClean="0"/>
              <a:t>   - </a:t>
            </a:r>
            <a:r>
              <a:rPr lang="ru-RU" sz="1600" dirty="0" smtClean="0"/>
              <a:t>лингвистические термины: </a:t>
            </a:r>
            <a:r>
              <a:rPr lang="ru-RU" sz="1600" i="1" dirty="0" smtClean="0"/>
              <a:t>суффикс;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i="1" dirty="0" smtClean="0"/>
              <a:t>   - </a:t>
            </a:r>
            <a:r>
              <a:rPr lang="ru-RU" sz="1600" dirty="0" smtClean="0"/>
              <a:t>экономические термины: </a:t>
            </a:r>
            <a:r>
              <a:rPr lang="ru-RU" sz="1600" i="1" dirty="0" smtClean="0"/>
              <a:t>бартер;</a:t>
            </a:r>
          </a:p>
          <a:p>
            <a:pPr algn="ctr" eaLnBrk="1" hangingPunct="1">
              <a:lnSpc>
                <a:spcPct val="90000"/>
              </a:lnSpc>
            </a:pPr>
            <a:r>
              <a:rPr lang="ru-RU" sz="1600" dirty="0" smtClean="0">
                <a:solidFill>
                  <a:srgbClr val="00B050"/>
                </a:solidFill>
              </a:rPr>
              <a:t>основная форма речи – письменная.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i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dirty="0" smtClean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d572a97fd4067bbe618d14f2af1cd671a240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8443</TotalTime>
  <Words>911</Words>
  <Application>Microsoft Office PowerPoint</Application>
  <PresentationFormat>Произвольный</PresentationFormat>
  <Paragraphs>145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Arial Black</vt:lpstr>
      <vt:lpstr>Calibri</vt:lpstr>
      <vt:lpstr>Times New Roman</vt:lpstr>
      <vt:lpstr>Wingdings</vt:lpstr>
      <vt:lpstr>Office Theme</vt:lpstr>
      <vt:lpstr>Русский язык </vt:lpstr>
      <vt:lpstr>Стилистика</vt:lpstr>
      <vt:lpstr>Стили речи</vt:lpstr>
      <vt:lpstr>Книжные стили </vt:lpstr>
      <vt:lpstr>Для разговорного стиля характерно:</vt:lpstr>
      <vt:lpstr>Разговорный стиль</vt:lpstr>
      <vt:lpstr>Научный стиль</vt:lpstr>
      <vt:lpstr>Научный стиль</vt:lpstr>
      <vt:lpstr>Для научного стиля характерно:</vt:lpstr>
      <vt:lpstr>Презентация PowerPoint</vt:lpstr>
      <vt:lpstr>Публицистический стиль</vt:lpstr>
      <vt:lpstr>Презентация PowerPoint</vt:lpstr>
      <vt:lpstr>Публицистический стиль</vt:lpstr>
      <vt:lpstr>Художественный стиль</vt:lpstr>
      <vt:lpstr>Презентация PowerPoint</vt:lpstr>
      <vt:lpstr>Художественный стиль</vt:lpstr>
      <vt:lpstr>Художественный стиль</vt:lpstr>
      <vt:lpstr>Официально-деловой стиль </vt:lpstr>
      <vt:lpstr>Официально-деловой стиль </vt:lpstr>
      <vt:lpstr>Официально-деловой стиль </vt:lpstr>
      <vt:lpstr>Задание</vt:lpstr>
      <vt:lpstr>Задание</vt:lpstr>
      <vt:lpstr>Задание</vt:lpstr>
      <vt:lpstr>Готовимся к поступлению в вуз</vt:lpstr>
      <vt:lpstr>Готовимся к поступлению в вуз</vt:lpstr>
      <vt:lpstr>Готовимся к поступлению в вуз</vt:lpstr>
      <vt:lpstr>Задание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User</cp:lastModifiedBy>
  <cp:revision>876</cp:revision>
  <dcterms:created xsi:type="dcterms:W3CDTF">2020-04-13T08:06:06Z</dcterms:created>
  <dcterms:modified xsi:type="dcterms:W3CDTF">2021-01-26T09:04:55Z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