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351" r:id="rId3"/>
    <p:sldId id="435" r:id="rId4"/>
    <p:sldId id="436" r:id="rId5"/>
    <p:sldId id="437" r:id="rId6"/>
    <p:sldId id="438" r:id="rId7"/>
    <p:sldId id="414" r:id="rId8"/>
    <p:sldId id="441" r:id="rId9"/>
    <p:sldId id="443" r:id="rId10"/>
    <p:sldId id="446" r:id="rId11"/>
    <p:sldId id="439" r:id="rId12"/>
    <p:sldId id="444" r:id="rId13"/>
    <p:sldId id="454" r:id="rId14"/>
    <p:sldId id="445" r:id="rId15"/>
    <p:sldId id="447" r:id="rId16"/>
    <p:sldId id="448" r:id="rId17"/>
    <p:sldId id="433" r:id="rId18"/>
    <p:sldId id="450" r:id="rId19"/>
    <p:sldId id="451" r:id="rId20"/>
    <p:sldId id="453" r:id="rId21"/>
    <p:sldId id="298" r:id="rId22"/>
  </p:sldIdLst>
  <p:sldSz cx="5765800" cy="3244850"/>
  <p:notesSz cx="5765800" cy="3244850"/>
  <p:custDataLst>
    <p:tags r:id="rId2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4002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07" autoAdjust="0"/>
    <p:restoredTop sz="86848" autoAdjust="0"/>
  </p:normalViewPr>
  <p:slideViewPr>
    <p:cSldViewPr>
      <p:cViewPr varScale="1">
        <p:scale>
          <a:sx n="131" d="100"/>
          <a:sy n="131" d="100"/>
        </p:scale>
        <p:origin x="1308" y="10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953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 flipV="1">
            <a:off x="3740156" y="1835068"/>
            <a:ext cx="1071570" cy="3731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5"/>
          <p:cNvSpPr txBox="1">
            <a:spLocks/>
          </p:cNvSpPr>
          <p:nvPr/>
        </p:nvSpPr>
        <p:spPr>
          <a:xfrm>
            <a:off x="406632" y="1193797"/>
            <a:ext cx="4762284" cy="984885"/>
          </a:xfrm>
          <a:prstGeom prst="rect">
            <a:avLst/>
          </a:prstGeom>
          <a:ln w="76200" cmpd="tri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1600" kern="0" dirty="0" smtClean="0">
                <a:solidFill>
                  <a:srgbClr val="0070C0"/>
                </a:solidFill>
              </a:rPr>
              <a:t>Подготовка к сочинению по пьесе  </a:t>
            </a:r>
            <a:r>
              <a:rPr lang="ru-RU" altLang="ru-RU" sz="1600" kern="0" dirty="0" err="1" smtClean="0">
                <a:solidFill>
                  <a:srgbClr val="0070C0"/>
                </a:solidFill>
              </a:rPr>
              <a:t>А.П.Чехова</a:t>
            </a:r>
            <a:r>
              <a:rPr lang="ru-RU" altLang="ru-RU" sz="1600" kern="0" dirty="0" smtClean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ru-RU" altLang="ru-RU" sz="1600" kern="0" dirty="0" smtClean="0">
                <a:solidFill>
                  <a:srgbClr val="0070C0"/>
                </a:solidFill>
              </a:rPr>
              <a:t>«Вишневый сад»</a:t>
            </a:r>
          </a:p>
          <a:p>
            <a:pPr algn="ctr"/>
            <a:r>
              <a:rPr lang="ru-RU" altLang="ru-RU" sz="1600" kern="0" dirty="0" smtClean="0">
                <a:solidFill>
                  <a:srgbClr val="0070C0"/>
                </a:solidFill>
              </a:rPr>
              <a:t>на тему </a:t>
            </a:r>
          </a:p>
          <a:p>
            <a:pPr algn="ctr"/>
            <a:r>
              <a:rPr lang="ru-RU" altLang="ru-RU" sz="1600" kern="0" dirty="0" smtClean="0">
                <a:solidFill>
                  <a:srgbClr val="0070C0"/>
                </a:solidFill>
              </a:rPr>
              <a:t>«Образ Раневской»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Эпиграф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758330"/>
            <a:ext cx="4935243" cy="2541166"/>
          </a:xfrm>
        </p:spPr>
        <p:txBody>
          <a:bodyPr/>
          <a:lstStyle/>
          <a:p>
            <a:r>
              <a:rPr lang="ru-RU" dirty="0" smtClean="0"/>
              <a:t>1. «У того, кто ничего не делает , много помощников»</a:t>
            </a:r>
          </a:p>
          <a:p>
            <a:r>
              <a:rPr lang="ru-RU" dirty="0" err="1" smtClean="0"/>
              <a:t>Л.Н.Толстой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2. «Я никогда не хотел сделать Раневскую угомонившеюся. Угомонить такую женщину может только смерть».</a:t>
            </a:r>
          </a:p>
          <a:p>
            <a:r>
              <a:rPr lang="ru-RU" dirty="0" err="1" smtClean="0"/>
              <a:t>А.П.Чехов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6833735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Вступление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738664"/>
          </a:xfrm>
        </p:spPr>
        <p:txBody>
          <a:bodyPr/>
          <a:lstStyle/>
          <a:p>
            <a:r>
              <a:rPr lang="ru-RU" dirty="0" smtClean="0"/>
              <a:t>Пьеса Антона Павловича Чехова «Вишневый сад» по праву считается вершиной его мастерства. Это последнее в его творческой биографии произведение, которое бесспорно внесло неоценимый вклад в русскую драматургию.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547451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Основная часть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686322"/>
            <a:ext cx="4935243" cy="2400657"/>
          </a:xfrm>
        </p:spPr>
        <p:txBody>
          <a:bodyPr/>
          <a:lstStyle/>
          <a:p>
            <a:r>
              <a:rPr lang="ru-RU" dirty="0" smtClean="0"/>
              <a:t>Любовь Андреевна является главной героиней пьесы. В ее образе воплотились подлинные черты русского дворянства с присущими им родовыми традициями. В этом характере удивительным образом проявились самые противоречивые черты, по словам </a:t>
            </a:r>
            <a:r>
              <a:rPr lang="ru-RU" dirty="0" err="1" smtClean="0"/>
              <a:t>А.П.Чехова</a:t>
            </a:r>
            <a:r>
              <a:rPr lang="ru-RU" dirty="0" smtClean="0"/>
              <a:t>, Раневская –это «плохой хороший человек». </a:t>
            </a:r>
          </a:p>
          <a:p>
            <a:r>
              <a:rPr lang="ru-RU" dirty="0" smtClean="0"/>
              <a:t>Героиня пьесы «Вишневый сад» сочетает в себе безволие и расточительность, бездумность и неприспособленность к жизни, легкомыслие и безнравственность. При этом она очень добрая , образованная , чуткая натура, способная видеть и ценить прекрасное вокруг. Неоднозначность характеристики Раневской проявляется в речи, в которой соединяются манерность, душевность и сентиментальность.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254441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uz-Cyrl-UZ" dirty="0" smtClean="0"/>
              <a:t>Раневская глазами других героев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Documents and Settings\Эмма\Рабочий стол\вишневый сад\vs2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6596" y="542305"/>
            <a:ext cx="1656184" cy="2592288"/>
          </a:xfrm>
          <a:prstGeom prst="rect">
            <a:avLst/>
          </a:prstGeom>
          <a:noFill/>
        </p:spPr>
      </p:pic>
      <p:pic>
        <p:nvPicPr>
          <p:cNvPr id="6" name="Picture 2" descr="C:\Documents and Settings\Эмма\Рабочий стол\вишневый сад\Gaev_Leonid_Andreevich_1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2780" y="542305"/>
            <a:ext cx="1857388" cy="2592288"/>
          </a:xfrm>
          <a:prstGeom prst="rect">
            <a:avLst/>
          </a:prstGeom>
          <a:noFill/>
        </p:spPr>
      </p:pic>
      <p:pic>
        <p:nvPicPr>
          <p:cNvPr id="7" name="Picture 2" descr="C:\Documents and Settings\Эмма\Рабочий стол\5 февраля\unname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60168" y="542305"/>
            <a:ext cx="2015654" cy="2592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87406161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Отношение автора к героине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77328"/>
          </a:xfrm>
        </p:spPr>
        <p:txBody>
          <a:bodyPr/>
          <a:lstStyle/>
          <a:p>
            <a:r>
              <a:rPr lang="ru-RU" dirty="0" err="1" smtClean="0"/>
              <a:t>А.П.Чехов</a:t>
            </a:r>
            <a:r>
              <a:rPr lang="ru-RU" dirty="0" smtClean="0"/>
              <a:t> сочувствует героине . Вместе с вишневым садом она теряет все самое ценное, что было в ее жизни. </a:t>
            </a:r>
          </a:p>
          <a:p>
            <a:r>
              <a:rPr lang="ru-RU" dirty="0" smtClean="0"/>
              <a:t>Раневская –добрая женщина, но эгоистичная. Эта женщина не умеет распоряжаться деньгами, не думает о завтрашнем дне. Яркий пример тому бал, который она устраивает в день торгов, несмотря на свое </a:t>
            </a:r>
            <a:r>
              <a:rPr lang="ru-RU" dirty="0"/>
              <a:t>б</a:t>
            </a:r>
            <a:r>
              <a:rPr lang="ru-RU" dirty="0" smtClean="0"/>
              <a:t>едственное положение. </a:t>
            </a:r>
          </a:p>
          <a:p>
            <a:r>
              <a:rPr lang="ru-RU" dirty="0" smtClean="0"/>
              <a:t>Легкомысленность героини доказывает ее поступок, когда она забывает преданного слугу Фирса в покинутом доме.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987623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Фирс, Любовь Раневская и Лопахин</a:t>
            </a:r>
            <a:endParaRPr lang="ru-RU" dirty="0"/>
          </a:p>
        </p:txBody>
      </p:sp>
      <p:pic>
        <p:nvPicPr>
          <p:cNvPr id="5" name="Picture 2" descr="C:\Documents and Settings\Эмма\Рабочий стол\вишневый сад\id-2-Igor-Ilinskiy-v-roli-Firsa-Scena-iz-spektaklya-Vishnevyy-sad-198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6596" y="542305"/>
            <a:ext cx="2520280" cy="2592288"/>
          </a:xfrm>
          <a:prstGeom prst="rect">
            <a:avLst/>
          </a:prstGeom>
          <a:noFill/>
        </p:spPr>
      </p:pic>
      <p:pic>
        <p:nvPicPr>
          <p:cNvPr id="7" name="Picture 2" descr="F:\__\5 февраля\vs17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666876" y="542305"/>
            <a:ext cx="3024336" cy="2592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819724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901" y="542305"/>
            <a:ext cx="2594610" cy="2400657"/>
          </a:xfrm>
        </p:spPr>
        <p:txBody>
          <a:bodyPr/>
          <a:lstStyle/>
          <a:p>
            <a:r>
              <a:rPr lang="ru-RU" dirty="0" smtClean="0"/>
              <a:t>Именно на Любовь Раневскую Антон Павлович Чехов возлагает вину гибели сада, тем самым показывая , что мы сами кузнецы своего счастья , что праздная жизнь губит человека, разлагает его душу. </a:t>
            </a:r>
          </a:p>
          <a:p>
            <a:r>
              <a:rPr lang="ru-RU" dirty="0" smtClean="0"/>
              <a:t>Главная героиня ничего полезного не создала .Автор  видел смысл жизни в полезном облагораживающем труде, будущее России возлагал на деятельных людей.</a:t>
            </a:r>
          </a:p>
          <a:p>
            <a:r>
              <a:rPr lang="ru-RU" dirty="0" smtClean="0"/>
              <a:t>Мое отношение к героине ….</a:t>
            </a:r>
            <a:endParaRPr lang="ru-RU" dirty="0"/>
          </a:p>
        </p:txBody>
      </p:sp>
      <p:pic>
        <p:nvPicPr>
          <p:cNvPr id="5" name="Picture 2" descr="C:\Documents and Settings\Эмма\Рабочий стол\вишневый сад\1251337_origina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6596" y="614313"/>
            <a:ext cx="2650579" cy="25202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3360000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2952329" cy="646331"/>
          </a:xfrm>
        </p:spPr>
        <p:txBody>
          <a:bodyPr/>
          <a:lstStyle/>
          <a:p>
            <a:r>
              <a:rPr lang="ru-RU" sz="1400" b="1" dirty="0" smtClean="0">
                <a:solidFill>
                  <a:srgbClr val="0070C0"/>
                </a:solidFill>
              </a:rPr>
              <a:t>Подготовились к написанию сочинения по литературному произведению</a:t>
            </a: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622425"/>
            <a:ext cx="295232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b="1" kern="0" dirty="0" smtClean="0">
                <a:solidFill>
                  <a:srgbClr val="0070C0"/>
                </a:solidFill>
              </a:rPr>
              <a:t>Отработали  навыки и умения по составлению композиции сочинения</a:t>
            </a:r>
            <a:endParaRPr lang="ru-RU" sz="1400" b="1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454272" y="550855"/>
            <a:ext cx="3143272" cy="2954655"/>
          </a:xfrm>
        </p:spPr>
        <p:txBody>
          <a:bodyPr/>
          <a:lstStyle/>
          <a:p>
            <a:pPr marL="228600" indent="-228600"/>
            <a:r>
              <a:rPr lang="ru-RU" dirty="0" smtClean="0">
                <a:solidFill>
                  <a:srgbClr val="0070C0"/>
                </a:solidFill>
              </a:rPr>
              <a:t>1. Изречение , краткая цитата перед произведением или его частью , которые характеризуют основную идею произведения-это </a:t>
            </a:r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А) Эпиграф</a:t>
            </a: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В) Цитата</a:t>
            </a: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С) </a:t>
            </a:r>
            <a:r>
              <a:rPr lang="ru-RU" b="1" dirty="0">
                <a:solidFill>
                  <a:srgbClr val="00B050"/>
                </a:solidFill>
              </a:rPr>
              <a:t>К</a:t>
            </a:r>
            <a:r>
              <a:rPr lang="ru-RU" b="1" dirty="0" smtClean="0">
                <a:solidFill>
                  <a:srgbClr val="00B050"/>
                </a:solidFill>
              </a:rPr>
              <a:t>омментарий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Ответ: </a:t>
            </a:r>
            <a:r>
              <a:rPr lang="en-US" b="1" dirty="0">
                <a:solidFill>
                  <a:schemeClr val="tx1"/>
                </a:solidFill>
              </a:rPr>
              <a:t>A</a:t>
            </a:r>
            <a:endParaRPr lang="ru-RU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132" y="765169"/>
            <a:ext cx="2086495" cy="21405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996824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454272" y="550855"/>
            <a:ext cx="3143272" cy="2585323"/>
          </a:xfrm>
        </p:spPr>
        <p:txBody>
          <a:bodyPr/>
          <a:lstStyle/>
          <a:p>
            <a:pPr marL="228600" indent="-228600"/>
            <a:r>
              <a:rPr lang="en-US" dirty="0" smtClean="0">
                <a:solidFill>
                  <a:srgbClr val="0070C0"/>
                </a:solidFill>
              </a:rPr>
              <a:t>2</a:t>
            </a:r>
            <a:r>
              <a:rPr lang="ru-RU" dirty="0" smtClean="0">
                <a:solidFill>
                  <a:srgbClr val="0070C0"/>
                </a:solidFill>
              </a:rPr>
              <a:t>. </a:t>
            </a:r>
            <a:r>
              <a:rPr lang="uz-Cyrl-UZ" dirty="0" smtClean="0">
                <a:solidFill>
                  <a:srgbClr val="0070C0"/>
                </a:solidFill>
              </a:rPr>
              <a:t>Самая объемная часть в сочинении –это...</a:t>
            </a:r>
            <a:endParaRPr lang="ru-RU" dirty="0" smtClean="0">
              <a:solidFill>
                <a:srgbClr val="0070C0"/>
              </a:solidFill>
            </a:endParaRPr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А) Вступление</a:t>
            </a: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В) Основная часть</a:t>
            </a: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С) Заключение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Ответ: </a:t>
            </a:r>
            <a:r>
              <a:rPr lang="en-US" b="1" dirty="0">
                <a:solidFill>
                  <a:schemeClr val="tx1"/>
                </a:solidFill>
              </a:rPr>
              <a:t>B</a:t>
            </a:r>
            <a:endParaRPr lang="ru-RU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132" y="765169"/>
            <a:ext cx="2086495" cy="21405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2505377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2952329" cy="646331"/>
          </a:xfrm>
        </p:spPr>
        <p:txBody>
          <a:bodyPr/>
          <a:lstStyle/>
          <a:p>
            <a:r>
              <a:rPr lang="ru-RU" sz="1400" b="1" dirty="0" smtClean="0">
                <a:solidFill>
                  <a:srgbClr val="0070C0"/>
                </a:solidFill>
              </a:rPr>
              <a:t>Вспомним композиционные элементы сочинения, его структуру</a:t>
            </a: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622425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b="1" kern="0" dirty="0" smtClean="0">
                <a:solidFill>
                  <a:srgbClr val="0070C0"/>
                </a:solidFill>
              </a:rPr>
              <a:t>Поговорим о требованиях к  сочинениям</a:t>
            </a:r>
            <a:endParaRPr lang="ru-RU" sz="1400" b="1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454272" y="550855"/>
            <a:ext cx="3143272" cy="2585323"/>
          </a:xfrm>
        </p:spPr>
        <p:txBody>
          <a:bodyPr/>
          <a:lstStyle/>
          <a:p>
            <a:pPr marL="228600" indent="-228600"/>
            <a:r>
              <a:rPr lang="en-US" dirty="0" smtClean="0">
                <a:solidFill>
                  <a:srgbClr val="0070C0"/>
                </a:solidFill>
              </a:rPr>
              <a:t>3</a:t>
            </a:r>
            <a:r>
              <a:rPr lang="ru-RU" dirty="0" smtClean="0">
                <a:solidFill>
                  <a:srgbClr val="0070C0"/>
                </a:solidFill>
              </a:rPr>
              <a:t>.</a:t>
            </a:r>
            <a:r>
              <a:rPr lang="uz-Cyrl-UZ" dirty="0" smtClean="0">
                <a:solidFill>
                  <a:srgbClr val="0070C0"/>
                </a:solidFill>
              </a:rPr>
              <a:t> Прозаическое сочинение небольшого объема и свободной композиции это...</a:t>
            </a:r>
            <a:endParaRPr lang="ru-RU" dirty="0" smtClean="0">
              <a:solidFill>
                <a:srgbClr val="0070C0"/>
              </a:solidFill>
            </a:endParaRPr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А) Эссе</a:t>
            </a: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В) Рецензия</a:t>
            </a: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С) </a:t>
            </a:r>
            <a:r>
              <a:rPr lang="ru-RU" b="1" dirty="0">
                <a:solidFill>
                  <a:srgbClr val="00B050"/>
                </a:solidFill>
              </a:rPr>
              <a:t>О</a:t>
            </a:r>
            <a:r>
              <a:rPr lang="ru-RU" b="1" dirty="0" smtClean="0">
                <a:solidFill>
                  <a:srgbClr val="00B050"/>
                </a:solidFill>
              </a:rPr>
              <a:t>черк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Ответ: </a:t>
            </a:r>
            <a:r>
              <a:rPr lang="en-US" b="1" dirty="0">
                <a:solidFill>
                  <a:schemeClr val="tx1"/>
                </a:solidFill>
              </a:rPr>
              <a:t>A</a:t>
            </a:r>
            <a:endParaRPr lang="ru-RU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1132" y="765169"/>
            <a:ext cx="2086495" cy="21405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7737383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6636" y="758329"/>
            <a:ext cx="4771878" cy="646331"/>
          </a:xfrm>
        </p:spPr>
        <p:txBody>
          <a:bodyPr/>
          <a:lstStyle/>
          <a:p>
            <a:pPr marL="342900" indent="-342900" algn="ctr"/>
            <a:r>
              <a:rPr lang="ru-RU" sz="1400" dirty="0" smtClean="0"/>
              <a:t>Написать сочинение на тему </a:t>
            </a:r>
          </a:p>
          <a:p>
            <a:pPr marL="342900" indent="-342900" algn="ctr"/>
            <a:r>
              <a:rPr lang="ru-RU" sz="1400" dirty="0" smtClean="0"/>
              <a:t>«Образ Раневской в пьесе «Вишневый сад»</a:t>
            </a:r>
          </a:p>
          <a:p>
            <a:pPr marL="342900" indent="-342900" algn="ctr">
              <a:buAutoNum type="arabicPeriod"/>
            </a:pP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780" y="1334393"/>
            <a:ext cx="2686214" cy="1658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1" y="110257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Сочинение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107996"/>
          </a:xfrm>
        </p:spPr>
        <p:txBody>
          <a:bodyPr/>
          <a:lstStyle/>
          <a:p>
            <a:pPr algn="ctr"/>
            <a:r>
              <a:rPr lang="ru-RU" dirty="0" smtClean="0"/>
              <a:t>В значение слова «сочинение» входит корень «-чин-», имеющий значение «порядок, иерархия».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Значит , сочинение- это упорядочение мыслей, приведение их в надлежащий порядок, продиктованный выбранной темой и материалом анализа.</a:t>
            </a:r>
          </a:p>
          <a:p>
            <a:pPr algn="ctr"/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5010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Требования к сочинению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2031325"/>
          </a:xfrm>
        </p:spPr>
        <p:txBody>
          <a:bodyPr/>
          <a:lstStyle/>
          <a:p>
            <a:pPr marL="228600" indent="-228600">
              <a:buAutoNum type="arabicPeriod"/>
            </a:pPr>
            <a:r>
              <a:rPr lang="ru-RU" dirty="0" smtClean="0">
                <a:solidFill>
                  <a:srgbClr val="0070C0"/>
                </a:solidFill>
              </a:rPr>
              <a:t>Содержание сочинения должно точно соответствовать выбранной теме.</a:t>
            </a:r>
          </a:p>
          <a:p>
            <a:pPr marL="228600" indent="-228600">
              <a:buAutoNum type="arabicPeriod"/>
            </a:pPr>
            <a:r>
              <a:rPr lang="ru-RU" dirty="0" smtClean="0">
                <a:solidFill>
                  <a:srgbClr val="00B050"/>
                </a:solidFill>
              </a:rPr>
              <a:t>Сочинение должно быть основано на знании текста.</a:t>
            </a:r>
          </a:p>
          <a:p>
            <a:pPr marL="228600" indent="-228600"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 сочинении не должно быть фактических ошибок: нельзя путать и изменять имена персонажей </a:t>
            </a:r>
            <a:r>
              <a:rPr lang="ru-RU" dirty="0" smtClean="0"/>
              <a:t>(не </a:t>
            </a:r>
            <a:r>
              <a:rPr lang="ru-RU" dirty="0" smtClean="0">
                <a:solidFill>
                  <a:srgbClr val="0070C0"/>
                </a:solidFill>
              </a:rPr>
              <a:t>Екатерина</a:t>
            </a:r>
            <a:r>
              <a:rPr lang="ru-RU" dirty="0" smtClean="0"/>
              <a:t> или </a:t>
            </a:r>
            <a:r>
              <a:rPr lang="ru-RU" dirty="0" smtClean="0">
                <a:solidFill>
                  <a:srgbClr val="0070C0"/>
                </a:solidFill>
              </a:rPr>
              <a:t>Катя, </a:t>
            </a:r>
            <a:r>
              <a:rPr lang="ru-RU" dirty="0" smtClean="0">
                <a:solidFill>
                  <a:schemeClr val="tx1"/>
                </a:solidFill>
              </a:rPr>
              <a:t>а героиня драмы Островского  «Гроза» Катерина; не </a:t>
            </a:r>
            <a:r>
              <a:rPr lang="ru-RU" dirty="0" smtClean="0">
                <a:solidFill>
                  <a:srgbClr val="0070C0"/>
                </a:solidFill>
              </a:rPr>
              <a:t>Андрей</a:t>
            </a:r>
            <a:r>
              <a:rPr lang="ru-RU" dirty="0" smtClean="0">
                <a:solidFill>
                  <a:schemeClr val="tx1"/>
                </a:solidFill>
              </a:rPr>
              <a:t> –у Толстого в романе «Война и мир», а </a:t>
            </a:r>
            <a:r>
              <a:rPr lang="ru-RU" dirty="0" smtClean="0">
                <a:solidFill>
                  <a:srgbClr val="00B050"/>
                </a:solidFill>
              </a:rPr>
              <a:t>князь Андрей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</a:p>
          <a:p>
            <a:pPr marL="228600" indent="-228600">
              <a:buAutoNum type="arabicPeriod"/>
            </a:pPr>
            <a:r>
              <a:rPr lang="ru-RU" dirty="0" smtClean="0">
                <a:solidFill>
                  <a:srgbClr val="7030A0"/>
                </a:solidFill>
              </a:rPr>
              <a:t>Нельзя путать события, время, место.</a:t>
            </a:r>
          </a:p>
          <a:p>
            <a:pPr marL="228600" indent="-228600">
              <a:buAutoNum type="arabicPeriod"/>
            </a:pPr>
            <a:r>
              <a:rPr lang="ru-RU" dirty="0" smtClean="0">
                <a:solidFill>
                  <a:srgbClr val="C00000"/>
                </a:solidFill>
              </a:rPr>
              <a:t>Недопустимы ошибки в цитировании, в датах.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pPr marL="228600" indent="-2286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020427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Композиционные элементы сочинения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4628" y="758329"/>
            <a:ext cx="4935243" cy="2400657"/>
          </a:xfrm>
        </p:spPr>
        <p:txBody>
          <a:bodyPr/>
          <a:lstStyle/>
          <a:p>
            <a:r>
              <a:rPr lang="ru-RU" dirty="0" smtClean="0"/>
              <a:t>Сочинение должно иметь строго продуманную структуру: вступление, основную часть, заключение.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Вступление:</a:t>
            </a:r>
            <a:r>
              <a:rPr lang="ru-RU" dirty="0" smtClean="0"/>
              <a:t> </a:t>
            </a:r>
            <a:r>
              <a:rPr lang="ru-RU" dirty="0"/>
              <a:t>в</a:t>
            </a:r>
            <a:r>
              <a:rPr lang="ru-RU" dirty="0" smtClean="0"/>
              <a:t>о вступлении кратко характеризуется эпоха создания произведения или само произведение. Во вступлении можно сформулировать вопросы, на которые вы будете отвечать.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Основная часть</a:t>
            </a:r>
            <a:r>
              <a:rPr lang="ru-RU" dirty="0" smtClean="0"/>
              <a:t>: главное ее содержание –это развернутый и доказательные ответ на те вопросы, которые вы задали во вступлении. По объему эта часть самая большая.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Заключение: </a:t>
            </a:r>
            <a:r>
              <a:rPr lang="ru-RU" dirty="0" smtClean="0"/>
              <a:t>задача этой части –подведение итогов. Мы обобщаем выводы. Помните , что заключение и вступление во многом повторяют друг друга. 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488786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0942"/>
          </a:xfrm>
        </p:spPr>
        <p:txBody>
          <a:bodyPr/>
          <a:lstStyle/>
          <a:p>
            <a:pPr algn="ctr"/>
            <a:r>
              <a:rPr lang="ru-RU" dirty="0" smtClean="0"/>
              <a:t>Виды тем сочинений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107996"/>
          </a:xfrm>
        </p:spPr>
        <p:txBody>
          <a:bodyPr/>
          <a:lstStyle/>
          <a:p>
            <a:pPr marL="228600" indent="-228600" algn="ctr">
              <a:buAutoNum type="arabicPeriod"/>
            </a:pPr>
            <a:r>
              <a:rPr lang="ru-RU" dirty="0" smtClean="0"/>
              <a:t>Проблемные</a:t>
            </a:r>
          </a:p>
          <a:p>
            <a:pPr marL="228600" indent="-228600" algn="ctr">
              <a:buAutoNum type="arabicPeriod"/>
            </a:pPr>
            <a:r>
              <a:rPr lang="ru-RU" dirty="0" smtClean="0"/>
              <a:t>Сопоставительные</a:t>
            </a:r>
          </a:p>
          <a:p>
            <a:pPr marL="228600" indent="-228600" algn="ctr">
              <a:buAutoNum type="arabicPeriod"/>
            </a:pPr>
            <a:r>
              <a:rPr lang="ru-RU" dirty="0" smtClean="0"/>
              <a:t>Обзорные</a:t>
            </a:r>
          </a:p>
          <a:p>
            <a:pPr marL="228600" indent="-228600" algn="ctr">
              <a:buAutoNum type="arabicPeriod"/>
            </a:pPr>
            <a:r>
              <a:rPr lang="ru-RU" dirty="0" smtClean="0"/>
              <a:t>Темы, связанные с раскрытием особенностей мастерства писателя </a:t>
            </a:r>
          </a:p>
          <a:p>
            <a:pPr marL="228600" indent="-228600" algn="ctr">
              <a:buAutoNum type="arabicPeriod"/>
            </a:pPr>
            <a:r>
              <a:rPr lang="ru-RU" dirty="0" smtClean="0"/>
              <a:t>Анализ литературного произведения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1634837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Структурные элементы сочинения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015663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rgbClr val="7030A0"/>
                </a:solidFill>
              </a:rPr>
              <a:t>1.Наличие эпиграфа, </a:t>
            </a:r>
          </a:p>
          <a:p>
            <a:pPr algn="ctr"/>
            <a:r>
              <a:rPr lang="ru-RU" sz="1800" dirty="0" smtClean="0">
                <a:solidFill>
                  <a:srgbClr val="7030A0"/>
                </a:solidFill>
              </a:rPr>
              <a:t>2. цитатный материал, </a:t>
            </a:r>
          </a:p>
          <a:p>
            <a:pPr algn="ctr"/>
            <a:r>
              <a:rPr lang="ru-RU" sz="1800" dirty="0" smtClean="0">
                <a:solidFill>
                  <a:srgbClr val="7030A0"/>
                </a:solidFill>
              </a:rPr>
              <a:t>3. уместные замечания критиков.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Образ Раневской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3"/>
          </p:nvPr>
        </p:nvPicPr>
        <p:blipFill>
          <a:blip r:embed="rId2"/>
          <a:stretch>
            <a:fillRect/>
          </a:stretch>
        </p:blipFill>
        <p:spPr>
          <a:xfrm>
            <a:off x="2738884" y="550863"/>
            <a:ext cx="2952328" cy="2571760"/>
          </a:xfrm>
          <a:prstGeom prst="rect">
            <a:avLst/>
          </a:prstGeom>
        </p:spPr>
      </p:pic>
      <p:pic>
        <p:nvPicPr>
          <p:cNvPr id="5" name="Picture 2" descr="C:\Documents and Settings\Эмма\Рабочий стол\5 февраля\Istoriya_zhizni_ranevskoy_v_pese_vishnevyy_sad_chehova_sudba_i_proshloe_geroini_1-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6818" y="550856"/>
            <a:ext cx="2642065" cy="25717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510484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Образ Раневской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477328"/>
          </a:xfrm>
        </p:spPr>
        <p:txBody>
          <a:bodyPr/>
          <a:lstStyle/>
          <a:p>
            <a:r>
              <a:rPr lang="ru-RU" dirty="0" smtClean="0"/>
              <a:t>Пьеса «Вишневый сад» </a:t>
            </a:r>
            <a:r>
              <a:rPr lang="ru-RU" dirty="0" err="1" smtClean="0"/>
              <a:t>А.П.Чехова</a:t>
            </a:r>
            <a:r>
              <a:rPr lang="ru-RU" dirty="0" smtClean="0"/>
              <a:t> насыщена символизмом и яркими , продуманными образами. Одним из самых интересных является образ хозяйки поместья и главной героини-Любови Андреевны Раневской. </a:t>
            </a:r>
            <a:endParaRPr lang="ru-RU" dirty="0"/>
          </a:p>
        </p:txBody>
      </p:sp>
      <p:pic>
        <p:nvPicPr>
          <p:cNvPr id="1026" name="Picture 2" descr="F:\__\5 февраля\vs1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00357" cy="2571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17765035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8c3685839bb51e471840db18356f4d7cd6805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8798</TotalTime>
  <Words>768</Words>
  <Application>Microsoft Office PowerPoint</Application>
  <PresentationFormat>Произвольный</PresentationFormat>
  <Paragraphs>109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Arial Black</vt:lpstr>
      <vt:lpstr>Calibri</vt:lpstr>
      <vt:lpstr>Times New Roman</vt:lpstr>
      <vt:lpstr>Office Theme</vt:lpstr>
      <vt:lpstr>Литература </vt:lpstr>
      <vt:lpstr>Сегодня на уроке </vt:lpstr>
      <vt:lpstr>Сочинение</vt:lpstr>
      <vt:lpstr>Требования к сочинению</vt:lpstr>
      <vt:lpstr>Композиционные элементы сочинения</vt:lpstr>
      <vt:lpstr>Виды тем сочинений </vt:lpstr>
      <vt:lpstr>Структурные элементы сочинения</vt:lpstr>
      <vt:lpstr>Образ Раневской</vt:lpstr>
      <vt:lpstr>Образ Раневской </vt:lpstr>
      <vt:lpstr>Эпиграф</vt:lpstr>
      <vt:lpstr>Вступление</vt:lpstr>
      <vt:lpstr>Основная часть</vt:lpstr>
      <vt:lpstr>Раневская глазами других героев</vt:lpstr>
      <vt:lpstr>Отношение автора к героине </vt:lpstr>
      <vt:lpstr>Фирс, Любовь Раневская и Лопахин</vt:lpstr>
      <vt:lpstr>Заключение</vt:lpstr>
      <vt:lpstr>Сегодня на уроке </vt:lpstr>
      <vt:lpstr>Готовимся к поступлению в вуз</vt:lpstr>
      <vt:lpstr>Готовимся к поступлению в вуз</vt:lpstr>
      <vt:lpstr>Готовимся к поступлению в вуз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Teacher</cp:lastModifiedBy>
  <cp:revision>928</cp:revision>
  <dcterms:created xsi:type="dcterms:W3CDTF">2020-04-13T08:06:06Z</dcterms:created>
  <dcterms:modified xsi:type="dcterms:W3CDTF">2021-02-20T11:28:59Z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