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351" r:id="rId3"/>
    <p:sldId id="353" r:id="rId4"/>
    <p:sldId id="352" r:id="rId5"/>
    <p:sldId id="355" r:id="rId6"/>
    <p:sldId id="356" r:id="rId7"/>
    <p:sldId id="354" r:id="rId8"/>
    <p:sldId id="368" r:id="rId9"/>
    <p:sldId id="369" r:id="rId10"/>
    <p:sldId id="359" r:id="rId11"/>
    <p:sldId id="358" r:id="rId12"/>
    <p:sldId id="357" r:id="rId13"/>
    <p:sldId id="360" r:id="rId14"/>
    <p:sldId id="361" r:id="rId15"/>
    <p:sldId id="362" r:id="rId16"/>
    <p:sldId id="363" r:id="rId17"/>
    <p:sldId id="364" r:id="rId18"/>
    <p:sldId id="366" r:id="rId19"/>
    <p:sldId id="367" r:id="rId20"/>
    <p:sldId id="370" r:id="rId21"/>
    <p:sldId id="365" r:id="rId22"/>
    <p:sldId id="298" r:id="rId23"/>
  </p:sldIdLst>
  <p:sldSz cx="5765800" cy="3244850"/>
  <p:notesSz cx="5765800" cy="324485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400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5" autoAdjust="0"/>
    <p:restoredTop sz="86848" autoAdjust="0"/>
  </p:normalViewPr>
  <p:slideViewPr>
    <p:cSldViewPr>
      <p:cViewPr varScale="1">
        <p:scale>
          <a:sx n="197" d="100"/>
          <a:sy n="197" d="100"/>
        </p:scale>
        <p:origin x="1218" y="15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C7B9F-CF58-4E55-B55B-710E01FEC8D9}" type="datetimeFigureOut">
              <a:rPr lang="ru-RU" smtClean="0"/>
              <a:pPr/>
              <a:t>02.02.2021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74D3D-D129-4517-98CF-316D724B1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8864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wedge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6" y="222930"/>
            <a:ext cx="3553385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ru-RU" sz="2400" dirty="0" smtClean="0">
                <a:latin typeface="Arial Black" pitchFamily="34" charset="0"/>
                <a:cs typeface="Times New Roman" pitchFamily="18" charset="0"/>
              </a:rPr>
              <a:t>Литература </a:t>
            </a:r>
            <a:endParaRPr sz="2400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 flipV="1">
            <a:off x="3740156" y="1835068"/>
            <a:ext cx="1071570" cy="37317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681" algn="ctr">
              <a:lnSpc>
                <a:spcPts val="2791"/>
              </a:lnSpc>
            </a:pPr>
            <a:endParaRPr sz="2800" b="1" dirty="0">
              <a:latin typeface="Arial Black" pitchFamily="34" charset="0"/>
              <a:cs typeface="Arial" pitchFamily="34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4686759" y="212868"/>
            <a:ext cx="634365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870296" y="249024"/>
            <a:ext cx="374804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uz-Latn-UZ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ru-RU" sz="2250" b="1" spc="10" dirty="0" smtClean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870296" y="541953"/>
            <a:ext cx="441496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lang="ru-RU" sz="13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000" spc="-5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ласс</a:t>
            </a:r>
            <a:endParaRPr sz="1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5"/>
          <p:cNvSpPr txBox="1">
            <a:spLocks/>
          </p:cNvSpPr>
          <p:nvPr/>
        </p:nvSpPr>
        <p:spPr>
          <a:xfrm>
            <a:off x="406633" y="1511219"/>
            <a:ext cx="2716354" cy="738664"/>
          </a:xfrm>
          <a:prstGeom prst="rect">
            <a:avLst/>
          </a:prstGeom>
          <a:ln w="76200" cmpd="tri">
            <a:solidFill>
              <a:srgbClr val="002060"/>
            </a:solidFill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М.А. Шолохов</a:t>
            </a:r>
          </a:p>
          <a:p>
            <a:pPr algn="ctr"/>
            <a:r>
              <a:rPr lang="ru-RU" altLang="ru-RU" sz="2400" kern="0" dirty="0" smtClean="0">
                <a:solidFill>
                  <a:srgbClr val="0070C0"/>
                </a:solidFill>
              </a:rPr>
              <a:t>«Тихий Дон»</a:t>
            </a:r>
          </a:p>
        </p:txBody>
      </p:sp>
      <p:pic>
        <p:nvPicPr>
          <p:cNvPr id="12" name="Рисунок 6" descr="1975г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4404" y="1122360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Характеристика  Григория Мелехова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811462" y="550856"/>
            <a:ext cx="2786081" cy="2769989"/>
          </a:xfrm>
        </p:spPr>
        <p:txBody>
          <a:bodyPr/>
          <a:lstStyle/>
          <a:p>
            <a:r>
              <a:rPr lang="ru-RU" dirty="0" smtClean="0"/>
              <a:t>Центральное действующее лицо «Тихого Дона» и самый сложный персонаж романа.</a:t>
            </a:r>
            <a:r>
              <a:rPr lang="ru-RU" b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Ему 18 лет , когда мы встречаем его на страницах романа. 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Григорий, в отца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попер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на полголовы выше Петра, хоть на шесть лет моложе, вислый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коршунячий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нос…в чуть косых прорезях горячие  глаза, острые плиты скул обтянуты коричневой румянеющей кожей. Так же сутулился Григорий, как и отец, даже в улыбке было у обоих общее, </a:t>
            </a:r>
            <a:r>
              <a:rPr lang="ru-RU" dirty="0" err="1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звероватое</a:t>
            </a:r>
            <a:r>
              <a:rPr lang="ru-RU" b="1" i="1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».  </a:t>
            </a:r>
            <a:r>
              <a:rPr lang="ru-RU" dirty="0" smtClean="0">
                <a:solidFill>
                  <a:schemeClr val="tx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Внешность героя говорит читателю о том, что Григорий –яркая незаурядная личность. </a:t>
            </a:r>
          </a:p>
          <a:p>
            <a:endParaRPr lang="ru-RU" dirty="0"/>
          </a:p>
        </p:txBody>
      </p:sp>
      <p:pic>
        <p:nvPicPr>
          <p:cNvPr id="8194" name="Picture 2" descr="C:\Documents and Settings\Эмма\Рабочий стол\1 февраля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4588" y="622293"/>
            <a:ext cx="272258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Григорий Мелехов</a:t>
            </a:r>
            <a:endParaRPr lang="ru-RU" dirty="0"/>
          </a:p>
        </p:txBody>
      </p:sp>
      <p:pic>
        <p:nvPicPr>
          <p:cNvPr id="7170" name="Picture 2" descr="C:\Documents and Settings\Эмма\Рабочий стол\1 февраля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86082" cy="2500330"/>
          </a:xfrm>
          <a:prstGeom prst="rect">
            <a:avLst/>
          </a:prstGeom>
          <a:noFill/>
        </p:spPr>
      </p:pic>
      <p:pic>
        <p:nvPicPr>
          <p:cNvPr id="7171" name="Picture 3" descr="C:\Documents and Settings\Эмма\Рабочий стол\1 февраля\e938a2a420538a67f1e2d4fa1ec39a58.jpe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622293"/>
            <a:ext cx="2714644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Григорий Мелехов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28157" cy="2571768"/>
          </a:xfrm>
        </p:spPr>
        <p:txBody>
          <a:bodyPr/>
          <a:lstStyle/>
          <a:p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Вначале произведения Григорий ведёт обычную жизнь хуторского парня. </a:t>
            </a:r>
            <a:r>
              <a:rPr lang="ru-RU" sz="1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Григорий - настоящий, типичный казак, бедовый и честный. 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Днём он помогает отцу по хозяйству, а вечером ходит на «игрища».</a:t>
            </a:r>
            <a:r>
              <a:rPr lang="ru-RU" sz="1000" b="1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</a:t>
            </a:r>
            <a:r>
              <a:rPr lang="ru-RU" altLang="ru-RU" sz="1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Григорий – выходец из середняцкой семьи, которая привыкла сама трудиться на своей земле. До войны мы видим Григория мало задумывающимся над социальными вопросами. Семья Мелеховых живет в достатке. Григорий любит свой хутор, свое хозяйство, работу. Труд был его потребностью.</a:t>
            </a:r>
          </a:p>
          <a:p>
            <a:r>
              <a:rPr lang="ru-RU" altLang="ru-RU" sz="1000" dirty="0" smtClean="0">
                <a:solidFill>
                  <a:schemeClr val="tx1"/>
                </a:solidFill>
                <a:latin typeface="+mn-lt"/>
                <a:cs typeface="Times New Roman" pitchFamily="18" charset="0"/>
              </a:rPr>
              <a:t> Не раз во время войны с глухой тоской вспоминал Григорий близких людей, родной хутор, работу на полях.  </a:t>
            </a:r>
            <a:r>
              <a:rPr lang="ru-RU" sz="1000" dirty="0" smtClean="0">
                <a:solidFill>
                  <a:schemeClr val="tx1"/>
                </a:solidFill>
                <a:latin typeface="+mn-lt"/>
              </a:rPr>
              <a:t>Единственное, что нарушает размеренное течение его жизни – любовь к Аксинье.</a:t>
            </a:r>
            <a:endParaRPr lang="ru-RU" sz="1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146" name="Picture 2" descr="C:\Documents and Settings\Эмма\Рабочий стол\1 февраля\7cf1988239834c79aa8ddb6497d7dd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Аксинья Астахова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550855"/>
            <a:ext cx="3143272" cy="2877711"/>
          </a:xfrm>
        </p:spPr>
        <p:txBody>
          <a:bodyPr/>
          <a:lstStyle/>
          <a:p>
            <a:r>
              <a:rPr lang="ru-RU" sz="900" b="1" dirty="0" smtClean="0"/>
              <a:t>Аксинья Астахова - </a:t>
            </a:r>
            <a:r>
              <a:rPr lang="ru-RU" sz="900" dirty="0" smtClean="0"/>
              <a:t>соседка и возлюбленная Григория Мелехова. В восемнадцать лет Аксинья была выдана замуж за Степана Астахова, но брак не принёс ей счастья. Степан, узнав, что жена досталась ему «нечистой», с первого дня супружества стал избивать её. Кроме того, он пил и постоянно изменял женщине. Рождение малыша, казалось бы, должно было изменить отношение Степана к Аксинье, но ребёнок вскоре умирает, и мучения героини продолжаются.</a:t>
            </a:r>
          </a:p>
          <a:p>
            <a:r>
              <a:rPr lang="ru-RU" sz="900" dirty="0" smtClean="0"/>
              <a:t>Аксинью начинает преследовать </a:t>
            </a:r>
            <a:r>
              <a:rPr lang="ru-RU" sz="900" dirty="0" smtClean="0"/>
              <a:t>сосед </a:t>
            </a:r>
            <a:r>
              <a:rPr lang="ru-RU" sz="900" dirty="0" smtClean="0"/>
              <a:t>Григорий Мелехов. Вначале женщина не принимает ухаживаний парня, но постепенно тоже проникается к нему нежными чувствами. Герои романа «Тихий Дон» вступают в любовную связь, которая, с перерывами, продолжается на протяжении всего произведения. Об отношениях Аксиньи и Григория судачит весь хутор, но это не останавливает героев. Жизнь Аксиньи заканчивается трагично. По пути на Кубань, её настигает случайная пуля, и героиня погибает.</a:t>
            </a:r>
          </a:p>
          <a:p>
            <a:endParaRPr lang="ru-RU" sz="800" dirty="0" smtClean="0"/>
          </a:p>
          <a:p>
            <a:endParaRPr lang="ru-RU" sz="800" dirty="0"/>
          </a:p>
        </p:txBody>
      </p:sp>
      <p:pic>
        <p:nvPicPr>
          <p:cNvPr id="9218" name="Picture 2" descr="C:\Documents and Settings\Эмма\Рабочий стол\1 февраля\pv_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9" y="550855"/>
            <a:ext cx="2286016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Григорий- Аксинья-Степан</a:t>
            </a:r>
            <a:endParaRPr lang="ru-RU" dirty="0"/>
          </a:p>
        </p:txBody>
      </p:sp>
      <p:pic>
        <p:nvPicPr>
          <p:cNvPr id="10242" name="Picture 2" descr="C:\Documents and Settings\Эмма\Рабочий стол\1 февраля\unnamed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7"/>
          </a:xfrm>
          <a:prstGeom prst="rect">
            <a:avLst/>
          </a:prstGeom>
          <a:noFill/>
        </p:spPr>
      </p:pic>
      <p:pic>
        <p:nvPicPr>
          <p:cNvPr id="10243" name="Picture 3" descr="C:\Documents and Settings\Эмма\Рабочий стол\1 февраля\12010531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86081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Степан Астахов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740024" y="550855"/>
            <a:ext cx="2857519" cy="2831544"/>
          </a:xfrm>
        </p:spPr>
        <p:txBody>
          <a:bodyPr/>
          <a:lstStyle/>
          <a:p>
            <a:r>
              <a:rPr lang="ru-RU" sz="1000" b="1" dirty="0" smtClean="0"/>
              <a:t>Степан Астахов - </a:t>
            </a:r>
            <a:r>
              <a:rPr lang="ru-RU" sz="1000" dirty="0" smtClean="0"/>
              <a:t> муж Аксиньи, сосед Мелеховых. Положительным этого героя назвать никак нельзя. Он постоянно пьянствует и ходит по «</a:t>
            </a:r>
            <a:r>
              <a:rPr lang="ru-RU" sz="1000" dirty="0" err="1" smtClean="0"/>
              <a:t>желмеркам</a:t>
            </a:r>
            <a:r>
              <a:rPr lang="ru-RU" sz="1000" dirty="0" smtClean="0"/>
              <a:t>».  Степан регулярно бьёт свою жену за то, что она досталась ему «порченой». Узнав о связи Аксиньи с Григорием, Степан проникается ненавистью ко всем Мелеховым. </a:t>
            </a:r>
          </a:p>
          <a:p>
            <a:r>
              <a:rPr lang="ru-RU" sz="1000" dirty="0" smtClean="0"/>
              <a:t>Во время </a:t>
            </a:r>
            <a:r>
              <a:rPr lang="ru-RU" sz="1000" dirty="0" smtClean="0"/>
              <a:t>войны </a:t>
            </a:r>
            <a:r>
              <a:rPr lang="ru-RU" sz="1000" dirty="0" smtClean="0"/>
              <a:t>Астахова спасает от смерти Григорий, которого Степан поклялся убить. </a:t>
            </a:r>
            <a:r>
              <a:rPr lang="ru-RU" sz="1000" dirty="0" err="1" smtClean="0"/>
              <a:t>Впоследствие</a:t>
            </a:r>
            <a:r>
              <a:rPr lang="ru-RU" sz="1000" dirty="0" smtClean="0"/>
              <a:t> </a:t>
            </a:r>
            <a:r>
              <a:rPr lang="ru-RU" sz="1000" dirty="0" smtClean="0"/>
              <a:t>Степан разговаривает с Григорием, даже сидит с ним за одним столом. Но Астахов и Мелехов в душе никогда не примиряются друг с другом. Не найдя своего места на хуторе при новой власти, Степан уезжает в Крым.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1266" name="Picture 2" descr="C:\Documents and Settings\Эмма\Рабочий стол\1 февраля\unname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571768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Наталья Мелехова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97148" y="550855"/>
            <a:ext cx="3000396" cy="2826038"/>
          </a:xfrm>
        </p:spPr>
        <p:txBody>
          <a:bodyPr/>
          <a:lstStyle/>
          <a:p>
            <a:pPr algn="ctr"/>
            <a:r>
              <a:rPr lang="ru-RU" sz="1000" b="1" dirty="0" smtClean="0"/>
              <a:t>Наталья Мелехова-</a:t>
            </a:r>
            <a:r>
              <a:rPr lang="ru-RU" sz="1000" dirty="0" smtClean="0"/>
              <a:t>дочь зажиточного казака Мирона Коршунова, выданная замуж за Григория Мелехова. Наталья полюбила мужа всей душой, только он не отвечает ей взаимностью. В «Тихом Доне» герои несколько раз пытаются наладить свою жизнь, но безрезультатно. Григорий, женившийся на Наталье не по любви, а по требованию отца, не может забыть Аксинью. Наталья готова унижаться ради любви . </a:t>
            </a:r>
          </a:p>
          <a:p>
            <a:pPr algn="ctr"/>
            <a:r>
              <a:rPr lang="ru-RU" sz="1000" dirty="0" smtClean="0"/>
              <a:t>Только рождение детей даёт героине силы и наполняет её жизнь новым смыслом. Судьба Натальи, как и многих других персонажей романа, трагична. Узнав от Дарьи, что Григорий вновь встречается с Аксиньей, она решает избавиться от беременности и умирает от потери крови.</a:t>
            </a:r>
          </a:p>
          <a:p>
            <a:endParaRPr lang="ru-RU" sz="900" dirty="0"/>
          </a:p>
        </p:txBody>
      </p:sp>
      <p:pic>
        <p:nvPicPr>
          <p:cNvPr id="12290" name="Picture 2" descr="C:\Documents and Settings\Эмма\Рабочий стол\1 февраля\Nataliya_Korshunov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9" y="550855"/>
            <a:ext cx="2357454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Наталья Мелехова</a:t>
            </a:r>
            <a:endParaRPr lang="ru-RU" dirty="0"/>
          </a:p>
        </p:txBody>
      </p:sp>
      <p:pic>
        <p:nvPicPr>
          <p:cNvPr id="13314" name="Picture 2" descr="C:\Documents and Settings\Эмма\Рабочий стол\1 февраля\76fis46ux9ik-6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  <p:pic>
        <p:nvPicPr>
          <p:cNvPr id="13315" name="Picture 3" descr="C:\Documents and Settings\Эмма\Рабочий стол\1 февраля\скачанные файлы (1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82900" y="550855"/>
            <a:ext cx="2786082" cy="25717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Петр Мелехов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28157" cy="2492990"/>
          </a:xfrm>
        </p:spPr>
        <p:txBody>
          <a:bodyPr/>
          <a:lstStyle/>
          <a:p>
            <a:r>
              <a:rPr lang="ru-RU" sz="900" b="1" dirty="0" smtClean="0"/>
              <a:t>Пётр Мелехов</a:t>
            </a:r>
          </a:p>
          <a:p>
            <a:r>
              <a:rPr lang="ru-RU" sz="900" i="1" dirty="0" smtClean="0"/>
              <a:t>–</a:t>
            </a:r>
            <a:r>
              <a:rPr lang="ru-RU" sz="900" dirty="0" smtClean="0"/>
              <a:t>старший</a:t>
            </a:r>
            <a:r>
              <a:rPr lang="ru-RU" sz="900" i="1" dirty="0" smtClean="0"/>
              <a:t> </a:t>
            </a:r>
            <a:r>
              <a:rPr lang="ru-RU" sz="900" dirty="0" smtClean="0"/>
              <a:t>брат Григория. В мирные годы Пётр проявляет себя как человек мягкий, любящий своих родных, особенно младшего брата. Так, Пётр не задумываясь, помогает ему спасать Аксинью от озверевшего Степана Астахова, предупреждает его о последствиях связи с Аксиньей.</a:t>
            </a:r>
          </a:p>
          <a:p>
            <a:r>
              <a:rPr lang="ru-RU" sz="900" dirty="0" smtClean="0"/>
              <a:t>Резко меняется Пётр, попадая на войну. В отличие от Григория, для него нет сомнений, на чьей он стороне. Герой становится жестоким и жадным. Легко убивает врагов, не брезгует мародёрством, отправляя в хутор целые возы с награбленным добром. Жизнь Петра обрывается около оврага, недалеко от хутора, где он с другими односельчанами вступает в бой с красными. Петра, захваченного в плен, расстреливают. </a:t>
            </a:r>
          </a:p>
        </p:txBody>
      </p:sp>
      <p:pic>
        <p:nvPicPr>
          <p:cNvPr id="15362" name="Picture 2" descr="C:\Documents and Settings\Эмма\Рабочий стол\1 февраля\скачанные файлы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Жена Петра Дарья Мелехова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508123" cy="2400657"/>
          </a:xfrm>
        </p:spPr>
        <p:txBody>
          <a:bodyPr/>
          <a:lstStyle/>
          <a:p>
            <a:r>
              <a:rPr lang="ru-RU" dirty="0" smtClean="0"/>
              <a:t>Дарья красивая женщина — высокая, стройная, моложавая и всегда разодетая. Даже получив Георгиевскую награду за смерть мужа, она долго подбирает к ней подходящий наряд.  Но красива эта женщина лишь внешне. В </a:t>
            </a:r>
            <a:r>
              <a:rPr lang="ru-RU" dirty="0"/>
              <a:t>её </a:t>
            </a:r>
            <a:r>
              <a:rPr lang="ru-RU" dirty="0" smtClean="0"/>
              <a:t>характере нет </a:t>
            </a:r>
            <a:r>
              <a:rPr lang="ru-RU" dirty="0"/>
              <a:t>человеколюбия</a:t>
            </a:r>
            <a:r>
              <a:rPr lang="ru-RU" dirty="0" smtClean="0"/>
              <a:t>, свойственного Аксинье и Наталье. Она изменяет Петро. Из жизни Дарья уходит по собственной воле, узнав о болезни , она бросается  в реку.</a:t>
            </a:r>
            <a:endParaRPr lang="ru-RU" dirty="0"/>
          </a:p>
        </p:txBody>
      </p:sp>
      <p:pic>
        <p:nvPicPr>
          <p:cNvPr id="16386" name="Picture 2" descr="C:\Documents and Settings\Эмма\Рабочий стол\1 февраля\unnamed (2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857520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69332"/>
          </a:xfrm>
        </p:spPr>
        <p:txBody>
          <a:bodyPr/>
          <a:lstStyle/>
          <a:p>
            <a:pPr algn="ctr"/>
            <a:r>
              <a:rPr lang="ru-RU" sz="2400" dirty="0" smtClean="0"/>
              <a:t>Сегодня на уроке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2780" y="902345"/>
            <a:ext cx="2952329" cy="430887"/>
          </a:xfrm>
        </p:spPr>
        <p:txBody>
          <a:bodyPr/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Поговорим о романе-эпопее «Тихий Дон» М.А.Шолохова </a:t>
            </a:r>
          </a:p>
        </p:txBody>
      </p:sp>
      <p:sp>
        <p:nvSpPr>
          <p:cNvPr id="4" name="Овал 3"/>
          <p:cNvSpPr/>
          <p:nvPr/>
        </p:nvSpPr>
        <p:spPr>
          <a:xfrm>
            <a:off x="1082701" y="83033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ru-RU" sz="2800" b="1" dirty="0"/>
          </a:p>
        </p:txBody>
      </p:sp>
      <p:sp>
        <p:nvSpPr>
          <p:cNvPr id="5" name="Овал 4"/>
          <p:cNvSpPr/>
          <p:nvPr/>
        </p:nvSpPr>
        <p:spPr>
          <a:xfrm>
            <a:off x="1082701" y="1550417"/>
            <a:ext cx="504000" cy="5040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ru-RU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1802780" y="1622425"/>
            <a:ext cx="295232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200" b="0" i="0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ru-RU" sz="1400" b="1" kern="0" dirty="0" smtClean="0">
                <a:solidFill>
                  <a:srgbClr val="0070C0"/>
                </a:solidFill>
              </a:rPr>
              <a:t>Кратко проанализируем героев произведения</a:t>
            </a:r>
            <a:endParaRPr lang="ru-RU" sz="14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55891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Дуняша Мелехова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311396" y="550855"/>
            <a:ext cx="3286149" cy="2585323"/>
          </a:xfrm>
        </p:spPr>
        <p:txBody>
          <a:bodyPr/>
          <a:lstStyle/>
          <a:p>
            <a:r>
              <a:rPr lang="ru-RU" dirty="0" smtClean="0"/>
              <a:t>Внешне автор представляет Дуняшу худенькой девушкой с карими глазами и темными волосами.  Чем старше становится Дуняша, тем красивее. К пятнадцати годам она становится симпатичной, видной девушкой. Смуглостью кожи она пошла в своего отца. Своими длинными косичками девушка располагает к себе, они придают ей детскую беззаботность. Девушка отличается особой добротой и спокойствием, но при этом она очень настойчива и сильна характером. Она выходит замуж за Михаила Кошевого, который убил ее брата Петра. Она любит Григория и воспитывает </a:t>
            </a:r>
            <a:r>
              <a:rPr lang="ru-RU" smtClean="0"/>
              <a:t>его детей.</a:t>
            </a:r>
            <a:endParaRPr lang="ru-RU" dirty="0"/>
          </a:p>
        </p:txBody>
      </p:sp>
      <p:pic>
        <p:nvPicPr>
          <p:cNvPr id="19458" name="Picture 2" descr="C:\Documents and Settings\Эмма\Рабочий стол\1 февраля\1515878530_628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9" y="622293"/>
            <a:ext cx="2214578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r>
              <a:rPr lang="ru-RU" sz="1600" dirty="0" smtClean="0"/>
              <a:t>Жизнь главных героев произведения трагична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 smtClean="0"/>
              <a:t>Как видим, в романе «Тихий Дон» персонажи, играющие основную роль в повествовании, в большинстве своём, заканчивают жизнь трагически. Исторические события, происходящие в стране, коренным образом меняют судьбу людей, зачастую ломая её. </a:t>
            </a:r>
            <a:endParaRPr lang="ru-RU" dirty="0"/>
          </a:p>
        </p:txBody>
      </p:sp>
      <p:pic>
        <p:nvPicPr>
          <p:cNvPr id="14338" name="Picture 2" descr="C:\Documents and Settings\Эмма\Рабочий стол\1 февраля\Sochinenie_grazhdanskaya_voyna_v_romane_-tihiy_don-_1-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r>
              <a:rPr lang="ru-RU" dirty="0" smtClean="0"/>
              <a:t>Задание для самостоятельной работы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6636" y="758329"/>
            <a:ext cx="4771878" cy="861774"/>
          </a:xfrm>
        </p:spPr>
        <p:txBody>
          <a:bodyPr/>
          <a:lstStyle/>
          <a:p>
            <a:pPr marL="342900" indent="-342900" algn="ctr"/>
            <a:r>
              <a:rPr lang="ru-RU" sz="1400" dirty="0" smtClean="0"/>
              <a:t>Составьте портретную характеристику Григория Мелехова .</a:t>
            </a:r>
          </a:p>
          <a:p>
            <a:pPr marL="342900" indent="-342900" algn="ctr"/>
            <a:endParaRPr lang="ru-RU" sz="1400" dirty="0" smtClean="0"/>
          </a:p>
          <a:p>
            <a:pPr marL="342900" indent="-342900" algn="ctr">
              <a:buAutoNum type="arabicPeriod"/>
            </a:pPr>
            <a:endParaRPr lang="ru-RU" sz="1400" dirty="0" smtClean="0"/>
          </a:p>
        </p:txBody>
      </p:sp>
      <p:pic>
        <p:nvPicPr>
          <p:cNvPr id="4" name="Picture 2" descr="C:\Users\Lenovo\Desktop\IMG_20200916_200121_7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80" y="1836739"/>
            <a:ext cx="2686214" cy="115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Начало произведения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622293"/>
            <a:ext cx="2699595" cy="3247043"/>
          </a:xfrm>
        </p:spPr>
        <p:txBody>
          <a:bodyPr/>
          <a:lstStyle/>
          <a:p>
            <a:r>
              <a:rPr lang="ru-RU" sz="1100" dirty="0" smtClean="0"/>
              <a:t>«</a:t>
            </a:r>
            <a:r>
              <a:rPr lang="ru-RU" sz="1100" dirty="0" err="1" smtClean="0"/>
              <a:t>Мелеховский</a:t>
            </a:r>
            <a:r>
              <a:rPr lang="ru-RU" sz="1100" dirty="0" smtClean="0"/>
              <a:t> двор — на самом краю хутора. Воротца со скотиньего база ведут на север к Дону…», -с этих строк начинается первая глава романа-эпопеи «Тихий Дон».</a:t>
            </a:r>
          </a:p>
          <a:p>
            <a:r>
              <a:rPr lang="ru-RU" sz="1100" dirty="0" smtClean="0"/>
              <a:t>Роман «Тихий Дон» состоит из 4 книг. </a:t>
            </a:r>
          </a:p>
          <a:p>
            <a:r>
              <a:rPr lang="ru-RU" sz="1100" dirty="0" smtClean="0"/>
              <a:t>В романе описаны реальные события, которые происходили на Дону с мая 1912 по март 1922 года. Это Первая мировая война, две русские революции, </a:t>
            </a:r>
            <a:r>
              <a:rPr lang="ru-RU" sz="1100" dirty="0" err="1" smtClean="0"/>
              <a:t>корниловский</a:t>
            </a:r>
            <a:r>
              <a:rPr lang="ru-RU" sz="1100" dirty="0" smtClean="0"/>
              <a:t> мятеж, Гражданская война. История рода Мелеховых расширяет эти рамки до 1853—1856 годов.</a:t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 smtClean="0"/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Documents and Settings\Эмма\Рабочий стол\1 февраля\91919531_D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296791" cy="315471"/>
          </a:xfrm>
        </p:spPr>
        <p:txBody>
          <a:bodyPr/>
          <a:lstStyle/>
          <a:p>
            <a:pPr algn="ctr"/>
            <a:r>
              <a:rPr lang="ru-RU" dirty="0" smtClean="0"/>
              <a:t>Роман «Тихий Дон»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969387" y="550855"/>
            <a:ext cx="2628157" cy="2400657"/>
          </a:xfrm>
        </p:spPr>
        <p:txBody>
          <a:bodyPr/>
          <a:lstStyle/>
          <a:p>
            <a:r>
              <a:rPr lang="ru-RU" dirty="0" smtClean="0"/>
              <a:t>В романе Шолохова «Тихий Дон», встречается более 880 действующих лиц. Около 30 из них играют значительную роль в повествовании. Среди главных героев «Тихого Дона» Шолохова, можно выделить: Григория Мелехова, Аксинью Астахову, Наталью Мелехову, Петра Мелехова, Степана Астахова, Пантелея </a:t>
            </a:r>
            <a:r>
              <a:rPr lang="ru-RU" dirty="0" err="1" smtClean="0"/>
              <a:t>Прокофьевича</a:t>
            </a:r>
            <a:r>
              <a:rPr lang="ru-RU" dirty="0" smtClean="0"/>
              <a:t> Мелехова. Однако главным героем романа является простой казачий народ. </a:t>
            </a:r>
            <a:endParaRPr lang="ru-RU" dirty="0"/>
          </a:p>
        </p:txBody>
      </p:sp>
      <p:pic>
        <p:nvPicPr>
          <p:cNvPr id="1026" name="Picture 2" descr="C:\Documents and Settings\Эмма\Рабочий стол\1 февраля\10-yda1dqh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00357" cy="25003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56" y="102424"/>
            <a:ext cx="5296791" cy="246221"/>
          </a:xfrm>
        </p:spPr>
        <p:txBody>
          <a:bodyPr/>
          <a:lstStyle/>
          <a:p>
            <a:pPr algn="ctr"/>
            <a:r>
              <a:rPr lang="ru-RU" sz="1600" dirty="0" smtClean="0"/>
              <a:t>В чем смысл названия романа «Тихий Дон»?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454272" y="622293"/>
            <a:ext cx="3214709" cy="2585323"/>
          </a:xfrm>
        </p:spPr>
        <p:txBody>
          <a:bodyPr/>
          <a:lstStyle/>
          <a:p>
            <a:r>
              <a:rPr lang="ru-RU" dirty="0" smtClean="0"/>
              <a:t>На первый взгляд простое название романа (первоначально Шолохов дал ему имя «</a:t>
            </a:r>
            <a:r>
              <a:rPr lang="ru-RU" dirty="0" err="1" smtClean="0"/>
              <a:t>Донщина</a:t>
            </a:r>
            <a:r>
              <a:rPr lang="ru-RU" dirty="0" smtClean="0"/>
              <a:t>») стало поистине символом судьбы лихих донцев. Размеренная жизнь казаков-землепашцев чем-то напоминает течение реки: течет вода — идет время, в романе показаны события казачьей жизни : пахота, посев, покос, жатва. Война  вламывается  на  хутор. Иным значением теперь наполняется название романа: теперь  Дон (имеется ввиду родная земля казаков) становится не тихим краем: начинается кровавая война, в которой гибнут казаки.</a:t>
            </a:r>
            <a:endParaRPr lang="ru-RU" dirty="0"/>
          </a:p>
        </p:txBody>
      </p:sp>
      <p:pic>
        <p:nvPicPr>
          <p:cNvPr id="4098" name="Picture 2" descr="C:\Documents and Settings\Эмма\Рабочий стол\1 февраля\image_big_8201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550855"/>
            <a:ext cx="2286016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46221"/>
          </a:xfrm>
        </p:spPr>
        <p:txBody>
          <a:bodyPr/>
          <a:lstStyle/>
          <a:p>
            <a:pPr algn="ctr"/>
            <a:r>
              <a:rPr lang="ru-RU" sz="1600" dirty="0" smtClean="0"/>
              <a:t>Кровопролитная война в произведении</a:t>
            </a:r>
            <a:endParaRPr lang="ru-RU" sz="1600" dirty="0"/>
          </a:p>
        </p:txBody>
      </p:sp>
      <p:pic>
        <p:nvPicPr>
          <p:cNvPr id="5122" name="Picture 2" descr="C:\Documents and Settings\Эмма\Рабочий стол\1 февраля\3_f30cc73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786082" cy="2500329"/>
          </a:xfrm>
          <a:prstGeom prst="rect">
            <a:avLst/>
          </a:prstGeom>
          <a:noFill/>
        </p:spPr>
      </p:pic>
      <p:pic>
        <p:nvPicPr>
          <p:cNvPr id="5123" name="Picture 3" descr="C:\Documents and Settings\Эмма\Рабочий стол\1 февраля\kazaki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550855"/>
            <a:ext cx="2786082" cy="25717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Главные герои романа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Эмма\Рабочий стол\1 февраля\1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56" y="658402"/>
            <a:ext cx="5429288" cy="23927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Пантелей Мелехов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25711" y="622293"/>
            <a:ext cx="2951800" cy="2308324"/>
          </a:xfrm>
        </p:spPr>
        <p:txBody>
          <a:bodyPr/>
          <a:lstStyle/>
          <a:p>
            <a:r>
              <a:rPr lang="ru-RU" sz="1000" b="1" dirty="0" smtClean="0"/>
              <a:t>Пантелей </a:t>
            </a:r>
            <a:r>
              <a:rPr lang="ru-RU" sz="1000" b="1" dirty="0" err="1" smtClean="0"/>
              <a:t>Прокофьевич</a:t>
            </a:r>
            <a:r>
              <a:rPr lang="ru-RU" sz="1000" b="1" dirty="0" smtClean="0"/>
              <a:t> Мелехов</a:t>
            </a:r>
          </a:p>
          <a:p>
            <a:r>
              <a:rPr lang="ru-RU" sz="1000" dirty="0" smtClean="0"/>
              <a:t>– глава семьи Мелеховых, отец Григория и Петра. Властный и часто несдержанный, он не терпит никаких возражений со стороны домашних, нередко «уча» их не только словом, но и делом.</a:t>
            </a:r>
          </a:p>
          <a:p>
            <a:r>
              <a:rPr lang="ru-RU" sz="1000" dirty="0" smtClean="0"/>
              <a:t>Старший Мелехов всю жизнь живёт интересами семьи. Именно его усилиями дом Мелеховых становится одним из самых зажиточных в хуторе. Он удачно, как ему кажется, женит сыновей, радуется их успехам на военной службе. Только переживания за детей подкашивают его силы, лишают былой власти в доме. </a:t>
            </a:r>
          </a:p>
          <a:p>
            <a:endParaRPr lang="ru-RU" sz="1000" dirty="0"/>
          </a:p>
        </p:txBody>
      </p:sp>
      <p:pic>
        <p:nvPicPr>
          <p:cNvPr id="17410" name="Picture 2" descr="C:\Documents and Settings\Эмма\Рабочий стол\1 февраля\49114d0d1f5f8ddb515d2a0b13e33d7c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6818" y="622293"/>
            <a:ext cx="2214577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Пантелей Мелехов</a:t>
            </a:r>
            <a:endParaRPr lang="ru-RU" dirty="0"/>
          </a:p>
        </p:txBody>
      </p:sp>
      <p:pic>
        <p:nvPicPr>
          <p:cNvPr id="18434" name="Picture 2" descr="C:\Documents and Settings\Эмма\Рабочий стол\1 февраля\unnamed (3)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68624" y="550855"/>
            <a:ext cx="2700357" cy="2571768"/>
          </a:xfrm>
          <a:prstGeom prst="rect">
            <a:avLst/>
          </a:prstGeom>
          <a:noFill/>
        </p:spPr>
      </p:pic>
      <p:pic>
        <p:nvPicPr>
          <p:cNvPr id="18435" name="Picture 3" descr="C:\Documents and Settings\Эмма\Рабочий стол\1 февраля\TASS_9551315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818" y="622293"/>
            <a:ext cx="2857520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8c3685839bb51e471840db18356f4d7cd6805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8838</TotalTime>
  <Words>1218</Words>
  <Application>Microsoft Office PowerPoint</Application>
  <PresentationFormat>Произвольный</PresentationFormat>
  <Paragraphs>55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Times New Roman</vt:lpstr>
      <vt:lpstr>Office Theme</vt:lpstr>
      <vt:lpstr>Литература </vt:lpstr>
      <vt:lpstr>Сегодня на уроке </vt:lpstr>
      <vt:lpstr>Начало произведения</vt:lpstr>
      <vt:lpstr>Роман «Тихий Дон»</vt:lpstr>
      <vt:lpstr>В чем смысл названия романа «Тихий Дон»?</vt:lpstr>
      <vt:lpstr>Кровопролитная война в произведении</vt:lpstr>
      <vt:lpstr>Главные герои романа</vt:lpstr>
      <vt:lpstr>Пантелей Мелехов</vt:lpstr>
      <vt:lpstr>Пантелей Мелехов</vt:lpstr>
      <vt:lpstr>Характеристика  Григория Мелехова</vt:lpstr>
      <vt:lpstr>Григорий Мелехов</vt:lpstr>
      <vt:lpstr>Григорий Мелехов</vt:lpstr>
      <vt:lpstr>Аксинья Астахова</vt:lpstr>
      <vt:lpstr>Григорий- Аксинья-Степан</vt:lpstr>
      <vt:lpstr>Степан Астахов</vt:lpstr>
      <vt:lpstr>Наталья Мелехова</vt:lpstr>
      <vt:lpstr>Наталья Мелехова</vt:lpstr>
      <vt:lpstr>Петр Мелехов</vt:lpstr>
      <vt:lpstr>Жена Петра Дарья Мелехова</vt:lpstr>
      <vt:lpstr>Дуняша Мелехова</vt:lpstr>
      <vt:lpstr>Жизнь главных героев произведения трагична</vt:lpstr>
      <vt:lpstr>Задание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dc:creator>ARM</dc:creator>
  <cp:lastModifiedBy>User</cp:lastModifiedBy>
  <cp:revision>921</cp:revision>
  <dcterms:created xsi:type="dcterms:W3CDTF">2020-04-13T08:06:06Z</dcterms:created>
  <dcterms:modified xsi:type="dcterms:W3CDTF">2021-02-02T09:43:48Z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