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351" r:id="rId3"/>
    <p:sldId id="440" r:id="rId4"/>
    <p:sldId id="441" r:id="rId5"/>
    <p:sldId id="442" r:id="rId6"/>
    <p:sldId id="443" r:id="rId7"/>
    <p:sldId id="444" r:id="rId8"/>
    <p:sldId id="445" r:id="rId9"/>
    <p:sldId id="446" r:id="rId10"/>
    <p:sldId id="448" r:id="rId11"/>
    <p:sldId id="451" r:id="rId12"/>
    <p:sldId id="454" r:id="rId13"/>
    <p:sldId id="447" r:id="rId14"/>
    <p:sldId id="452" r:id="rId15"/>
    <p:sldId id="450" r:id="rId16"/>
    <p:sldId id="413" r:id="rId17"/>
    <p:sldId id="412" r:id="rId18"/>
    <p:sldId id="437" r:id="rId19"/>
    <p:sldId id="352" r:id="rId20"/>
    <p:sldId id="298" r:id="rId21"/>
  </p:sldIdLst>
  <p:sldSz cx="5765800" cy="3244850"/>
  <p:notesSz cx="5765800" cy="3244850"/>
  <p:custDataLst>
    <p:tags r:id="rId23"/>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023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5" autoAdjust="0"/>
    <p:restoredTop sz="86848" autoAdjust="0"/>
  </p:normalViewPr>
  <p:slideViewPr>
    <p:cSldViewPr>
      <p:cViewPr varScale="1">
        <p:scale>
          <a:sx n="197" d="100"/>
          <a:sy n="197" d="100"/>
        </p:scale>
        <p:origin x="1218" y="15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9F2E86-FFFB-4853-A741-7479A937F2BC}"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ru-RU"/>
        </a:p>
      </dgm:t>
    </dgm:pt>
    <dgm:pt modelId="{0EDE91B9-79C9-4A7A-BD10-773B5C4D88F2}">
      <dgm:prSet phldrT="[Текст]"/>
      <dgm:spPr/>
      <dgm:t>
        <a:bodyPr/>
        <a:lstStyle/>
        <a:p>
          <a:r>
            <a:rPr lang="ru-RU" dirty="0" smtClean="0"/>
            <a:t>«Собачье сердце»</a:t>
          </a:r>
          <a:endParaRPr lang="ru-RU" dirty="0"/>
        </a:p>
      </dgm:t>
    </dgm:pt>
    <dgm:pt modelId="{801E1B95-5A59-4604-B0D1-A3522FE0563A}" type="parTrans" cxnId="{9BF3A7D4-4E2A-4B4B-94B4-E83BE3794561}">
      <dgm:prSet/>
      <dgm:spPr/>
      <dgm:t>
        <a:bodyPr/>
        <a:lstStyle/>
        <a:p>
          <a:endParaRPr lang="ru-RU"/>
        </a:p>
      </dgm:t>
    </dgm:pt>
    <dgm:pt modelId="{B48A9FF3-7BA6-4516-8F7C-2948020401D2}" type="sibTrans" cxnId="{9BF3A7D4-4E2A-4B4B-94B4-E83BE3794561}">
      <dgm:prSet/>
      <dgm:spPr/>
      <dgm:t>
        <a:bodyPr/>
        <a:lstStyle/>
        <a:p>
          <a:endParaRPr lang="ru-RU"/>
        </a:p>
      </dgm:t>
    </dgm:pt>
    <dgm:pt modelId="{687D97DB-0ED4-4D77-8911-0D85CAEDD9EF}">
      <dgm:prSet phldrT="[Текст]" custT="1"/>
      <dgm:spPr>
        <a:solidFill>
          <a:schemeClr val="accent6">
            <a:lumMod val="75000"/>
          </a:schemeClr>
        </a:solidFill>
      </dgm:spPr>
      <dgm:t>
        <a:bodyPr/>
        <a:lstStyle/>
        <a:p>
          <a:r>
            <a:rPr lang="ru-RU" sz="1600" dirty="0" smtClean="0">
              <a:latin typeface="Times New Roman" pitchFamily="18" charset="0"/>
              <a:cs typeface="Times New Roman" pitchFamily="18" charset="0"/>
            </a:rPr>
            <a:t>Профессор Преображенский </a:t>
          </a:r>
          <a:endParaRPr lang="ru-RU" sz="1600" dirty="0">
            <a:latin typeface="Times New Roman" pitchFamily="18" charset="0"/>
            <a:cs typeface="Times New Roman" pitchFamily="18" charset="0"/>
          </a:endParaRPr>
        </a:p>
      </dgm:t>
    </dgm:pt>
    <dgm:pt modelId="{25EA2A5D-48B1-4631-B64A-DCDE48B8F57E}" type="parTrans" cxnId="{3C7B23B7-1949-4659-9181-DEB276D042F5}">
      <dgm:prSet/>
      <dgm:spPr/>
      <dgm:t>
        <a:bodyPr/>
        <a:lstStyle/>
        <a:p>
          <a:endParaRPr lang="ru-RU"/>
        </a:p>
      </dgm:t>
    </dgm:pt>
    <dgm:pt modelId="{82C74328-654A-46C0-AC37-DD69140DD68E}" type="sibTrans" cxnId="{3C7B23B7-1949-4659-9181-DEB276D042F5}">
      <dgm:prSet/>
      <dgm:spPr/>
      <dgm:t>
        <a:bodyPr/>
        <a:lstStyle/>
        <a:p>
          <a:endParaRPr lang="ru-RU"/>
        </a:p>
      </dgm:t>
    </dgm:pt>
    <dgm:pt modelId="{B1483F74-E7EB-494C-84E5-470E60ED4B50}">
      <dgm:prSet phldrT="[Текст]" custT="1"/>
      <dgm:spPr>
        <a:solidFill>
          <a:srgbClr val="00B050"/>
        </a:solidFill>
      </dgm:spPr>
      <dgm:t>
        <a:bodyPr/>
        <a:lstStyle/>
        <a:p>
          <a:r>
            <a:rPr lang="ru-RU" sz="1600" dirty="0" err="1" smtClean="0">
              <a:latin typeface="Times New Roman" pitchFamily="18" charset="0"/>
              <a:cs typeface="Times New Roman" pitchFamily="18" charset="0"/>
            </a:rPr>
            <a:t>Борменталь</a:t>
          </a:r>
          <a:r>
            <a:rPr lang="ru-RU" sz="1600" dirty="0" smtClean="0">
              <a:latin typeface="Times New Roman" pitchFamily="18" charset="0"/>
              <a:cs typeface="Times New Roman" pitchFamily="18" charset="0"/>
            </a:rPr>
            <a:t> </a:t>
          </a:r>
          <a:endParaRPr lang="ru-RU" sz="1600" dirty="0">
            <a:latin typeface="Times New Roman" pitchFamily="18" charset="0"/>
            <a:cs typeface="Times New Roman" pitchFamily="18" charset="0"/>
          </a:endParaRPr>
        </a:p>
      </dgm:t>
    </dgm:pt>
    <dgm:pt modelId="{FA63BAD1-2969-4484-A637-5ADFB9AC20B5}" type="parTrans" cxnId="{BE9556C2-314C-4DE4-96E7-E0170FFBC1A5}">
      <dgm:prSet/>
      <dgm:spPr/>
      <dgm:t>
        <a:bodyPr/>
        <a:lstStyle/>
        <a:p>
          <a:endParaRPr lang="ru-RU"/>
        </a:p>
      </dgm:t>
    </dgm:pt>
    <dgm:pt modelId="{8B54D099-4B7D-4D2C-B7E5-3A6E414E710A}" type="sibTrans" cxnId="{BE9556C2-314C-4DE4-96E7-E0170FFBC1A5}">
      <dgm:prSet/>
      <dgm:spPr/>
      <dgm:t>
        <a:bodyPr/>
        <a:lstStyle/>
        <a:p>
          <a:endParaRPr lang="ru-RU"/>
        </a:p>
      </dgm:t>
    </dgm:pt>
    <dgm:pt modelId="{AB3E8503-F6F6-4A2A-80B4-9D708532167D}">
      <dgm:prSet phldrT="[Текст]" custT="1"/>
      <dgm:spPr>
        <a:solidFill>
          <a:srgbClr val="FFC000"/>
        </a:solidFill>
      </dgm:spPr>
      <dgm:t>
        <a:bodyPr/>
        <a:lstStyle/>
        <a:p>
          <a:r>
            <a:rPr lang="ru-RU" sz="2400" dirty="0" smtClean="0">
              <a:latin typeface="Times New Roman" pitchFamily="18" charset="0"/>
              <a:cs typeface="Times New Roman" pitchFamily="18" charset="0"/>
            </a:rPr>
            <a:t>Шариков </a:t>
          </a:r>
          <a:endParaRPr lang="ru-RU" sz="2400" dirty="0">
            <a:latin typeface="Times New Roman" pitchFamily="18" charset="0"/>
            <a:cs typeface="Times New Roman" pitchFamily="18" charset="0"/>
          </a:endParaRPr>
        </a:p>
      </dgm:t>
    </dgm:pt>
    <dgm:pt modelId="{4324ED4C-0EB3-4D97-AAC5-36CA9386B743}" type="parTrans" cxnId="{5B0D2CD4-DBFD-41F8-BB17-DCED6E1D18BA}">
      <dgm:prSet/>
      <dgm:spPr/>
      <dgm:t>
        <a:bodyPr/>
        <a:lstStyle/>
        <a:p>
          <a:endParaRPr lang="ru-RU"/>
        </a:p>
      </dgm:t>
    </dgm:pt>
    <dgm:pt modelId="{0C9232EB-DBAB-4E32-B9D9-F51003678A63}" type="sibTrans" cxnId="{5B0D2CD4-DBFD-41F8-BB17-DCED6E1D18BA}">
      <dgm:prSet/>
      <dgm:spPr/>
      <dgm:t>
        <a:bodyPr/>
        <a:lstStyle/>
        <a:p>
          <a:endParaRPr lang="ru-RU"/>
        </a:p>
      </dgm:t>
    </dgm:pt>
    <dgm:pt modelId="{909CE953-8984-4C8E-8024-609ABB699790}">
      <dgm:prSet phldrT="[Текст]" custT="1"/>
      <dgm:spPr>
        <a:solidFill>
          <a:srgbClr val="7030A0"/>
        </a:solidFill>
      </dgm:spPr>
      <dgm:t>
        <a:bodyPr/>
        <a:lstStyle/>
        <a:p>
          <a:r>
            <a:rPr lang="ru-RU" sz="1600" dirty="0" err="1" smtClean="0"/>
            <a:t>Швондер</a:t>
          </a:r>
          <a:r>
            <a:rPr lang="ru-RU" sz="500" dirty="0" smtClean="0"/>
            <a:t>            </a:t>
          </a:r>
          <a:endParaRPr lang="ru-RU" sz="500" dirty="0"/>
        </a:p>
      </dgm:t>
    </dgm:pt>
    <dgm:pt modelId="{AF580472-3075-44A5-BE38-1EB564128324}" type="sibTrans" cxnId="{F54330DE-3F4F-4914-A076-19F4A4D94DCB}">
      <dgm:prSet/>
      <dgm:spPr/>
      <dgm:t>
        <a:bodyPr/>
        <a:lstStyle/>
        <a:p>
          <a:endParaRPr lang="ru-RU"/>
        </a:p>
      </dgm:t>
    </dgm:pt>
    <dgm:pt modelId="{8BF20EA1-396A-4DFA-8F4F-9A6B5C76E17C}" type="parTrans" cxnId="{F54330DE-3F4F-4914-A076-19F4A4D94DCB}">
      <dgm:prSet/>
      <dgm:spPr/>
      <dgm:t>
        <a:bodyPr/>
        <a:lstStyle/>
        <a:p>
          <a:endParaRPr lang="ru-RU"/>
        </a:p>
      </dgm:t>
    </dgm:pt>
    <dgm:pt modelId="{193BC663-8476-4477-9C6C-9C3B334DC4F9}" type="pres">
      <dgm:prSet presAssocID="{B79F2E86-FFFB-4853-A741-7479A937F2BC}" presName="cycle" presStyleCnt="0">
        <dgm:presLayoutVars>
          <dgm:chMax val="1"/>
          <dgm:dir/>
          <dgm:animLvl val="ctr"/>
          <dgm:resizeHandles val="exact"/>
        </dgm:presLayoutVars>
      </dgm:prSet>
      <dgm:spPr/>
      <dgm:t>
        <a:bodyPr/>
        <a:lstStyle/>
        <a:p>
          <a:endParaRPr lang="ru-RU"/>
        </a:p>
      </dgm:t>
    </dgm:pt>
    <dgm:pt modelId="{B7778716-15D1-4E1E-93B9-35DA7B77CC72}" type="pres">
      <dgm:prSet presAssocID="{0EDE91B9-79C9-4A7A-BD10-773B5C4D88F2}" presName="centerShape" presStyleLbl="node0" presStyleIdx="0" presStyleCnt="1" custScaleX="168174" custScaleY="120119" custLinFactNeighborX="1697" custLinFactNeighborY="3999"/>
      <dgm:spPr/>
      <dgm:t>
        <a:bodyPr/>
        <a:lstStyle/>
        <a:p>
          <a:endParaRPr lang="ru-RU"/>
        </a:p>
      </dgm:t>
    </dgm:pt>
    <dgm:pt modelId="{057E48C6-3E62-43AE-B42E-D091872B4FAA}" type="pres">
      <dgm:prSet presAssocID="{25EA2A5D-48B1-4631-B64A-DCDE48B8F57E}" presName="Name9" presStyleLbl="parChTrans1D2" presStyleIdx="0" presStyleCnt="4"/>
      <dgm:spPr/>
      <dgm:t>
        <a:bodyPr/>
        <a:lstStyle/>
        <a:p>
          <a:endParaRPr lang="ru-RU"/>
        </a:p>
      </dgm:t>
    </dgm:pt>
    <dgm:pt modelId="{AB954C3F-66D4-47B7-AD30-E5B91EE76513}" type="pres">
      <dgm:prSet presAssocID="{25EA2A5D-48B1-4631-B64A-DCDE48B8F57E}" presName="connTx" presStyleLbl="parChTrans1D2" presStyleIdx="0" presStyleCnt="4"/>
      <dgm:spPr/>
      <dgm:t>
        <a:bodyPr/>
        <a:lstStyle/>
        <a:p>
          <a:endParaRPr lang="ru-RU"/>
        </a:p>
      </dgm:t>
    </dgm:pt>
    <dgm:pt modelId="{51C17051-82CC-4923-AF11-74286C8DEFED}" type="pres">
      <dgm:prSet presAssocID="{687D97DB-0ED4-4D77-8911-0D85CAEDD9EF}" presName="node" presStyleLbl="node1" presStyleIdx="0" presStyleCnt="4" custScaleX="332625">
        <dgm:presLayoutVars>
          <dgm:bulletEnabled val="1"/>
        </dgm:presLayoutVars>
      </dgm:prSet>
      <dgm:spPr/>
      <dgm:t>
        <a:bodyPr/>
        <a:lstStyle/>
        <a:p>
          <a:endParaRPr lang="ru-RU"/>
        </a:p>
      </dgm:t>
    </dgm:pt>
    <dgm:pt modelId="{639BE041-402E-4CAD-8124-C7F43DED3070}" type="pres">
      <dgm:prSet presAssocID="{FA63BAD1-2969-4484-A637-5ADFB9AC20B5}" presName="Name9" presStyleLbl="parChTrans1D2" presStyleIdx="1" presStyleCnt="4"/>
      <dgm:spPr/>
      <dgm:t>
        <a:bodyPr/>
        <a:lstStyle/>
        <a:p>
          <a:endParaRPr lang="ru-RU"/>
        </a:p>
      </dgm:t>
    </dgm:pt>
    <dgm:pt modelId="{D264C62B-EBF6-42DB-8F7C-17CAAB58DD86}" type="pres">
      <dgm:prSet presAssocID="{FA63BAD1-2969-4484-A637-5ADFB9AC20B5}" presName="connTx" presStyleLbl="parChTrans1D2" presStyleIdx="1" presStyleCnt="4"/>
      <dgm:spPr/>
      <dgm:t>
        <a:bodyPr/>
        <a:lstStyle/>
        <a:p>
          <a:endParaRPr lang="ru-RU"/>
        </a:p>
      </dgm:t>
    </dgm:pt>
    <dgm:pt modelId="{70254295-3105-4D06-9491-B64A800284CE}" type="pres">
      <dgm:prSet presAssocID="{B1483F74-E7EB-494C-84E5-470E60ED4B50}" presName="node" presStyleLbl="node1" presStyleIdx="1" presStyleCnt="4" custScaleX="241138" custRadScaleRad="168598" custRadScaleInc="-5639">
        <dgm:presLayoutVars>
          <dgm:bulletEnabled val="1"/>
        </dgm:presLayoutVars>
      </dgm:prSet>
      <dgm:spPr/>
      <dgm:t>
        <a:bodyPr/>
        <a:lstStyle/>
        <a:p>
          <a:endParaRPr lang="ru-RU"/>
        </a:p>
      </dgm:t>
    </dgm:pt>
    <dgm:pt modelId="{A8BAF7D3-7ADF-4D93-882B-AF68728BA13C}" type="pres">
      <dgm:prSet presAssocID="{4324ED4C-0EB3-4D97-AAC5-36CA9386B743}" presName="Name9" presStyleLbl="parChTrans1D2" presStyleIdx="2" presStyleCnt="4"/>
      <dgm:spPr/>
      <dgm:t>
        <a:bodyPr/>
        <a:lstStyle/>
        <a:p>
          <a:endParaRPr lang="ru-RU"/>
        </a:p>
      </dgm:t>
    </dgm:pt>
    <dgm:pt modelId="{F65DA1A1-CE89-40F2-A98A-646B58B57519}" type="pres">
      <dgm:prSet presAssocID="{4324ED4C-0EB3-4D97-AAC5-36CA9386B743}" presName="connTx" presStyleLbl="parChTrans1D2" presStyleIdx="2" presStyleCnt="4"/>
      <dgm:spPr/>
      <dgm:t>
        <a:bodyPr/>
        <a:lstStyle/>
        <a:p>
          <a:endParaRPr lang="ru-RU"/>
        </a:p>
      </dgm:t>
    </dgm:pt>
    <dgm:pt modelId="{BA5B35F3-BD5D-40CC-83C5-1CE644F0AF70}" type="pres">
      <dgm:prSet presAssocID="{AB3E8503-F6F6-4A2A-80B4-9D708532167D}" presName="node" presStyleLbl="node1" presStyleIdx="2" presStyleCnt="4" custScaleX="312506" custRadScaleRad="100930" custRadScaleInc="-7084">
        <dgm:presLayoutVars>
          <dgm:bulletEnabled val="1"/>
        </dgm:presLayoutVars>
      </dgm:prSet>
      <dgm:spPr/>
      <dgm:t>
        <a:bodyPr/>
        <a:lstStyle/>
        <a:p>
          <a:endParaRPr lang="ru-RU"/>
        </a:p>
      </dgm:t>
    </dgm:pt>
    <dgm:pt modelId="{F64D70E6-6258-4E06-BE58-45CA855224EF}" type="pres">
      <dgm:prSet presAssocID="{8BF20EA1-396A-4DFA-8F4F-9A6B5C76E17C}" presName="Name9" presStyleLbl="parChTrans1D2" presStyleIdx="3" presStyleCnt="4"/>
      <dgm:spPr/>
      <dgm:t>
        <a:bodyPr/>
        <a:lstStyle/>
        <a:p>
          <a:endParaRPr lang="ru-RU"/>
        </a:p>
      </dgm:t>
    </dgm:pt>
    <dgm:pt modelId="{55EBD0B5-928F-4D82-90CE-C33064F337B8}" type="pres">
      <dgm:prSet presAssocID="{8BF20EA1-396A-4DFA-8F4F-9A6B5C76E17C}" presName="connTx" presStyleLbl="parChTrans1D2" presStyleIdx="3" presStyleCnt="4"/>
      <dgm:spPr/>
      <dgm:t>
        <a:bodyPr/>
        <a:lstStyle/>
        <a:p>
          <a:endParaRPr lang="ru-RU"/>
        </a:p>
      </dgm:t>
    </dgm:pt>
    <dgm:pt modelId="{DF0C5A48-8F5C-4798-B9CB-C32D02E19F9B}" type="pres">
      <dgm:prSet presAssocID="{909CE953-8984-4C8E-8024-609ABB699790}" presName="node" presStyleLbl="node1" presStyleIdx="3" presStyleCnt="4" custFlipHor="1" custScaleX="194835" custScaleY="89439" custRadScaleRad="146181" custRadScaleInc="3410">
        <dgm:presLayoutVars>
          <dgm:bulletEnabled val="1"/>
        </dgm:presLayoutVars>
      </dgm:prSet>
      <dgm:spPr/>
      <dgm:t>
        <a:bodyPr/>
        <a:lstStyle/>
        <a:p>
          <a:endParaRPr lang="ru-RU"/>
        </a:p>
      </dgm:t>
    </dgm:pt>
  </dgm:ptLst>
  <dgm:cxnLst>
    <dgm:cxn modelId="{897B61CE-7BE5-437A-A907-1606A0C2084C}" type="presOf" srcId="{687D97DB-0ED4-4D77-8911-0D85CAEDD9EF}" destId="{51C17051-82CC-4923-AF11-74286C8DEFED}" srcOrd="0" destOrd="0" presId="urn:microsoft.com/office/officeart/2005/8/layout/radial1"/>
    <dgm:cxn modelId="{9BF3A7D4-4E2A-4B4B-94B4-E83BE3794561}" srcId="{B79F2E86-FFFB-4853-A741-7479A937F2BC}" destId="{0EDE91B9-79C9-4A7A-BD10-773B5C4D88F2}" srcOrd="0" destOrd="0" parTransId="{801E1B95-5A59-4604-B0D1-A3522FE0563A}" sibTransId="{B48A9FF3-7BA6-4516-8F7C-2948020401D2}"/>
    <dgm:cxn modelId="{A67B1357-C49B-4044-88BA-3FF631EB49E5}" type="presOf" srcId="{B1483F74-E7EB-494C-84E5-470E60ED4B50}" destId="{70254295-3105-4D06-9491-B64A800284CE}" srcOrd="0" destOrd="0" presId="urn:microsoft.com/office/officeart/2005/8/layout/radial1"/>
    <dgm:cxn modelId="{7E15229C-BC96-4F1C-9E72-6C7C0D5685CB}" type="presOf" srcId="{25EA2A5D-48B1-4631-B64A-DCDE48B8F57E}" destId="{057E48C6-3E62-43AE-B42E-D091872B4FAA}" srcOrd="0" destOrd="0" presId="urn:microsoft.com/office/officeart/2005/8/layout/radial1"/>
    <dgm:cxn modelId="{3C7B23B7-1949-4659-9181-DEB276D042F5}" srcId="{0EDE91B9-79C9-4A7A-BD10-773B5C4D88F2}" destId="{687D97DB-0ED4-4D77-8911-0D85CAEDD9EF}" srcOrd="0" destOrd="0" parTransId="{25EA2A5D-48B1-4631-B64A-DCDE48B8F57E}" sibTransId="{82C74328-654A-46C0-AC37-DD69140DD68E}"/>
    <dgm:cxn modelId="{6BC1042B-C318-4FC7-91F7-6836017E344F}" type="presOf" srcId="{909CE953-8984-4C8E-8024-609ABB699790}" destId="{DF0C5A48-8F5C-4798-B9CB-C32D02E19F9B}" srcOrd="0" destOrd="0" presId="urn:microsoft.com/office/officeart/2005/8/layout/radial1"/>
    <dgm:cxn modelId="{BE9556C2-314C-4DE4-96E7-E0170FFBC1A5}" srcId="{0EDE91B9-79C9-4A7A-BD10-773B5C4D88F2}" destId="{B1483F74-E7EB-494C-84E5-470E60ED4B50}" srcOrd="1" destOrd="0" parTransId="{FA63BAD1-2969-4484-A637-5ADFB9AC20B5}" sibTransId="{8B54D099-4B7D-4D2C-B7E5-3A6E414E710A}"/>
    <dgm:cxn modelId="{C4E89A99-468E-46D8-882D-5D8A42C06D2C}" type="presOf" srcId="{4324ED4C-0EB3-4D97-AAC5-36CA9386B743}" destId="{A8BAF7D3-7ADF-4D93-882B-AF68728BA13C}" srcOrd="0" destOrd="0" presId="urn:microsoft.com/office/officeart/2005/8/layout/radial1"/>
    <dgm:cxn modelId="{9AD9165C-AA19-477B-8AFB-BECFB33774EE}" type="presOf" srcId="{FA63BAD1-2969-4484-A637-5ADFB9AC20B5}" destId="{D264C62B-EBF6-42DB-8F7C-17CAAB58DD86}" srcOrd="1" destOrd="0" presId="urn:microsoft.com/office/officeart/2005/8/layout/radial1"/>
    <dgm:cxn modelId="{E12C2E95-3BF6-4442-8D23-55218F784B60}" type="presOf" srcId="{FA63BAD1-2969-4484-A637-5ADFB9AC20B5}" destId="{639BE041-402E-4CAD-8124-C7F43DED3070}" srcOrd="0" destOrd="0" presId="urn:microsoft.com/office/officeart/2005/8/layout/radial1"/>
    <dgm:cxn modelId="{F54330DE-3F4F-4914-A076-19F4A4D94DCB}" srcId="{0EDE91B9-79C9-4A7A-BD10-773B5C4D88F2}" destId="{909CE953-8984-4C8E-8024-609ABB699790}" srcOrd="3" destOrd="0" parTransId="{8BF20EA1-396A-4DFA-8F4F-9A6B5C76E17C}" sibTransId="{AF580472-3075-44A5-BE38-1EB564128324}"/>
    <dgm:cxn modelId="{64684034-7191-4DB7-9E85-6207B281DE5C}" type="presOf" srcId="{8BF20EA1-396A-4DFA-8F4F-9A6B5C76E17C}" destId="{55EBD0B5-928F-4D82-90CE-C33064F337B8}" srcOrd="1" destOrd="0" presId="urn:microsoft.com/office/officeart/2005/8/layout/radial1"/>
    <dgm:cxn modelId="{5B4CD1C1-C00B-4FA6-9BEB-D2426FC1F188}" type="presOf" srcId="{8BF20EA1-396A-4DFA-8F4F-9A6B5C76E17C}" destId="{F64D70E6-6258-4E06-BE58-45CA855224EF}" srcOrd="0" destOrd="0" presId="urn:microsoft.com/office/officeart/2005/8/layout/radial1"/>
    <dgm:cxn modelId="{8B88EAB8-C734-426A-8605-C2C3AD4F8FCE}" type="presOf" srcId="{25EA2A5D-48B1-4631-B64A-DCDE48B8F57E}" destId="{AB954C3F-66D4-47B7-AD30-E5B91EE76513}" srcOrd="1" destOrd="0" presId="urn:microsoft.com/office/officeart/2005/8/layout/radial1"/>
    <dgm:cxn modelId="{5B0D2CD4-DBFD-41F8-BB17-DCED6E1D18BA}" srcId="{0EDE91B9-79C9-4A7A-BD10-773B5C4D88F2}" destId="{AB3E8503-F6F6-4A2A-80B4-9D708532167D}" srcOrd="2" destOrd="0" parTransId="{4324ED4C-0EB3-4D97-AAC5-36CA9386B743}" sibTransId="{0C9232EB-DBAB-4E32-B9D9-F51003678A63}"/>
    <dgm:cxn modelId="{B5081594-6A58-4F53-A270-8BFD553B0DFC}" type="presOf" srcId="{4324ED4C-0EB3-4D97-AAC5-36CA9386B743}" destId="{F65DA1A1-CE89-40F2-A98A-646B58B57519}" srcOrd="1" destOrd="0" presId="urn:microsoft.com/office/officeart/2005/8/layout/radial1"/>
    <dgm:cxn modelId="{E83DA3EA-0EDC-44E7-A539-8DBDCB02C458}" type="presOf" srcId="{0EDE91B9-79C9-4A7A-BD10-773B5C4D88F2}" destId="{B7778716-15D1-4E1E-93B9-35DA7B77CC72}" srcOrd="0" destOrd="0" presId="urn:microsoft.com/office/officeart/2005/8/layout/radial1"/>
    <dgm:cxn modelId="{7C30DFA1-23F9-401C-A0C0-AD87A6ACE4C5}" type="presOf" srcId="{AB3E8503-F6F6-4A2A-80B4-9D708532167D}" destId="{BA5B35F3-BD5D-40CC-83C5-1CE644F0AF70}" srcOrd="0" destOrd="0" presId="urn:microsoft.com/office/officeart/2005/8/layout/radial1"/>
    <dgm:cxn modelId="{970DA252-6E1C-41FE-9F47-E5AF71671B05}" type="presOf" srcId="{B79F2E86-FFFB-4853-A741-7479A937F2BC}" destId="{193BC663-8476-4477-9C6C-9C3B334DC4F9}" srcOrd="0" destOrd="0" presId="urn:microsoft.com/office/officeart/2005/8/layout/radial1"/>
    <dgm:cxn modelId="{C2267908-15AD-4568-8252-57588EB91E6A}" type="presParOf" srcId="{193BC663-8476-4477-9C6C-9C3B334DC4F9}" destId="{B7778716-15D1-4E1E-93B9-35DA7B77CC72}" srcOrd="0" destOrd="0" presId="urn:microsoft.com/office/officeart/2005/8/layout/radial1"/>
    <dgm:cxn modelId="{92EE7A07-5DD7-4ED8-9958-ECEF33AB5B74}" type="presParOf" srcId="{193BC663-8476-4477-9C6C-9C3B334DC4F9}" destId="{057E48C6-3E62-43AE-B42E-D091872B4FAA}" srcOrd="1" destOrd="0" presId="urn:microsoft.com/office/officeart/2005/8/layout/radial1"/>
    <dgm:cxn modelId="{65FD709A-0822-484E-95B9-752D159B958E}" type="presParOf" srcId="{057E48C6-3E62-43AE-B42E-D091872B4FAA}" destId="{AB954C3F-66D4-47B7-AD30-E5B91EE76513}" srcOrd="0" destOrd="0" presId="urn:microsoft.com/office/officeart/2005/8/layout/radial1"/>
    <dgm:cxn modelId="{45341781-1258-4003-8FF4-B259C4B8EC36}" type="presParOf" srcId="{193BC663-8476-4477-9C6C-9C3B334DC4F9}" destId="{51C17051-82CC-4923-AF11-74286C8DEFED}" srcOrd="2" destOrd="0" presId="urn:microsoft.com/office/officeart/2005/8/layout/radial1"/>
    <dgm:cxn modelId="{98F59E5E-ADF5-4AA3-BD31-A35A24DC62DB}" type="presParOf" srcId="{193BC663-8476-4477-9C6C-9C3B334DC4F9}" destId="{639BE041-402E-4CAD-8124-C7F43DED3070}" srcOrd="3" destOrd="0" presId="urn:microsoft.com/office/officeart/2005/8/layout/radial1"/>
    <dgm:cxn modelId="{68E42473-A60B-48F2-9E0D-4B82BD0539FA}" type="presParOf" srcId="{639BE041-402E-4CAD-8124-C7F43DED3070}" destId="{D264C62B-EBF6-42DB-8F7C-17CAAB58DD86}" srcOrd="0" destOrd="0" presId="urn:microsoft.com/office/officeart/2005/8/layout/radial1"/>
    <dgm:cxn modelId="{80C32B41-FC24-4882-96C3-712FDD506467}" type="presParOf" srcId="{193BC663-8476-4477-9C6C-9C3B334DC4F9}" destId="{70254295-3105-4D06-9491-B64A800284CE}" srcOrd="4" destOrd="0" presId="urn:microsoft.com/office/officeart/2005/8/layout/radial1"/>
    <dgm:cxn modelId="{529FF6B3-1969-48D2-A141-9AAC6047E46D}" type="presParOf" srcId="{193BC663-8476-4477-9C6C-9C3B334DC4F9}" destId="{A8BAF7D3-7ADF-4D93-882B-AF68728BA13C}" srcOrd="5" destOrd="0" presId="urn:microsoft.com/office/officeart/2005/8/layout/radial1"/>
    <dgm:cxn modelId="{4A3C87FA-79A2-428A-96C0-C55D3CEF0B9D}" type="presParOf" srcId="{A8BAF7D3-7ADF-4D93-882B-AF68728BA13C}" destId="{F65DA1A1-CE89-40F2-A98A-646B58B57519}" srcOrd="0" destOrd="0" presId="urn:microsoft.com/office/officeart/2005/8/layout/radial1"/>
    <dgm:cxn modelId="{CBD5D15F-1026-424C-A9EB-1F8422536058}" type="presParOf" srcId="{193BC663-8476-4477-9C6C-9C3B334DC4F9}" destId="{BA5B35F3-BD5D-40CC-83C5-1CE644F0AF70}" srcOrd="6" destOrd="0" presId="urn:microsoft.com/office/officeart/2005/8/layout/radial1"/>
    <dgm:cxn modelId="{FED16FF6-2040-48D4-B49D-B7150BA9A1A6}" type="presParOf" srcId="{193BC663-8476-4477-9C6C-9C3B334DC4F9}" destId="{F64D70E6-6258-4E06-BE58-45CA855224EF}" srcOrd="7" destOrd="0" presId="urn:microsoft.com/office/officeart/2005/8/layout/radial1"/>
    <dgm:cxn modelId="{070FE2CB-8AC8-4897-B1F9-0383B1478268}" type="presParOf" srcId="{F64D70E6-6258-4E06-BE58-45CA855224EF}" destId="{55EBD0B5-928F-4D82-90CE-C33064F337B8}" srcOrd="0" destOrd="0" presId="urn:microsoft.com/office/officeart/2005/8/layout/radial1"/>
    <dgm:cxn modelId="{DF8CEF9F-A56E-460A-9FA3-FCF149F5C2CE}" type="presParOf" srcId="{193BC663-8476-4477-9C6C-9C3B334DC4F9}" destId="{DF0C5A48-8F5C-4798-B9CB-C32D02E19F9B}"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78716-15D1-4E1E-93B9-35DA7B77CC72}">
      <dsp:nvSpPr>
        <dsp:cNvPr id="0" name=""/>
        <dsp:cNvSpPr/>
      </dsp:nvSpPr>
      <dsp:spPr>
        <a:xfrm>
          <a:off x="2138118" y="928694"/>
          <a:ext cx="1194244" cy="85299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ru-RU" sz="1500" kern="1200" dirty="0" smtClean="0"/>
            <a:t>«Собачье сердце»</a:t>
          </a:r>
          <a:endParaRPr lang="ru-RU" sz="1500" kern="1200" dirty="0"/>
        </a:p>
      </dsp:txBody>
      <dsp:txXfrm>
        <a:off x="2313011" y="1053612"/>
        <a:ext cx="844458" cy="603158"/>
      </dsp:txXfrm>
    </dsp:sp>
    <dsp:sp modelId="{057E48C6-3E62-43AE-B42E-D091872B4FAA}">
      <dsp:nvSpPr>
        <dsp:cNvPr id="0" name=""/>
        <dsp:cNvSpPr/>
      </dsp:nvSpPr>
      <dsp:spPr>
        <a:xfrm rot="16091999">
          <a:off x="2610145" y="809092"/>
          <a:ext cx="216586" cy="22939"/>
        </a:xfrm>
        <a:custGeom>
          <a:avLst/>
          <a:gdLst/>
          <a:ahLst/>
          <a:cxnLst/>
          <a:rect l="0" t="0" r="0" b="0"/>
          <a:pathLst>
            <a:path>
              <a:moveTo>
                <a:pt x="0" y="11469"/>
              </a:moveTo>
              <a:lnTo>
                <a:pt x="216586" y="114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2713024" y="815147"/>
        <a:ext cx="10829" cy="10829"/>
      </dsp:txXfrm>
    </dsp:sp>
    <dsp:sp modelId="{51C17051-82CC-4923-AF11-74286C8DEFED}">
      <dsp:nvSpPr>
        <dsp:cNvPr id="0" name=""/>
        <dsp:cNvSpPr/>
      </dsp:nvSpPr>
      <dsp:spPr>
        <a:xfrm>
          <a:off x="1522854" y="2213"/>
          <a:ext cx="2362051" cy="710124"/>
        </a:xfrm>
        <a:prstGeom prst="ellipse">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kern="1200" dirty="0" smtClean="0">
              <a:latin typeface="Times New Roman" pitchFamily="18" charset="0"/>
              <a:cs typeface="Times New Roman" pitchFamily="18" charset="0"/>
            </a:rPr>
            <a:t>Профессор Преображенский </a:t>
          </a:r>
          <a:endParaRPr lang="ru-RU" sz="1600" kern="1200" dirty="0">
            <a:latin typeface="Times New Roman" pitchFamily="18" charset="0"/>
            <a:cs typeface="Times New Roman" pitchFamily="18" charset="0"/>
          </a:endParaRPr>
        </a:p>
      </dsp:txBody>
      <dsp:txXfrm>
        <a:off x="1868768" y="106208"/>
        <a:ext cx="1670223" cy="502134"/>
      </dsp:txXfrm>
    </dsp:sp>
    <dsp:sp modelId="{639BE041-402E-4CAD-8124-C7F43DED3070}">
      <dsp:nvSpPr>
        <dsp:cNvPr id="0" name=""/>
        <dsp:cNvSpPr/>
      </dsp:nvSpPr>
      <dsp:spPr>
        <a:xfrm rot="21278854">
          <a:off x="3327077" y="1283671"/>
          <a:ext cx="98215" cy="22939"/>
        </a:xfrm>
        <a:custGeom>
          <a:avLst/>
          <a:gdLst/>
          <a:ahLst/>
          <a:cxnLst/>
          <a:rect l="0" t="0" r="0" b="0"/>
          <a:pathLst>
            <a:path>
              <a:moveTo>
                <a:pt x="0" y="11469"/>
              </a:moveTo>
              <a:lnTo>
                <a:pt x="98215" y="114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373729" y="1292685"/>
        <a:ext cx="4910" cy="4910"/>
      </dsp:txXfrm>
    </dsp:sp>
    <dsp:sp modelId="{70254295-3105-4D06-9491-B64A800284CE}">
      <dsp:nvSpPr>
        <dsp:cNvPr id="0" name=""/>
        <dsp:cNvSpPr/>
      </dsp:nvSpPr>
      <dsp:spPr>
        <a:xfrm>
          <a:off x="3404030" y="857253"/>
          <a:ext cx="1712379" cy="710124"/>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kern="1200" dirty="0" err="1" smtClean="0">
              <a:latin typeface="Times New Roman" pitchFamily="18" charset="0"/>
              <a:cs typeface="Times New Roman" pitchFamily="18" charset="0"/>
            </a:rPr>
            <a:t>Борменталь</a:t>
          </a:r>
          <a:r>
            <a:rPr lang="ru-RU" sz="1600" kern="1200" dirty="0" smtClean="0">
              <a:latin typeface="Times New Roman" pitchFamily="18" charset="0"/>
              <a:cs typeface="Times New Roman" pitchFamily="18" charset="0"/>
            </a:rPr>
            <a:t> </a:t>
          </a:r>
          <a:endParaRPr lang="ru-RU" sz="1600" kern="1200" dirty="0">
            <a:latin typeface="Times New Roman" pitchFamily="18" charset="0"/>
            <a:cs typeface="Times New Roman" pitchFamily="18" charset="0"/>
          </a:endParaRPr>
        </a:p>
      </dsp:txBody>
      <dsp:txXfrm>
        <a:off x="3654802" y="961248"/>
        <a:ext cx="1210835" cy="502134"/>
      </dsp:txXfrm>
    </dsp:sp>
    <dsp:sp modelId="{A8BAF7D3-7ADF-4D93-882B-AF68728BA13C}">
      <dsp:nvSpPr>
        <dsp:cNvPr id="0" name=""/>
        <dsp:cNvSpPr/>
      </dsp:nvSpPr>
      <dsp:spPr>
        <a:xfrm rot="5317331">
          <a:off x="2710919" y="1805575"/>
          <a:ext cx="70858" cy="22939"/>
        </a:xfrm>
        <a:custGeom>
          <a:avLst/>
          <a:gdLst/>
          <a:ahLst/>
          <a:cxnLst/>
          <a:rect l="0" t="0" r="0" b="0"/>
          <a:pathLst>
            <a:path>
              <a:moveTo>
                <a:pt x="0" y="11469"/>
              </a:moveTo>
              <a:lnTo>
                <a:pt x="70858" y="114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2744577" y="1815273"/>
        <a:ext cx="3542" cy="3542"/>
      </dsp:txXfrm>
    </dsp:sp>
    <dsp:sp modelId="{BA5B35F3-BD5D-40CC-83C5-1CE644F0AF70}">
      <dsp:nvSpPr>
        <dsp:cNvPr id="0" name=""/>
        <dsp:cNvSpPr/>
      </dsp:nvSpPr>
      <dsp:spPr>
        <a:xfrm>
          <a:off x="1646150" y="1852453"/>
          <a:ext cx="2219181" cy="710124"/>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u-RU" sz="2400" kern="1200" dirty="0" smtClean="0">
              <a:latin typeface="Times New Roman" pitchFamily="18" charset="0"/>
              <a:cs typeface="Times New Roman" pitchFamily="18" charset="0"/>
            </a:rPr>
            <a:t>Шариков </a:t>
          </a:r>
          <a:endParaRPr lang="ru-RU" sz="2400" kern="1200" dirty="0">
            <a:latin typeface="Times New Roman" pitchFamily="18" charset="0"/>
            <a:cs typeface="Times New Roman" pitchFamily="18" charset="0"/>
          </a:endParaRPr>
        </a:p>
      </dsp:txBody>
      <dsp:txXfrm>
        <a:off x="1971142" y="1956448"/>
        <a:ext cx="1569197" cy="502134"/>
      </dsp:txXfrm>
    </dsp:sp>
    <dsp:sp modelId="{F64D70E6-6258-4E06-BE58-45CA855224EF}">
      <dsp:nvSpPr>
        <dsp:cNvPr id="0" name=""/>
        <dsp:cNvSpPr/>
      </dsp:nvSpPr>
      <dsp:spPr>
        <a:xfrm rot="11073310">
          <a:off x="2035059" y="1292196"/>
          <a:ext cx="106908" cy="22939"/>
        </a:xfrm>
        <a:custGeom>
          <a:avLst/>
          <a:gdLst/>
          <a:ahLst/>
          <a:cxnLst/>
          <a:rect l="0" t="0" r="0" b="0"/>
          <a:pathLst>
            <a:path>
              <a:moveTo>
                <a:pt x="0" y="11469"/>
              </a:moveTo>
              <a:lnTo>
                <a:pt x="106908" y="114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rot="10800000">
        <a:off x="2085840" y="1300993"/>
        <a:ext cx="5345" cy="5345"/>
      </dsp:txXfrm>
    </dsp:sp>
    <dsp:sp modelId="{DF0C5A48-8F5C-4798-B9CB-C32D02E19F9B}">
      <dsp:nvSpPr>
        <dsp:cNvPr id="0" name=""/>
        <dsp:cNvSpPr/>
      </dsp:nvSpPr>
      <dsp:spPr>
        <a:xfrm flipH="1">
          <a:off x="661846" y="927553"/>
          <a:ext cx="1383570" cy="635128"/>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kern="1200" dirty="0" err="1" smtClean="0"/>
            <a:t>Швондер</a:t>
          </a:r>
          <a:r>
            <a:rPr lang="ru-RU" sz="500" kern="1200" dirty="0" smtClean="0"/>
            <a:t>            </a:t>
          </a:r>
          <a:endParaRPr lang="ru-RU" sz="500" kern="1200" dirty="0"/>
        </a:p>
      </dsp:txBody>
      <dsp:txXfrm>
        <a:off x="864465" y="1020565"/>
        <a:ext cx="978332" cy="449104"/>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BABC7B9F-CF58-4E55-B55B-710E01FEC8D9}" type="datetimeFigureOut">
              <a:rPr lang="ru-RU" smtClean="0"/>
              <a:pPr/>
              <a:t>29.12.2020</a:t>
            </a:fld>
            <a:endParaRPr lang="ru-RU"/>
          </a:p>
        </p:txBody>
      </p:sp>
      <p:sp>
        <p:nvSpPr>
          <p:cNvPr id="4" name="Образ слайда 3"/>
          <p:cNvSpPr>
            <a:spLocks noGrp="1" noRot="1" noChangeAspect="1"/>
          </p:cNvSpPr>
          <p:nvPr>
            <p:ph type="sldImg" idx="2"/>
          </p:nvPr>
        </p:nvSpPr>
        <p:spPr>
          <a:xfrm>
            <a:off x="1911350" y="406400"/>
            <a:ext cx="1943100" cy="109378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62100"/>
            <a:ext cx="4613275" cy="127793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3082925"/>
            <a:ext cx="2498725" cy="16192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2925"/>
            <a:ext cx="2498725" cy="161925"/>
          </a:xfrm>
          <a:prstGeom prst="rect">
            <a:avLst/>
          </a:prstGeom>
        </p:spPr>
        <p:txBody>
          <a:bodyPr vert="horz" lIns="91440" tIns="45720" rIns="91440" bIns="45720" rtlCol="0" anchor="b"/>
          <a:lstStyle>
            <a:lvl1pPr algn="r">
              <a:defRPr sz="1200"/>
            </a:lvl1pPr>
          </a:lstStyle>
          <a:p>
            <a:fld id="{B9474D3D-D129-4517-98CF-316D724B133F}" type="slidenum">
              <a:rPr lang="ru-RU" smtClean="0"/>
              <a:pPr/>
              <a:t>‹#›</a:t>
            </a:fld>
            <a:endParaRPr lang="ru-RU"/>
          </a:p>
        </p:txBody>
      </p:sp>
    </p:spTree>
    <p:extLst>
      <p:ext uri="{BB962C8B-B14F-4D97-AF65-F5344CB8AC3E}">
        <p14:creationId xmlns:p14="http://schemas.microsoft.com/office/powerpoint/2010/main" val="54886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Е </a:t>
            </a:r>
            <a:endParaRPr lang="ru-RU" dirty="0"/>
          </a:p>
        </p:txBody>
      </p:sp>
      <p:sp>
        <p:nvSpPr>
          <p:cNvPr id="4" name="Номер слайда 3"/>
          <p:cNvSpPr>
            <a:spLocks noGrp="1"/>
          </p:cNvSpPr>
          <p:nvPr>
            <p:ph type="sldNum" sz="quarter" idx="10"/>
          </p:nvPr>
        </p:nvSpPr>
        <p:spPr/>
        <p:txBody>
          <a:bodyPr/>
          <a:lstStyle/>
          <a:p>
            <a:fld id="{B9474D3D-D129-4517-98CF-316D724B133F}" type="slidenum">
              <a:rPr lang="ru-RU" smtClean="0"/>
              <a:pPr/>
              <a:t>4</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32435" y="1005903"/>
            <a:ext cx="4900930" cy="68141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864870" y="1817116"/>
            <a:ext cx="4036060" cy="8112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sz="half" idx="2"/>
          </p:nvPr>
        </p:nvSpPr>
        <p:spPr>
          <a:xfrm>
            <a:off x="288290" y="746315"/>
            <a:ext cx="2508123" cy="214160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969387" y="746315"/>
            <a:ext cx="2508123" cy="214160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12/29/2020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5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12/29/2020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12/29/2020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spd="med">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288290" y="3017710"/>
            <a:ext cx="1326134" cy="276999"/>
          </a:xfrm>
        </p:spPr>
        <p:txBody>
          <a:bodyPr/>
          <a:lstStyle/>
          <a:p>
            <a:fld id="{5B106E36-FD25-4E2D-B0AA-010F637433A0}" type="datetimeFigureOut">
              <a:rPr lang="ru-RU" smtClean="0"/>
              <a:pPr/>
              <a:t>29.12.2020</a:t>
            </a:fld>
            <a:endParaRPr lang="ru-RU"/>
          </a:p>
        </p:txBody>
      </p:sp>
      <p:sp>
        <p:nvSpPr>
          <p:cNvPr id="6" name="Нижний колонтитул 5"/>
          <p:cNvSpPr>
            <a:spLocks noGrp="1"/>
          </p:cNvSpPr>
          <p:nvPr>
            <p:ph type="ftr" sz="quarter" idx="11"/>
          </p:nvPr>
        </p:nvSpPr>
        <p:spPr>
          <a:xfrm>
            <a:off x="1960372" y="3017710"/>
            <a:ext cx="1845056" cy="276999"/>
          </a:xfrm>
        </p:spPr>
        <p:txBody>
          <a:bodyPr/>
          <a:lstStyle/>
          <a:p>
            <a:endParaRPr lang="ru-RU"/>
          </a:p>
        </p:txBody>
      </p:sp>
      <p:sp>
        <p:nvSpPr>
          <p:cNvPr id="7" name="Номер слайда 6"/>
          <p:cNvSpPr>
            <a:spLocks noGrp="1"/>
          </p:cNvSpPr>
          <p:nvPr>
            <p:ph type="sldNum" sz="quarter" idx="12"/>
          </p:nvPr>
        </p:nvSpPr>
        <p:spPr>
          <a:xfrm>
            <a:off x="4151376" y="3017710"/>
            <a:ext cx="1326134" cy="276999"/>
          </a:xfrm>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576580" y="685024"/>
            <a:ext cx="2363978" cy="2677656"/>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3111130" y="685024"/>
            <a:ext cx="2363978" cy="2677656"/>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6840" y="536168"/>
            <a:ext cx="5650865" cy="2649220"/>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66848" y="71163"/>
            <a:ext cx="5650865" cy="429259"/>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300752" y="102424"/>
            <a:ext cx="5164295" cy="638810"/>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415278" y="1083504"/>
            <a:ext cx="4935243" cy="1424939"/>
          </a:xfrm>
          <a:prstGeom prst="rect">
            <a:avLst/>
          </a:prstGeom>
        </p:spPr>
        <p:txBody>
          <a:bodyPr wrap="square" lIns="0" tIns="0" rIns="0" bIns="0">
            <a:spAutoFit/>
          </a:bodyPr>
          <a:lstStyle>
            <a:lvl1pPr>
              <a:defRPr sz="1200" b="0" i="0">
                <a:solidFill>
                  <a:srgbClr val="231F20"/>
                </a:solidFill>
                <a:latin typeface="Arial"/>
                <a:cs typeface="Arial"/>
              </a:defRPr>
            </a:lvl1pPr>
          </a:lstStyle>
          <a:p>
            <a:endParaRPr/>
          </a:p>
        </p:txBody>
      </p:sp>
      <p:sp>
        <p:nvSpPr>
          <p:cNvPr id="4" name="Holder 4"/>
          <p:cNvSpPr>
            <a:spLocks noGrp="1"/>
          </p:cNvSpPr>
          <p:nvPr>
            <p:ph type="ftr" sz="quarter" idx="5"/>
          </p:nvPr>
        </p:nvSpPr>
        <p:spPr>
          <a:xfrm>
            <a:off x="1960372" y="3017710"/>
            <a:ext cx="1845056" cy="1622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88290" y="3017710"/>
            <a:ext cx="1326134" cy="1622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12/29/2020</a:t>
            </a:fld>
            <a:endParaRPr lang="en-US"/>
          </a:p>
        </p:txBody>
      </p:sp>
      <p:sp>
        <p:nvSpPr>
          <p:cNvPr id="6" name="Holder 6"/>
          <p:cNvSpPr>
            <a:spLocks noGrp="1"/>
          </p:cNvSpPr>
          <p:nvPr>
            <p:ph type="sldNum" sz="quarter" idx="7"/>
          </p:nvPr>
        </p:nvSpPr>
        <p:spPr>
          <a:xfrm>
            <a:off x="4151376" y="3017710"/>
            <a:ext cx="1326134" cy="1622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Lst>
  <p:transition spd="med">
    <p:wedge/>
  </p:transition>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535"/>
            <a:ext cx="5760085" cy="1021080"/>
          </a:xfrm>
          <a:custGeom>
            <a:avLst/>
            <a:gdLst/>
            <a:ahLst/>
            <a:cxnLst/>
            <a:rect l="l" t="t" r="r" b="b"/>
            <a:pathLst>
              <a:path w="5760085" h="1021080">
                <a:moveTo>
                  <a:pt x="5759640" y="0"/>
                </a:moveTo>
                <a:lnTo>
                  <a:pt x="0" y="0"/>
                </a:lnTo>
                <a:lnTo>
                  <a:pt x="0" y="1020952"/>
                </a:lnTo>
                <a:lnTo>
                  <a:pt x="5759640" y="1020952"/>
                </a:lnTo>
                <a:lnTo>
                  <a:pt x="5759640" y="0"/>
                </a:lnTo>
                <a:close/>
              </a:path>
            </a:pathLst>
          </a:custGeom>
          <a:solidFill>
            <a:srgbClr val="2365C7"/>
          </a:solidFill>
        </p:spPr>
        <p:txBody>
          <a:bodyPr wrap="square" lIns="0" tIns="0" rIns="0" bIns="0" rtlCol="0"/>
          <a:lstStyle/>
          <a:p>
            <a:endParaRPr/>
          </a:p>
        </p:txBody>
      </p:sp>
      <p:sp>
        <p:nvSpPr>
          <p:cNvPr id="3" name="object 3"/>
          <p:cNvSpPr txBox="1">
            <a:spLocks noGrp="1"/>
          </p:cNvSpPr>
          <p:nvPr>
            <p:ph type="title"/>
          </p:nvPr>
        </p:nvSpPr>
        <p:spPr>
          <a:xfrm>
            <a:off x="967816" y="222930"/>
            <a:ext cx="3553385" cy="384078"/>
          </a:xfrm>
          <a:prstGeom prst="rect">
            <a:avLst/>
          </a:prstGeom>
        </p:spPr>
        <p:txBody>
          <a:bodyPr vert="horz" wrap="square" lIns="0" tIns="14604" rIns="0" bIns="0" rtlCol="0">
            <a:spAutoFit/>
          </a:bodyPr>
          <a:lstStyle/>
          <a:p>
            <a:pPr marL="12700" algn="ctr">
              <a:lnSpc>
                <a:spcPct val="100000"/>
              </a:lnSpc>
              <a:spcBef>
                <a:spcPts val="114"/>
              </a:spcBef>
            </a:pPr>
            <a:r>
              <a:rPr lang="ru-RU" sz="2400" dirty="0" smtClean="0">
                <a:latin typeface="Arial Black" pitchFamily="34" charset="0"/>
                <a:cs typeface="Times New Roman" pitchFamily="18" charset="0"/>
              </a:rPr>
              <a:t>Литература </a:t>
            </a:r>
            <a:endParaRPr sz="2400" dirty="0">
              <a:latin typeface="Arial Black" pitchFamily="34" charset="0"/>
              <a:cs typeface="Times New Roman" pitchFamily="18" charset="0"/>
            </a:endParaRPr>
          </a:p>
        </p:txBody>
      </p:sp>
      <p:sp>
        <p:nvSpPr>
          <p:cNvPr id="4" name="object 4"/>
          <p:cNvSpPr txBox="1"/>
          <p:nvPr/>
        </p:nvSpPr>
        <p:spPr>
          <a:xfrm>
            <a:off x="847901" y="1457018"/>
            <a:ext cx="2998355" cy="378052"/>
          </a:xfrm>
          <a:prstGeom prst="rect">
            <a:avLst/>
          </a:prstGeom>
        </p:spPr>
        <p:txBody>
          <a:bodyPr vert="horz" wrap="square" lIns="0" tIns="13970" rIns="0" bIns="0" rtlCol="0">
            <a:spAutoFit/>
          </a:bodyPr>
          <a:lstStyle/>
          <a:p>
            <a:pPr marL="12681" algn="ctr">
              <a:lnSpc>
                <a:spcPts val="2791"/>
              </a:lnSpc>
            </a:pPr>
            <a:endParaRPr sz="2800" b="1" dirty="0">
              <a:latin typeface="Arial Black" pitchFamily="34" charset="0"/>
              <a:cs typeface="Arial" pitchFamily="34" charset="0"/>
            </a:endParaRPr>
          </a:p>
        </p:txBody>
      </p:sp>
      <p:grpSp>
        <p:nvGrpSpPr>
          <p:cNvPr id="27" name="object 27"/>
          <p:cNvGrpSpPr/>
          <p:nvPr/>
        </p:nvGrpSpPr>
        <p:grpSpPr>
          <a:xfrm>
            <a:off x="4686759" y="212868"/>
            <a:ext cx="634365" cy="634365"/>
            <a:chOff x="4686759" y="212868"/>
            <a:chExt cx="634365" cy="634365"/>
          </a:xfrm>
        </p:grpSpPr>
        <p:sp>
          <p:nvSpPr>
            <p:cNvPr id="28" name="object 28"/>
            <p:cNvSpPr/>
            <p:nvPr/>
          </p:nvSpPr>
          <p:spPr>
            <a:xfrm>
              <a:off x="4701999" y="228108"/>
              <a:ext cx="603885" cy="603885"/>
            </a:xfrm>
            <a:custGeom>
              <a:avLst/>
              <a:gdLst/>
              <a:ahLst/>
              <a:cxnLst/>
              <a:rect l="l" t="t" r="r" b="b"/>
              <a:pathLst>
                <a:path w="603885" h="603885">
                  <a:moveTo>
                    <a:pt x="603608" y="0"/>
                  </a:moveTo>
                  <a:lnTo>
                    <a:pt x="0" y="0"/>
                  </a:lnTo>
                  <a:lnTo>
                    <a:pt x="0" y="603609"/>
                  </a:lnTo>
                  <a:lnTo>
                    <a:pt x="603608" y="603609"/>
                  </a:lnTo>
                  <a:lnTo>
                    <a:pt x="603608" y="0"/>
                  </a:lnTo>
                  <a:close/>
                </a:path>
              </a:pathLst>
            </a:custGeom>
            <a:solidFill>
              <a:srgbClr val="00A650"/>
            </a:solidFill>
          </p:spPr>
          <p:txBody>
            <a:bodyPr wrap="square" lIns="0" tIns="0" rIns="0" bIns="0" rtlCol="0"/>
            <a:lstStyle/>
            <a:p>
              <a:endParaRPr/>
            </a:p>
          </p:txBody>
        </p:sp>
        <p:sp>
          <p:nvSpPr>
            <p:cNvPr id="29" name="object 29"/>
            <p:cNvSpPr/>
            <p:nvPr/>
          </p:nvSpPr>
          <p:spPr>
            <a:xfrm>
              <a:off x="4701999" y="228108"/>
              <a:ext cx="603885" cy="603885"/>
            </a:xfrm>
            <a:custGeom>
              <a:avLst/>
              <a:gdLst/>
              <a:ahLst/>
              <a:cxnLst/>
              <a:rect l="l" t="t" r="r" b="b"/>
              <a:pathLst>
                <a:path w="603885" h="603885">
                  <a:moveTo>
                    <a:pt x="0" y="0"/>
                  </a:moveTo>
                  <a:lnTo>
                    <a:pt x="603608" y="0"/>
                  </a:lnTo>
                  <a:lnTo>
                    <a:pt x="603608" y="603609"/>
                  </a:lnTo>
                  <a:lnTo>
                    <a:pt x="0" y="603609"/>
                  </a:lnTo>
                  <a:lnTo>
                    <a:pt x="0" y="0"/>
                  </a:lnTo>
                  <a:close/>
                </a:path>
              </a:pathLst>
            </a:custGeom>
            <a:ln w="30481">
              <a:solidFill>
                <a:srgbClr val="FFFFFF"/>
              </a:solidFill>
            </a:ln>
          </p:spPr>
          <p:txBody>
            <a:bodyPr wrap="square" lIns="0" tIns="0" rIns="0" bIns="0" rtlCol="0"/>
            <a:lstStyle/>
            <a:p>
              <a:endParaRPr/>
            </a:p>
          </p:txBody>
        </p:sp>
      </p:grpSp>
      <p:sp>
        <p:nvSpPr>
          <p:cNvPr id="30" name="object 30"/>
          <p:cNvSpPr txBox="1"/>
          <p:nvPr/>
        </p:nvSpPr>
        <p:spPr>
          <a:xfrm>
            <a:off x="4870296" y="249024"/>
            <a:ext cx="374804" cy="362279"/>
          </a:xfrm>
          <a:prstGeom prst="rect">
            <a:avLst/>
          </a:prstGeom>
        </p:spPr>
        <p:txBody>
          <a:bodyPr vert="horz" wrap="square" lIns="0" tIns="15875" rIns="0" bIns="0" rtlCol="0">
            <a:spAutoFit/>
          </a:bodyPr>
          <a:lstStyle/>
          <a:p>
            <a:pPr>
              <a:lnSpc>
                <a:spcPct val="100000"/>
              </a:lnSpc>
              <a:spcBef>
                <a:spcPts val="125"/>
              </a:spcBef>
            </a:pPr>
            <a:r>
              <a:rPr lang="uz-Latn-UZ" sz="2250" b="1" spc="10" dirty="0" smtClean="0">
                <a:solidFill>
                  <a:srgbClr val="FFFFFF"/>
                </a:solidFill>
                <a:latin typeface="Arial"/>
                <a:cs typeface="Arial"/>
              </a:rPr>
              <a:t>1</a:t>
            </a:r>
            <a:r>
              <a:rPr lang="ru-RU" sz="2250" b="1" spc="10" dirty="0" smtClean="0">
                <a:solidFill>
                  <a:srgbClr val="FFFFFF"/>
                </a:solidFill>
                <a:latin typeface="Arial"/>
                <a:cs typeface="Arial"/>
              </a:rPr>
              <a:t>1</a:t>
            </a:r>
            <a:endParaRPr sz="2250" dirty="0">
              <a:latin typeface="Arial"/>
              <a:cs typeface="Arial"/>
            </a:endParaRPr>
          </a:p>
        </p:txBody>
      </p:sp>
      <p:sp>
        <p:nvSpPr>
          <p:cNvPr id="31" name="object 31"/>
          <p:cNvSpPr txBox="1"/>
          <p:nvPr/>
        </p:nvSpPr>
        <p:spPr>
          <a:xfrm>
            <a:off x="4870296" y="541953"/>
            <a:ext cx="441496" cy="212238"/>
          </a:xfrm>
          <a:prstGeom prst="rect">
            <a:avLst/>
          </a:prstGeom>
        </p:spPr>
        <p:txBody>
          <a:bodyPr vert="horz" wrap="square" lIns="0" tIns="12065" rIns="0" bIns="0" rtlCol="0">
            <a:spAutoFit/>
          </a:bodyPr>
          <a:lstStyle/>
          <a:p>
            <a:pPr>
              <a:lnSpc>
                <a:spcPct val="100000"/>
              </a:lnSpc>
              <a:spcBef>
                <a:spcPts val="95"/>
              </a:spcBef>
            </a:pPr>
            <a:r>
              <a:rPr lang="ru-RU" sz="1300" spc="-5" dirty="0" smtClean="0">
                <a:solidFill>
                  <a:srgbClr val="FFFFFF"/>
                </a:solidFill>
                <a:latin typeface="Times New Roman" pitchFamily="18" charset="0"/>
                <a:cs typeface="Times New Roman" pitchFamily="18" charset="0"/>
              </a:rPr>
              <a:t>к</a:t>
            </a:r>
            <a:r>
              <a:rPr lang="ru-RU" sz="1000" spc="-5" dirty="0" smtClean="0">
                <a:solidFill>
                  <a:srgbClr val="FFFFFF"/>
                </a:solidFill>
                <a:latin typeface="Times New Roman" pitchFamily="18" charset="0"/>
                <a:cs typeface="Times New Roman" pitchFamily="18" charset="0"/>
              </a:rPr>
              <a:t>ласс</a:t>
            </a:r>
            <a:endParaRPr sz="1000">
              <a:latin typeface="Times New Roman" pitchFamily="18" charset="0"/>
              <a:cs typeface="Times New Roman" pitchFamily="18" charset="0"/>
            </a:endParaRPr>
          </a:p>
        </p:txBody>
      </p:sp>
      <p:sp>
        <p:nvSpPr>
          <p:cNvPr id="15" name="Rectangle 5"/>
          <p:cNvSpPr txBox="1">
            <a:spLocks/>
          </p:cNvSpPr>
          <p:nvPr/>
        </p:nvSpPr>
        <p:spPr>
          <a:xfrm>
            <a:off x="382570" y="1190377"/>
            <a:ext cx="2716354" cy="1538883"/>
          </a:xfrm>
          <a:prstGeom prst="rect">
            <a:avLst/>
          </a:prstGeom>
          <a:ln w="76200" cmpd="tri">
            <a:solidFill>
              <a:srgbClr val="002060"/>
            </a:solidFill>
            <a:miter lim="800000"/>
            <a:headEnd/>
            <a:tailEnd/>
          </a:ln>
        </p:spPr>
        <p:txBody>
          <a:bodyPr wrap="square" lIns="0" tIns="0" rIns="0" bIns="0">
            <a:spAutoFit/>
          </a:bodyPr>
          <a:lstStyle>
            <a:lvl1pPr>
              <a:defRPr sz="2050" b="1" i="0">
                <a:solidFill>
                  <a:schemeClr val="bg1"/>
                </a:solidFill>
                <a:latin typeface="Arial"/>
                <a:ea typeface="+mj-ea"/>
                <a:cs typeface="Arial"/>
              </a:defRPr>
            </a:lvl1pPr>
          </a:lstStyle>
          <a:p>
            <a:pPr algn="ctr"/>
            <a:r>
              <a:rPr lang="ru-RU" altLang="ru-RU" sz="2000" kern="0" dirty="0" smtClean="0">
                <a:solidFill>
                  <a:srgbClr val="0070C0"/>
                </a:solidFill>
              </a:rPr>
              <a:t>Михаил Афанасьевич Булгаков</a:t>
            </a:r>
          </a:p>
          <a:p>
            <a:pPr algn="ctr"/>
            <a:r>
              <a:rPr lang="ru-RU" altLang="ru-RU" sz="2000" kern="0" dirty="0" smtClean="0">
                <a:solidFill>
                  <a:srgbClr val="0070C0"/>
                </a:solidFill>
              </a:rPr>
              <a:t>Повесть </a:t>
            </a:r>
          </a:p>
          <a:p>
            <a:pPr algn="ctr"/>
            <a:r>
              <a:rPr lang="ru-RU" altLang="ru-RU" sz="2000" kern="0" dirty="0" smtClean="0">
                <a:solidFill>
                  <a:srgbClr val="0070C0"/>
                </a:solidFill>
              </a:rPr>
              <a:t>«Собачье сердце»</a:t>
            </a:r>
            <a:endParaRPr lang="ru-RU" altLang="ru-RU" sz="2000" kern="0" dirty="0">
              <a:solidFill>
                <a:srgbClr val="0070C0"/>
              </a:solidFill>
            </a:endParaRPr>
          </a:p>
        </p:txBody>
      </p:sp>
      <p:pic>
        <p:nvPicPr>
          <p:cNvPr id="13" name="Picture 5" descr="Bulgak_ov_"/>
          <p:cNvPicPr>
            <a:picLocks noChangeAspect="1" noChangeArrowheads="1"/>
          </p:cNvPicPr>
          <p:nvPr/>
        </p:nvPicPr>
        <p:blipFill>
          <a:blip r:embed="rId2"/>
          <a:srcRect/>
          <a:stretch>
            <a:fillRect/>
          </a:stretch>
        </p:blipFill>
        <p:spPr bwMode="auto">
          <a:xfrm>
            <a:off x="3597280" y="1078310"/>
            <a:ext cx="2000264" cy="1972875"/>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err="1" smtClean="0"/>
              <a:t>Швондер</a:t>
            </a:r>
            <a:endParaRPr lang="ru-RU" dirty="0"/>
          </a:p>
        </p:txBody>
      </p:sp>
      <p:sp>
        <p:nvSpPr>
          <p:cNvPr id="4" name="Содержимое 3"/>
          <p:cNvSpPr>
            <a:spLocks noGrp="1"/>
          </p:cNvSpPr>
          <p:nvPr>
            <p:ph sz="half" idx="3"/>
          </p:nvPr>
        </p:nvSpPr>
        <p:spPr>
          <a:xfrm>
            <a:off x="2969387" y="622293"/>
            <a:ext cx="2699595" cy="2154436"/>
          </a:xfrm>
        </p:spPr>
        <p:txBody>
          <a:bodyPr/>
          <a:lstStyle/>
          <a:p>
            <a:r>
              <a:rPr lang="ru-RU" sz="1000" dirty="0" smtClean="0"/>
              <a:t>Ярким ключевым моментом в повести является знакомство </a:t>
            </a:r>
            <a:r>
              <a:rPr lang="ru-RU" sz="1000" dirty="0" err="1" smtClean="0"/>
              <a:t>Шарикова</a:t>
            </a:r>
            <a:r>
              <a:rPr lang="ru-RU" sz="1000" dirty="0" smtClean="0"/>
              <a:t> со </a:t>
            </a:r>
            <a:r>
              <a:rPr lang="ru-RU" sz="1000" dirty="0" err="1" smtClean="0"/>
              <a:t>Швондером</a:t>
            </a:r>
            <a:r>
              <a:rPr lang="ru-RU" sz="1000" dirty="0" smtClean="0"/>
              <a:t>, который оказывает решающее влияние на формирование личности новоиспечённого гражданина. </a:t>
            </a:r>
            <a:r>
              <a:rPr lang="ru-RU" sz="1000" dirty="0" err="1" smtClean="0"/>
              <a:t>Швондер</a:t>
            </a:r>
            <a:r>
              <a:rPr lang="ru-RU" sz="1000" dirty="0" smtClean="0"/>
              <a:t> –это председатель домкома. Он  готов на все,  чтобы навредить профессору и его коллеге. То, что вчерашняя дворняга стала человеком, не воспринимается </a:t>
            </a:r>
            <a:r>
              <a:rPr lang="ru-RU" sz="1000" dirty="0" err="1" smtClean="0"/>
              <a:t>Швондером</a:t>
            </a:r>
            <a:r>
              <a:rPr lang="ru-RU" sz="1000" dirty="0" smtClean="0"/>
              <a:t> как чудо. Новому жильцу нужна регистрация в квартире, </a:t>
            </a:r>
            <a:r>
              <a:rPr lang="ru-RU" sz="1000" dirty="0" smtClean="0"/>
              <a:t>жилплощадь </a:t>
            </a:r>
            <a:r>
              <a:rPr lang="ru-RU" sz="1000" dirty="0" smtClean="0"/>
              <a:t>волнует председателя куда  больше любых научных открытий, что говорит  об  ограниченности  председателя домкома.</a:t>
            </a:r>
            <a:endParaRPr lang="ru-RU" sz="1000" dirty="0"/>
          </a:p>
        </p:txBody>
      </p:sp>
      <p:pic>
        <p:nvPicPr>
          <p:cNvPr id="6146" name="Picture 2" descr="C:\Documents and Settings\Эмма\Рабочий стол\собачье сердце\hqdefault.jpg"/>
          <p:cNvPicPr>
            <a:picLocks noGrp="1" noChangeAspect="1" noChangeArrowheads="1"/>
          </p:cNvPicPr>
          <p:nvPr>
            <p:ph sz="half" idx="2"/>
          </p:nvPr>
        </p:nvPicPr>
        <p:blipFill>
          <a:blip r:embed="rId2"/>
          <a:srcRect/>
          <a:stretch>
            <a:fillRect/>
          </a:stretch>
        </p:blipFill>
        <p:spPr bwMode="auto">
          <a:xfrm>
            <a:off x="96818" y="550855"/>
            <a:ext cx="2786082" cy="2571768"/>
          </a:xfrm>
          <a:prstGeom prst="rect">
            <a:avLst/>
          </a:prstGeom>
          <a:noFill/>
        </p:spPr>
      </p:pic>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err="1" smtClean="0"/>
              <a:t>Швондер</a:t>
            </a:r>
            <a:endParaRPr lang="ru-RU" dirty="0"/>
          </a:p>
        </p:txBody>
      </p:sp>
      <p:sp>
        <p:nvSpPr>
          <p:cNvPr id="4" name="Содержимое 3"/>
          <p:cNvSpPr>
            <a:spLocks noGrp="1"/>
          </p:cNvSpPr>
          <p:nvPr>
            <p:ph sz="half" idx="3"/>
          </p:nvPr>
        </p:nvSpPr>
        <p:spPr>
          <a:xfrm>
            <a:off x="2969387" y="550855"/>
            <a:ext cx="2628157" cy="2569934"/>
          </a:xfrm>
        </p:spPr>
        <p:txBody>
          <a:bodyPr/>
          <a:lstStyle/>
          <a:p>
            <a:r>
              <a:rPr lang="ru-RU" sz="1100" dirty="0" smtClean="0"/>
              <a:t>Как только на сцене появляется Шариков в человеческом образе   председатель тут же внушает ему мысль о необходимости бороться не просто за прописку в профессорской квартире, но и на часть ее. </a:t>
            </a:r>
            <a:r>
              <a:rPr lang="ru-RU" sz="1100" dirty="0" err="1" smtClean="0"/>
              <a:t>Швондеру</a:t>
            </a:r>
            <a:r>
              <a:rPr lang="ru-RU" sz="1100" dirty="0" smtClean="0"/>
              <a:t> не нравится, что профессор живёт в большой квартире и пытается всячески насолить врачу. «</a:t>
            </a:r>
            <a:r>
              <a:rPr lang="ru-RU" sz="1100" dirty="0" err="1" smtClean="0"/>
              <a:t>Шариковы</a:t>
            </a:r>
            <a:r>
              <a:rPr lang="ru-RU" sz="1100" dirty="0" smtClean="0"/>
              <a:t>» и «</a:t>
            </a:r>
            <a:r>
              <a:rPr lang="ru-RU" sz="1100" dirty="0" err="1" smtClean="0"/>
              <a:t>швондеры</a:t>
            </a:r>
            <a:r>
              <a:rPr lang="ru-RU" sz="1100" dirty="0" smtClean="0"/>
              <a:t>», ставшие именами нарицательными, кроме разрушений и хаоса ни на что не способны. Эту мысль пытается донести писатель. </a:t>
            </a:r>
            <a:r>
              <a:rPr lang="ru-RU" dirty="0" smtClean="0"/>
              <a:t/>
            </a:r>
            <a:br>
              <a:rPr lang="ru-RU" dirty="0" smtClean="0"/>
            </a:br>
            <a:r>
              <a:rPr lang="ru-RU" dirty="0" smtClean="0"/>
              <a:t/>
            </a:r>
            <a:br>
              <a:rPr lang="ru-RU" dirty="0" smtClean="0"/>
            </a:br>
            <a:endParaRPr lang="ru-RU" dirty="0"/>
          </a:p>
        </p:txBody>
      </p:sp>
      <p:pic>
        <p:nvPicPr>
          <p:cNvPr id="8194" name="Picture 2" descr="C:\Documents and Settings\Эмма\Рабочий стол\собачье сердце\187882394332c3c57adeafd32bd73db1.jpg"/>
          <p:cNvPicPr>
            <a:picLocks noGrp="1" noChangeAspect="1" noChangeArrowheads="1"/>
          </p:cNvPicPr>
          <p:nvPr>
            <p:ph sz="half" idx="2"/>
          </p:nvPr>
        </p:nvPicPr>
        <p:blipFill>
          <a:blip r:embed="rId2"/>
          <a:srcRect/>
          <a:stretch>
            <a:fillRect/>
          </a:stretch>
        </p:blipFill>
        <p:spPr bwMode="auto">
          <a:xfrm>
            <a:off x="96818" y="550855"/>
            <a:ext cx="2786082" cy="2571768"/>
          </a:xfrm>
          <a:prstGeom prst="rect">
            <a:avLst/>
          </a:prstGeom>
          <a:noFill/>
        </p:spPr>
      </p:pic>
    </p:spTree>
  </p:cSld>
  <p:clrMapOvr>
    <a:masterClrMapping/>
  </p:clrMapOvr>
  <p:transition spd="med">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2193" y="122227"/>
            <a:ext cx="5477510" cy="357190"/>
          </a:xfrm>
        </p:spPr>
        <p:txBody>
          <a:bodyPr>
            <a:normAutofit/>
          </a:bodyPr>
          <a:lstStyle/>
          <a:p>
            <a:pPr algn="ctr"/>
            <a:r>
              <a:rPr lang="ru-RU" dirty="0" err="1" smtClean="0"/>
              <a:t>Швондер</a:t>
            </a:r>
            <a:r>
              <a:rPr lang="ru-RU" dirty="0" smtClean="0"/>
              <a:t> и другие</a:t>
            </a:r>
            <a:endParaRPr lang="ru-RU" dirty="0"/>
          </a:p>
        </p:txBody>
      </p:sp>
      <p:sp>
        <p:nvSpPr>
          <p:cNvPr id="3" name="Содержимое 2"/>
          <p:cNvSpPr>
            <a:spLocks noGrp="1"/>
          </p:cNvSpPr>
          <p:nvPr>
            <p:ph idx="4294967295"/>
          </p:nvPr>
        </p:nvSpPr>
        <p:spPr>
          <a:xfrm>
            <a:off x="192193" y="735349"/>
            <a:ext cx="5477510" cy="2141451"/>
          </a:xfrm>
          <a:prstGeom prst="rect">
            <a:avLst/>
          </a:prstGeom>
        </p:spPr>
        <p:txBody>
          <a:bodyPr lIns="51481" tIns="25740" rIns="51481" bIns="25740">
            <a:normAutofit/>
          </a:bodyPr>
          <a:lstStyle/>
          <a:p>
            <a:pPr>
              <a:buNone/>
            </a:pPr>
            <a:r>
              <a:rPr lang="ru-RU" b="1" dirty="0" smtClean="0"/>
              <a:t>	</a:t>
            </a:r>
            <a:r>
              <a:rPr lang="ru-RU" dirty="0" smtClean="0"/>
              <a:t>Представители новой власти во главе со </a:t>
            </a:r>
            <a:r>
              <a:rPr lang="ru-RU" dirty="0" err="1" smtClean="0"/>
              <a:t>Швондером</a:t>
            </a:r>
            <a:r>
              <a:rPr lang="ru-RU" dirty="0" smtClean="0"/>
              <a:t> громят все старое, занося грязь не только в парадные, но и в общество, так как не имеют никакого представления о морали и нравственности. </a:t>
            </a:r>
          </a:p>
          <a:p>
            <a:pPr algn="ctr">
              <a:buNone/>
            </a:pPr>
            <a:r>
              <a:rPr lang="ru-RU" dirty="0" smtClean="0"/>
              <a:t>	Их единственную мораль хорошо выражает Шариков – «все поделить». </a:t>
            </a:r>
            <a:r>
              <a:rPr lang="ru-RU" dirty="0" smtClean="0"/>
              <a:t>А что </a:t>
            </a:r>
            <a:r>
              <a:rPr lang="ru-RU" dirty="0" smtClean="0"/>
              <a:t>поделить? </a:t>
            </a:r>
          </a:p>
          <a:p>
            <a:pPr algn="ctr">
              <a:buNone/>
            </a:pPr>
            <a:r>
              <a:rPr lang="ru-RU" dirty="0" smtClean="0"/>
              <a:t>Деньги, имущество, дома, семьи, жизнь?</a:t>
            </a:r>
          </a:p>
          <a:p>
            <a:pPr>
              <a:buNone/>
            </a:pPr>
            <a:r>
              <a:rPr lang="ru-RU" dirty="0" smtClean="0"/>
              <a:t>	Булгаков настаивает на том, что пролетариат начал преобразование не с того конца.</a:t>
            </a:r>
            <a:endParaRPr lang="ru-RU" dirty="0"/>
          </a:p>
        </p:txBody>
      </p:sp>
    </p:spTree>
  </p:cSld>
  <p:clrMapOvr>
    <a:masterClrMapping/>
  </p:clrMapOvr>
  <p:transition spd="med">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Финал</a:t>
            </a:r>
            <a:endParaRPr lang="ru-RU" dirty="0"/>
          </a:p>
        </p:txBody>
      </p:sp>
      <p:sp>
        <p:nvSpPr>
          <p:cNvPr id="4" name="Содержимое 3"/>
          <p:cNvSpPr>
            <a:spLocks noGrp="1"/>
          </p:cNvSpPr>
          <p:nvPr>
            <p:ph sz="half" idx="3"/>
          </p:nvPr>
        </p:nvSpPr>
        <p:spPr>
          <a:xfrm>
            <a:off x="2969387" y="622293"/>
            <a:ext cx="2508123" cy="2524679"/>
          </a:xfrm>
        </p:spPr>
        <p:txBody>
          <a:bodyPr/>
          <a:lstStyle/>
          <a:p>
            <a:r>
              <a:rPr lang="ru-RU" dirty="0" smtClean="0"/>
              <a:t>В конечном итоге профессор Преображенский решается закончить эксперимент, понимая, что он оказался неудавшимся, и с помощью верного ученика </a:t>
            </a:r>
            <a:r>
              <a:rPr lang="ru-RU" dirty="0" err="1" smtClean="0"/>
              <a:t>Борменталя</a:t>
            </a:r>
            <a:r>
              <a:rPr lang="ru-RU" dirty="0" smtClean="0"/>
              <a:t> проводит операцию по возвращению </a:t>
            </a:r>
            <a:r>
              <a:rPr lang="ru-RU" dirty="0" err="1" smtClean="0"/>
              <a:t>Шарикова</a:t>
            </a:r>
            <a:r>
              <a:rPr lang="ru-RU" dirty="0" smtClean="0"/>
              <a:t> в образ собаки.  Ученые принимают это решение, поняв, что любое вмешательство в законы природы приводит к плачевному результату. </a:t>
            </a:r>
          </a:p>
          <a:p>
            <a:endParaRPr lang="ru-RU" dirty="0"/>
          </a:p>
        </p:txBody>
      </p:sp>
      <p:pic>
        <p:nvPicPr>
          <p:cNvPr id="5122" name="Picture 2" descr="C:\Documents and Settings\Эмма\Рабочий стол\собачье сердце\__medium_Cg-KMQKWIAA71jd.jpg.jpg"/>
          <p:cNvPicPr>
            <a:picLocks noGrp="1" noChangeAspect="1" noChangeArrowheads="1"/>
          </p:cNvPicPr>
          <p:nvPr>
            <p:ph sz="half" idx="2"/>
          </p:nvPr>
        </p:nvPicPr>
        <p:blipFill>
          <a:blip r:embed="rId2" cstate="print"/>
          <a:srcRect/>
          <a:stretch>
            <a:fillRect/>
          </a:stretch>
        </p:blipFill>
        <p:spPr bwMode="auto">
          <a:xfrm>
            <a:off x="96818" y="550855"/>
            <a:ext cx="2786081" cy="2571768"/>
          </a:xfrm>
          <a:prstGeom prst="rect">
            <a:avLst/>
          </a:prstGeom>
          <a:noFill/>
        </p:spPr>
      </p:pic>
    </p:spTree>
  </p:cSld>
  <p:clrMapOvr>
    <a:masterClrMapping/>
  </p:clrMapOvr>
  <p:transition spd="med">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Финал </a:t>
            </a:r>
            <a:endParaRPr lang="ru-RU" dirty="0"/>
          </a:p>
        </p:txBody>
      </p:sp>
      <p:pic>
        <p:nvPicPr>
          <p:cNvPr id="7170" name="Picture 2" descr="C:\Documents and Settings\Эмма\Рабочий стол\собачье сердце\pic_812666b5.jpg"/>
          <p:cNvPicPr>
            <a:picLocks noGrp="1" noChangeAspect="1" noChangeArrowheads="1"/>
          </p:cNvPicPr>
          <p:nvPr>
            <p:ph sz="half" idx="2"/>
          </p:nvPr>
        </p:nvPicPr>
        <p:blipFill>
          <a:blip r:embed="rId2"/>
          <a:srcRect/>
          <a:stretch>
            <a:fillRect/>
          </a:stretch>
        </p:blipFill>
        <p:spPr bwMode="auto">
          <a:xfrm>
            <a:off x="96818" y="550855"/>
            <a:ext cx="2786082" cy="2571768"/>
          </a:xfrm>
          <a:prstGeom prst="rect">
            <a:avLst/>
          </a:prstGeom>
          <a:noFill/>
        </p:spPr>
      </p:pic>
      <p:pic>
        <p:nvPicPr>
          <p:cNvPr id="7171" name="Picture 3" descr="C:\Documents and Settings\Эмма\Рабочий стол\собачье сердце\unnamed.jpg"/>
          <p:cNvPicPr>
            <a:picLocks noGrp="1" noChangeAspect="1" noChangeArrowheads="1"/>
          </p:cNvPicPr>
          <p:nvPr>
            <p:ph sz="half" idx="3"/>
          </p:nvPr>
        </p:nvPicPr>
        <p:blipFill>
          <a:blip r:embed="rId3"/>
          <a:srcRect/>
          <a:stretch>
            <a:fillRect/>
          </a:stretch>
        </p:blipFill>
        <p:spPr bwMode="auto">
          <a:xfrm>
            <a:off x="2882900" y="622293"/>
            <a:ext cx="2786082" cy="2500330"/>
          </a:xfrm>
          <a:prstGeom prst="rect">
            <a:avLst/>
          </a:prstGeom>
          <a:noFill/>
        </p:spPr>
      </p:pic>
    </p:spTree>
  </p:cSld>
  <p:clrMapOvr>
    <a:masterClrMapping/>
  </p:clrMapOvr>
  <p:transition spd="med">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Тема и идея произведения</a:t>
            </a:r>
            <a:endParaRPr lang="ru-RU" dirty="0"/>
          </a:p>
        </p:txBody>
      </p:sp>
      <p:sp>
        <p:nvSpPr>
          <p:cNvPr id="3" name="Текст 2"/>
          <p:cNvSpPr>
            <a:spLocks noGrp="1"/>
          </p:cNvSpPr>
          <p:nvPr>
            <p:ph type="body" idx="1"/>
          </p:nvPr>
        </p:nvSpPr>
        <p:spPr>
          <a:xfrm>
            <a:off x="415278" y="550856"/>
            <a:ext cx="5110828" cy="2500329"/>
          </a:xfrm>
        </p:spPr>
        <p:txBody>
          <a:bodyPr/>
          <a:lstStyle/>
          <a:p>
            <a:pPr algn="ctr"/>
            <a:r>
              <a:rPr lang="ru-RU" b="1" dirty="0" smtClean="0"/>
              <a:t>Тема</a:t>
            </a:r>
            <a:r>
              <a:rPr lang="ru-RU" dirty="0" smtClean="0"/>
              <a:t> – неприятие насильственного вмешательства в историю, политических изменений в обществе, тема человеческой натуры, её природы. </a:t>
            </a:r>
          </a:p>
          <a:p>
            <a:pPr algn="ctr"/>
            <a:r>
              <a:rPr lang="ru-RU" b="1" dirty="0" smtClean="0"/>
              <a:t>Результаты революции плачевны, она, как и операция профессора Преображенского, привела к совсем неожиданным последствиям, вскрыла самые страшные болезни общества. Эксперимент оказался «неудачным».</a:t>
            </a:r>
          </a:p>
          <a:p>
            <a:pPr algn="ctr"/>
            <a:r>
              <a:rPr lang="ru-RU" b="1" dirty="0" smtClean="0"/>
              <a:t>Композиция</a:t>
            </a:r>
            <a:r>
              <a:rPr lang="ru-RU" dirty="0" smtClean="0"/>
              <a:t> – кольцевая композиция. Повесть начинается с описания собаки, которая вскоре становится человеком; заканчивается тем, с чего началось: Шариков прооперирован и снова обретает облик довольного животного.</a:t>
            </a:r>
          </a:p>
          <a:p>
            <a:pPr algn="ctr"/>
            <a:r>
              <a:rPr lang="ru-RU" b="1" dirty="0" smtClean="0"/>
              <a:t>Жанр</a:t>
            </a:r>
            <a:r>
              <a:rPr lang="ru-RU" dirty="0" smtClean="0"/>
              <a:t> – социально-философская сатирическая повесть.</a:t>
            </a:r>
          </a:p>
          <a:p>
            <a:pPr algn="ctr"/>
            <a:r>
              <a:rPr lang="ru-RU" b="1" dirty="0" smtClean="0"/>
              <a:t>Направление</a:t>
            </a:r>
            <a:r>
              <a:rPr lang="ru-RU" dirty="0" smtClean="0"/>
              <a:t> – сатира, фантастика.</a:t>
            </a:r>
          </a:p>
          <a:p>
            <a:pPr algn="ctr"/>
            <a:endParaRPr lang="ru-RU" dirty="0"/>
          </a:p>
        </p:txBody>
      </p:sp>
    </p:spTree>
  </p:cSld>
  <p:clrMapOvr>
    <a:masterClrMapping/>
  </p:clrMapOvr>
  <p:transition spd="med">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969387" y="746315"/>
            <a:ext cx="2508123" cy="1846659"/>
          </a:xfrm>
        </p:spPr>
        <p:txBody>
          <a:bodyPr/>
          <a:lstStyle/>
          <a:p>
            <a:r>
              <a:rPr lang="en-US" dirty="0" smtClean="0"/>
              <a:t>1</a:t>
            </a:r>
            <a:r>
              <a:rPr lang="ru-RU" dirty="0" smtClean="0">
                <a:solidFill>
                  <a:srgbClr val="0070C0"/>
                </a:solidFill>
              </a:rPr>
              <a:t>.Назовите имя и отчество профессора Преображенского?</a:t>
            </a:r>
            <a:endParaRPr lang="ru-RU" dirty="0" smtClean="0">
              <a:solidFill>
                <a:srgbClr val="0070C0"/>
              </a:solidFill>
            </a:endParaRPr>
          </a:p>
          <a:p>
            <a:r>
              <a:rPr lang="ru-RU" dirty="0" smtClean="0"/>
              <a:t> </a:t>
            </a:r>
          </a:p>
          <a:p>
            <a:endParaRPr lang="ru-RU" dirty="0" smtClean="0"/>
          </a:p>
          <a:p>
            <a:r>
              <a:rPr lang="ru-RU" dirty="0" smtClean="0"/>
              <a:t>А) Федор Федорович  </a:t>
            </a:r>
          </a:p>
          <a:p>
            <a:r>
              <a:rPr lang="en-US" dirty="0" smtClean="0"/>
              <a:t>B)</a:t>
            </a:r>
            <a:r>
              <a:rPr lang="ru-RU" dirty="0" smtClean="0"/>
              <a:t>Филипп Филиппович</a:t>
            </a:r>
          </a:p>
          <a:p>
            <a:r>
              <a:rPr lang="ru-RU" dirty="0" smtClean="0"/>
              <a:t>С</a:t>
            </a:r>
            <a:r>
              <a:rPr lang="ru-RU" dirty="0" smtClean="0"/>
              <a:t>) Иван Иванович</a:t>
            </a:r>
          </a:p>
          <a:p>
            <a:r>
              <a:rPr lang="en-US" dirty="0" smtClean="0"/>
              <a:t>D) </a:t>
            </a:r>
            <a:r>
              <a:rPr lang="ru-RU" dirty="0" smtClean="0"/>
              <a:t>Семен Семенович</a:t>
            </a:r>
          </a:p>
          <a:p>
            <a:r>
              <a:rPr lang="ru-RU" b="1" dirty="0" smtClean="0">
                <a:solidFill>
                  <a:srgbClr val="0070C0"/>
                </a:solidFill>
              </a:rPr>
              <a:t>Ответ: В</a:t>
            </a:r>
          </a:p>
          <a:p>
            <a:endParaRPr lang="ru-RU" dirty="0"/>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686321"/>
            <a:ext cx="2571198" cy="2304256"/>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969387" y="746315"/>
            <a:ext cx="2508123" cy="1661993"/>
          </a:xfrm>
        </p:spPr>
        <p:txBody>
          <a:bodyPr/>
          <a:lstStyle/>
          <a:p>
            <a:r>
              <a:rPr lang="ru-RU" dirty="0" smtClean="0"/>
              <a:t>2. </a:t>
            </a:r>
            <a:r>
              <a:rPr lang="ru-RU" dirty="0" smtClean="0"/>
              <a:t> </a:t>
            </a:r>
            <a:r>
              <a:rPr lang="ru-RU" dirty="0" smtClean="0">
                <a:solidFill>
                  <a:srgbClr val="0070C0"/>
                </a:solidFill>
              </a:rPr>
              <a:t>Как звали донора, от которого псу Шарику пересадили </a:t>
            </a:r>
            <a:r>
              <a:rPr lang="ru-RU" dirty="0" smtClean="0">
                <a:solidFill>
                  <a:srgbClr val="0070C0"/>
                </a:solidFill>
              </a:rPr>
              <a:t>органы?</a:t>
            </a:r>
          </a:p>
          <a:p>
            <a:r>
              <a:rPr lang="ru-RU" dirty="0" smtClean="0"/>
              <a:t> </a:t>
            </a:r>
          </a:p>
          <a:p>
            <a:r>
              <a:rPr lang="ru-RU" dirty="0" smtClean="0"/>
              <a:t> А) Клим Самгин</a:t>
            </a:r>
          </a:p>
          <a:p>
            <a:r>
              <a:rPr lang="en-US" dirty="0" smtClean="0"/>
              <a:t>B)</a:t>
            </a:r>
            <a:r>
              <a:rPr lang="ru-RU" dirty="0" smtClean="0"/>
              <a:t> Клим </a:t>
            </a:r>
            <a:r>
              <a:rPr lang="ru-RU" dirty="0" err="1" smtClean="0"/>
              <a:t>Чугункин</a:t>
            </a:r>
            <a:endParaRPr lang="ru-RU" dirty="0" smtClean="0"/>
          </a:p>
          <a:p>
            <a:r>
              <a:rPr lang="ru-RU" dirty="0" smtClean="0"/>
              <a:t> С) Клим Ворошилов</a:t>
            </a:r>
          </a:p>
          <a:p>
            <a:r>
              <a:rPr lang="en-US" dirty="0" smtClean="0"/>
              <a:t>D) </a:t>
            </a:r>
            <a:r>
              <a:rPr lang="ru-RU" dirty="0" smtClean="0"/>
              <a:t>Клим Жуков</a:t>
            </a:r>
          </a:p>
          <a:p>
            <a:r>
              <a:rPr lang="ru-RU" b="1" dirty="0" smtClean="0">
                <a:solidFill>
                  <a:srgbClr val="0070C0"/>
                </a:solidFill>
              </a:rPr>
              <a:t>Ответ: </a:t>
            </a:r>
            <a:r>
              <a:rPr lang="en-US" b="1" dirty="0" smtClean="0">
                <a:solidFill>
                  <a:srgbClr val="0070C0"/>
                </a:solidFill>
              </a:rPr>
              <a:t>B</a:t>
            </a:r>
            <a:endParaRPr lang="ru-RU" b="1" dirty="0" smtClean="0">
              <a:solidFill>
                <a:srgbClr val="0070C0"/>
              </a:solidFill>
            </a:endParaRPr>
          </a:p>
          <a:p>
            <a:endParaRPr lang="ru-RU" dirty="0"/>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614314"/>
            <a:ext cx="2346603" cy="2272844"/>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Готовимся к поступлению в вуз</a:t>
            </a:r>
            <a:endParaRPr lang="ru-RU" dirty="0"/>
          </a:p>
        </p:txBody>
      </p:sp>
      <p:sp>
        <p:nvSpPr>
          <p:cNvPr id="4" name="Содержимое 3"/>
          <p:cNvSpPr>
            <a:spLocks noGrp="1"/>
          </p:cNvSpPr>
          <p:nvPr>
            <p:ph sz="half" idx="3"/>
          </p:nvPr>
        </p:nvSpPr>
        <p:spPr>
          <a:xfrm>
            <a:off x="2969387" y="746315"/>
            <a:ext cx="2508123" cy="2031325"/>
          </a:xfrm>
        </p:spPr>
        <p:txBody>
          <a:bodyPr/>
          <a:lstStyle/>
          <a:p>
            <a:r>
              <a:rPr lang="ru-RU" dirty="0" smtClean="0"/>
              <a:t>3. Сколько времени прошло после операции по превращению Полиграфа </a:t>
            </a:r>
            <a:r>
              <a:rPr lang="ru-RU" dirty="0" err="1" smtClean="0"/>
              <a:t>Полиграфовича</a:t>
            </a:r>
            <a:r>
              <a:rPr lang="ru-RU" dirty="0" smtClean="0"/>
              <a:t> </a:t>
            </a:r>
            <a:r>
              <a:rPr lang="ru-RU" dirty="0" err="1" smtClean="0"/>
              <a:t>Шарикова</a:t>
            </a:r>
            <a:r>
              <a:rPr lang="ru-RU" dirty="0" smtClean="0"/>
              <a:t> снова в собаку Шарика?</a:t>
            </a:r>
          </a:p>
          <a:p>
            <a:endParaRPr lang="ru-RU" dirty="0" smtClean="0"/>
          </a:p>
          <a:p>
            <a:r>
              <a:rPr lang="ru-RU" dirty="0" smtClean="0"/>
              <a:t>А) десять часов</a:t>
            </a:r>
          </a:p>
          <a:p>
            <a:r>
              <a:rPr lang="en-US" dirty="0" smtClean="0"/>
              <a:t>B)</a:t>
            </a:r>
            <a:r>
              <a:rPr lang="ru-RU" b="1" dirty="0" smtClean="0"/>
              <a:t> </a:t>
            </a:r>
            <a:r>
              <a:rPr lang="ru-RU" dirty="0" smtClean="0"/>
              <a:t>десять дней</a:t>
            </a:r>
          </a:p>
          <a:p>
            <a:r>
              <a:rPr lang="ru-RU" dirty="0" smtClean="0"/>
              <a:t> С) десять месяцев</a:t>
            </a:r>
          </a:p>
          <a:p>
            <a:r>
              <a:rPr lang="en-US" dirty="0" smtClean="0"/>
              <a:t>D) </a:t>
            </a:r>
            <a:r>
              <a:rPr lang="ru-RU" dirty="0" smtClean="0"/>
              <a:t>Нет верного ответа </a:t>
            </a:r>
          </a:p>
          <a:p>
            <a:r>
              <a:rPr lang="ru-RU" b="1" dirty="0" smtClean="0">
                <a:solidFill>
                  <a:srgbClr val="0070C0"/>
                </a:solidFill>
              </a:rPr>
              <a:t>Ответ: В</a:t>
            </a:r>
          </a:p>
          <a:p>
            <a:endParaRPr lang="ru-RU" dirty="0"/>
          </a:p>
        </p:txBody>
      </p:sp>
      <p:pic>
        <p:nvPicPr>
          <p:cNvPr id="5" name="Picture 3" descr="C:\Documents and Settings\Эмма\Рабочий стол\символика пресутпление аи наказание\cdf6513e646f4d37dd3b569d66375e182020012117225631806as0sRpXutH.jpg"/>
          <p:cNvPicPr>
            <a:picLocks noGrp="1" noChangeAspect="1" noChangeArrowheads="1"/>
          </p:cNvPicPr>
          <p:nvPr>
            <p:ph sz="half" idx="2"/>
          </p:nvPr>
        </p:nvPicPr>
        <p:blipFill>
          <a:blip r:embed="rId2" cstate="print"/>
          <a:srcRect/>
          <a:stretch>
            <a:fillRect/>
          </a:stretch>
        </p:blipFill>
        <p:spPr bwMode="auto">
          <a:xfrm>
            <a:off x="239694" y="746630"/>
            <a:ext cx="2346603" cy="2140527"/>
          </a:xfrm>
          <a:prstGeom prst="rect">
            <a:avLst/>
          </a:prstGeom>
          <a:noFill/>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ru-RU" sz="2400" dirty="0" smtClean="0"/>
              <a:t>Сегодня на уроке</a:t>
            </a:r>
            <a:r>
              <a:rPr lang="en-US" sz="2400" dirty="0" smtClean="0"/>
              <a:t> </a:t>
            </a:r>
            <a:r>
              <a:rPr lang="ru-RU" sz="2400" dirty="0" smtClean="0"/>
              <a:t>мы </a:t>
            </a:r>
            <a:r>
              <a:rPr lang="ru-RU" sz="2400" dirty="0"/>
              <a:t>узнали </a:t>
            </a:r>
            <a:endParaRPr lang="ru-RU" dirty="0"/>
          </a:p>
        </p:txBody>
      </p:sp>
      <p:sp>
        <p:nvSpPr>
          <p:cNvPr id="3" name="Текст 2"/>
          <p:cNvSpPr>
            <a:spLocks noGrp="1"/>
          </p:cNvSpPr>
          <p:nvPr>
            <p:ph type="body" idx="1"/>
          </p:nvPr>
        </p:nvSpPr>
        <p:spPr>
          <a:xfrm>
            <a:off x="1802780" y="974353"/>
            <a:ext cx="3384376" cy="430887"/>
          </a:xfrm>
        </p:spPr>
        <p:txBody>
          <a:bodyPr/>
          <a:lstStyle/>
          <a:p>
            <a:r>
              <a:rPr lang="ru-RU" sz="1400" dirty="0" smtClean="0">
                <a:solidFill>
                  <a:srgbClr val="0070C0"/>
                </a:solidFill>
              </a:rPr>
              <a:t>Познакомились с произведением </a:t>
            </a:r>
          </a:p>
          <a:p>
            <a:r>
              <a:rPr lang="ru-RU" sz="1400" dirty="0" smtClean="0">
                <a:solidFill>
                  <a:srgbClr val="0070C0"/>
                </a:solidFill>
              </a:rPr>
              <a:t>М.А.Булгакова «Собачье сердце»</a:t>
            </a:r>
            <a:endParaRPr lang="ru-RU" sz="1400" dirty="0">
              <a:solidFill>
                <a:srgbClr val="0070C0"/>
              </a:solidFill>
            </a:endParaRPr>
          </a:p>
        </p:txBody>
      </p:sp>
      <p:sp>
        <p:nvSpPr>
          <p:cNvPr id="4" name="Овал 3"/>
          <p:cNvSpPr/>
          <p:nvPr/>
        </p:nvSpPr>
        <p:spPr>
          <a:xfrm>
            <a:off x="1082701" y="830337"/>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1</a:t>
            </a:r>
            <a:endParaRPr lang="ru-RU" sz="2800" b="1" dirty="0"/>
          </a:p>
        </p:txBody>
      </p:sp>
      <p:sp>
        <p:nvSpPr>
          <p:cNvPr id="5" name="Овал 4"/>
          <p:cNvSpPr/>
          <p:nvPr/>
        </p:nvSpPr>
        <p:spPr>
          <a:xfrm>
            <a:off x="1082701" y="1550417"/>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2</a:t>
            </a:r>
            <a:endParaRPr lang="ru-RU" b="1" dirty="0"/>
          </a:p>
        </p:txBody>
      </p:sp>
      <p:sp>
        <p:nvSpPr>
          <p:cNvPr id="9" name="Прямоугольник 8"/>
          <p:cNvSpPr/>
          <p:nvPr/>
        </p:nvSpPr>
        <p:spPr>
          <a:xfrm>
            <a:off x="1730772" y="1622425"/>
            <a:ext cx="3303248" cy="523220"/>
          </a:xfrm>
          <a:prstGeom prst="rect">
            <a:avLst/>
          </a:prstGeom>
        </p:spPr>
        <p:txBody>
          <a:bodyPr wrap="square">
            <a:spAutoFit/>
          </a:bodyPr>
          <a:lstStyle/>
          <a:p>
            <a:r>
              <a:rPr lang="ru-RU" sz="1400" dirty="0" smtClean="0">
                <a:solidFill>
                  <a:srgbClr val="0070C0"/>
                </a:solidFill>
                <a:latin typeface="Arial"/>
                <a:cs typeface="Arial"/>
              </a:rPr>
              <a:t>Проанализировали главных героев произведения </a:t>
            </a:r>
            <a:endParaRPr lang="ru-RU" sz="1400" dirty="0">
              <a:solidFill>
                <a:srgbClr val="0070C0"/>
              </a:solidFill>
              <a:latin typeface="Arial"/>
              <a:cs typeface="Arial"/>
            </a:endParaRPr>
          </a:p>
        </p:txBody>
      </p:sp>
    </p:spTree>
    <p:extLst>
      <p:ext uri="{BB962C8B-B14F-4D97-AF65-F5344CB8AC3E}">
        <p14:creationId xmlns:p14="http://schemas.microsoft.com/office/powerpoint/2010/main" val="4203731368"/>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fade">
                                      <p:cBhvr>
                                        <p:cTn id="29" dur="1000"/>
                                        <p:tgtEl>
                                          <p:spTgt spid="9"/>
                                        </p:tgtEl>
                                      </p:cBhvr>
                                    </p:animEffect>
                                    <p:anim calcmode="lin" valueType="num">
                                      <p:cBhvr>
                                        <p:cTn id="30" dur="1000" fill="hold"/>
                                        <p:tgtEl>
                                          <p:spTgt spid="9"/>
                                        </p:tgtEl>
                                        <p:attrNameLst>
                                          <p:attrName>ppt_x</p:attrName>
                                        </p:attrNameLst>
                                      </p:cBhvr>
                                      <p:tavLst>
                                        <p:tav tm="0">
                                          <p:val>
                                            <p:strVal val="#ppt_x"/>
                                          </p:val>
                                        </p:tav>
                                        <p:tav tm="100000">
                                          <p:val>
                                            <p:strVal val="#ppt_x"/>
                                          </p:val>
                                        </p:tav>
                                      </p:tavLst>
                                    </p:anim>
                                    <p:anim calcmode="lin" valueType="num">
                                      <p:cBhvr>
                                        <p:cTn id="3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69332"/>
          </a:xfrm>
        </p:spPr>
        <p:txBody>
          <a:bodyPr/>
          <a:lstStyle/>
          <a:p>
            <a:pPr algn="ctr"/>
            <a:r>
              <a:rPr lang="ru-RU" sz="2400" dirty="0" smtClean="0"/>
              <a:t>Сегодня на уроке </a:t>
            </a:r>
            <a:endParaRPr lang="ru-RU" dirty="0"/>
          </a:p>
        </p:txBody>
      </p:sp>
      <p:sp>
        <p:nvSpPr>
          <p:cNvPr id="3" name="Текст 2"/>
          <p:cNvSpPr>
            <a:spLocks noGrp="1"/>
          </p:cNvSpPr>
          <p:nvPr>
            <p:ph type="body" idx="1"/>
          </p:nvPr>
        </p:nvSpPr>
        <p:spPr>
          <a:xfrm>
            <a:off x="1802780" y="902345"/>
            <a:ext cx="2952329" cy="430887"/>
          </a:xfrm>
        </p:spPr>
        <p:txBody>
          <a:bodyPr/>
          <a:lstStyle/>
          <a:p>
            <a:r>
              <a:rPr lang="ru-RU" sz="1400" dirty="0" smtClean="0">
                <a:solidFill>
                  <a:srgbClr val="0070C0"/>
                </a:solidFill>
              </a:rPr>
              <a:t>Познакомимся с повестью М.А.Булгакова «Собачье сердце»</a:t>
            </a:r>
          </a:p>
        </p:txBody>
      </p:sp>
      <p:sp>
        <p:nvSpPr>
          <p:cNvPr id="4" name="Овал 3"/>
          <p:cNvSpPr/>
          <p:nvPr/>
        </p:nvSpPr>
        <p:spPr>
          <a:xfrm>
            <a:off x="1082701" y="830337"/>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1</a:t>
            </a:r>
            <a:endParaRPr lang="ru-RU" sz="2800" b="1" dirty="0"/>
          </a:p>
        </p:txBody>
      </p:sp>
      <p:sp>
        <p:nvSpPr>
          <p:cNvPr id="5" name="Овал 4"/>
          <p:cNvSpPr/>
          <p:nvPr/>
        </p:nvSpPr>
        <p:spPr>
          <a:xfrm>
            <a:off x="1082701" y="1550417"/>
            <a:ext cx="504000" cy="50400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2</a:t>
            </a:r>
            <a:endParaRPr lang="ru-RU" b="1" dirty="0"/>
          </a:p>
        </p:txBody>
      </p:sp>
      <p:sp>
        <p:nvSpPr>
          <p:cNvPr id="7" name="Текст 2"/>
          <p:cNvSpPr txBox="1">
            <a:spLocks/>
          </p:cNvSpPr>
          <p:nvPr/>
        </p:nvSpPr>
        <p:spPr>
          <a:xfrm>
            <a:off x="1802780" y="1622425"/>
            <a:ext cx="2952328" cy="430887"/>
          </a:xfrm>
          <a:prstGeom prst="rect">
            <a:avLst/>
          </a:prstGeom>
        </p:spPr>
        <p:txBody>
          <a:bodyPr wrap="square" lIns="0" tIns="0" rIns="0" bIns="0">
            <a:spAutoFit/>
          </a:bodyPr>
          <a:lstStyle>
            <a:lvl1pPr marL="0">
              <a:defRPr sz="1200" b="0" i="0">
                <a:solidFill>
                  <a:srgbClr val="231F20"/>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spcBef>
                <a:spcPts val="1200"/>
              </a:spcBef>
            </a:pPr>
            <a:r>
              <a:rPr lang="ru-RU" sz="1400" kern="0" dirty="0" smtClean="0">
                <a:solidFill>
                  <a:srgbClr val="0070C0"/>
                </a:solidFill>
              </a:rPr>
              <a:t>Проанализируем героев произведения</a:t>
            </a:r>
            <a:endParaRPr lang="ru-RU" sz="1400" kern="0" dirty="0">
              <a:solidFill>
                <a:srgbClr val="0070C0"/>
              </a:solidFill>
            </a:endParaRPr>
          </a:p>
        </p:txBody>
      </p:sp>
    </p:spTree>
    <p:extLst>
      <p:ext uri="{BB962C8B-B14F-4D97-AF65-F5344CB8AC3E}">
        <p14:creationId xmlns:p14="http://schemas.microsoft.com/office/powerpoint/2010/main" val="4195558919"/>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r>
              <a:rPr lang="ru-RU" dirty="0" smtClean="0"/>
              <a:t>Задание для самостоятельной работы</a:t>
            </a:r>
            <a:endParaRPr lang="ru-RU" dirty="0"/>
          </a:p>
        </p:txBody>
      </p:sp>
      <p:sp>
        <p:nvSpPr>
          <p:cNvPr id="3" name="Текст 2"/>
          <p:cNvSpPr>
            <a:spLocks noGrp="1"/>
          </p:cNvSpPr>
          <p:nvPr>
            <p:ph type="body" idx="1"/>
          </p:nvPr>
        </p:nvSpPr>
        <p:spPr>
          <a:xfrm>
            <a:off x="127246" y="758329"/>
            <a:ext cx="5491958" cy="646331"/>
          </a:xfrm>
        </p:spPr>
        <p:txBody>
          <a:bodyPr/>
          <a:lstStyle/>
          <a:p>
            <a:pPr marL="342900" indent="-342900" algn="ctr">
              <a:buAutoNum type="arabicPeriod"/>
            </a:pPr>
            <a:r>
              <a:rPr lang="ru-RU" sz="1400" dirty="0" smtClean="0"/>
              <a:t>Написать письмо профессору Преображенскому, в котором будет высказано ваше отношение к этому эксперименту. </a:t>
            </a:r>
          </a:p>
          <a:p>
            <a:pPr marL="342900" indent="-342900" algn="ctr">
              <a:buAutoNum type="arabicPeriod"/>
            </a:pPr>
            <a:endParaRPr lang="ru-RU" sz="1400" dirty="0" smtClean="0"/>
          </a:p>
        </p:txBody>
      </p:sp>
      <p:pic>
        <p:nvPicPr>
          <p:cNvPr id="4" name="Picture 2" descr="C:\Users\Lenovo\Desktop\IMG_20200916_200121_79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9633" y="1766441"/>
            <a:ext cx="1986426" cy="12264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Повесть «Собачье сердце» 1925 г </a:t>
            </a:r>
            <a:endParaRPr lang="ru-RU" dirty="0"/>
          </a:p>
        </p:txBody>
      </p:sp>
      <p:sp>
        <p:nvSpPr>
          <p:cNvPr id="3" name="Текст 2"/>
          <p:cNvSpPr>
            <a:spLocks noGrp="1"/>
          </p:cNvSpPr>
          <p:nvPr>
            <p:ph type="body" idx="1"/>
          </p:nvPr>
        </p:nvSpPr>
        <p:spPr>
          <a:xfrm>
            <a:off x="168256" y="622293"/>
            <a:ext cx="5500726" cy="2585323"/>
          </a:xfrm>
        </p:spPr>
        <p:txBody>
          <a:bodyPr/>
          <a:lstStyle/>
          <a:p>
            <a:r>
              <a:rPr lang="ru-RU" dirty="0" smtClean="0"/>
              <a:t>Произведение Булгакова было написано в 1925 году. Всего за три месяца на свет родилось гениальное произведение.</a:t>
            </a:r>
          </a:p>
          <a:p>
            <a:r>
              <a:rPr lang="ru-RU" dirty="0" smtClean="0"/>
              <a:t>Оно готовилось к изданию в журнале “Недра”. Прочитав текст, главный редактор, естественно, отказался печатать такую, откровенно враждебную к существующему политическому строю, книгу. В 1926 году на квартире у автора был совершён обыск и рукопись “Собачьего сердца” была изъята. В первоначальном варианте книга называлась “Собачье счастье. Чудовищная история”. Сама идея фабулы, по мнению исследователей творчества Михаила Булгакова, заимствована автором у писателя-фантаста Г. </a:t>
            </a:r>
            <a:r>
              <a:rPr lang="ru-RU" dirty="0" err="1" smtClean="0"/>
              <a:t>Уэлсса</a:t>
            </a:r>
            <a:r>
              <a:rPr lang="ru-RU" dirty="0" smtClean="0"/>
              <a:t>. </a:t>
            </a:r>
          </a:p>
          <a:p>
            <a:r>
              <a:rPr lang="ru-RU" dirty="0" smtClean="0"/>
              <a:t>При жизни автора его произведение не публиковалось, во многом из-за опального содержания, но была и другая причина. “Собачье сердце” впервые было опубликовано за рубежом, это автоматически “приговаривало” текст к гонениям на родине. Поэтому только в 1986 году, спустя 60 лет, оно появилось на страницах журнала “Звезда”.</a:t>
            </a:r>
            <a:endParaRPr lang="ru-RU" dirty="0"/>
          </a:p>
        </p:txBody>
      </p:sp>
    </p:spTree>
  </p:cSld>
  <p:clrMapOvr>
    <a:masterClrMapping/>
  </p:clrMapOvr>
  <p:transition spd="med">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Главные герои </a:t>
            </a:r>
            <a:endParaRPr lang="ru-RU" dirty="0"/>
          </a:p>
        </p:txBody>
      </p:sp>
      <p:sp>
        <p:nvSpPr>
          <p:cNvPr id="3" name="Текст 2"/>
          <p:cNvSpPr>
            <a:spLocks noGrp="1"/>
          </p:cNvSpPr>
          <p:nvPr>
            <p:ph type="body" idx="1"/>
          </p:nvPr>
        </p:nvSpPr>
        <p:spPr/>
        <p:txBody>
          <a:bodyPr/>
          <a:lstStyle/>
          <a:p>
            <a:endParaRPr lang="ru-RU"/>
          </a:p>
        </p:txBody>
      </p:sp>
      <p:graphicFrame>
        <p:nvGraphicFramePr>
          <p:cNvPr id="4" name="Схема 3"/>
          <p:cNvGraphicFramePr/>
          <p:nvPr>
            <p:extLst>
              <p:ext uri="{D42A27DB-BD31-4B8C-83A1-F6EECF244321}">
                <p14:modId xmlns:p14="http://schemas.microsoft.com/office/powerpoint/2010/main" val="852538470"/>
              </p:ext>
            </p:extLst>
          </p:nvPr>
        </p:nvGraphicFramePr>
        <p:xfrm>
          <a:off x="96818" y="550855"/>
          <a:ext cx="5572164" cy="2562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Профессор Преображенский </a:t>
            </a:r>
            <a:endParaRPr lang="ru-RU" dirty="0"/>
          </a:p>
        </p:txBody>
      </p:sp>
      <p:sp>
        <p:nvSpPr>
          <p:cNvPr id="4" name="Содержимое 3"/>
          <p:cNvSpPr>
            <a:spLocks noGrp="1"/>
          </p:cNvSpPr>
          <p:nvPr>
            <p:ph sz="half" idx="3"/>
          </p:nvPr>
        </p:nvSpPr>
        <p:spPr>
          <a:xfrm>
            <a:off x="2969387" y="550855"/>
            <a:ext cx="2699595" cy="2585323"/>
          </a:xfrm>
        </p:spPr>
        <p:txBody>
          <a:bodyPr/>
          <a:lstStyle/>
          <a:p>
            <a:r>
              <a:rPr lang="ru-RU" dirty="0" smtClean="0"/>
              <a:t>Профессор Филипп Филиппович Преображенский- это хирург  с мировым именем. «Не имеет равных в Европе!...», - так о нём говорит его помощник </a:t>
            </a:r>
            <a:r>
              <a:rPr lang="ru-RU" dirty="0" err="1" smtClean="0"/>
              <a:t>Борменталь</a:t>
            </a:r>
            <a:r>
              <a:rPr lang="ru-RU" dirty="0" smtClean="0"/>
              <a:t>. Ему 60 лет. </a:t>
            </a:r>
          </a:p>
          <a:p>
            <a:r>
              <a:rPr lang="ru-RU" dirty="0" smtClean="0"/>
              <a:t>«…господин,  с французской остроконечной бородкой и усами седыми, пушистыми и лихими, как у французских рыцарей…», - так описывается герой. У него громовой уверенный голос. Он очень любит врачебное дело. Живёт в квартире из 7 комнат. «…Филипп Филиппович работал не покладая рук</a:t>
            </a:r>
            <a:r>
              <a:rPr lang="ru-RU" dirty="0" smtClean="0"/>
              <a:t>…».</a:t>
            </a:r>
            <a:endParaRPr lang="ru-RU" dirty="0"/>
          </a:p>
        </p:txBody>
      </p:sp>
      <p:pic>
        <p:nvPicPr>
          <p:cNvPr id="3074" name="Picture 2" descr="C:\Documents and Settings\Эмма\Рабочий стол\собачье сердце\original.jpg"/>
          <p:cNvPicPr>
            <a:picLocks noGrp="1" noChangeAspect="1" noChangeArrowheads="1"/>
          </p:cNvPicPr>
          <p:nvPr>
            <p:ph sz="half" idx="2"/>
          </p:nvPr>
        </p:nvPicPr>
        <p:blipFill>
          <a:blip r:embed="rId2"/>
          <a:srcRect/>
          <a:stretch>
            <a:fillRect/>
          </a:stretch>
        </p:blipFill>
        <p:spPr bwMode="auto">
          <a:xfrm>
            <a:off x="96838" y="550854"/>
            <a:ext cx="2786062" cy="2571769"/>
          </a:xfrm>
          <a:prstGeom prst="rect">
            <a:avLst/>
          </a:prstGeom>
          <a:noFill/>
        </p:spPr>
      </p:pic>
    </p:spTree>
  </p:cSld>
  <p:clrMapOvr>
    <a:masterClrMapping/>
  </p:clrMapOvr>
  <p:transition spd="med">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Профессор Преображенский </a:t>
            </a:r>
            <a:endParaRPr lang="ru-RU" dirty="0"/>
          </a:p>
        </p:txBody>
      </p:sp>
      <p:sp>
        <p:nvSpPr>
          <p:cNvPr id="4" name="Содержимое 3"/>
          <p:cNvSpPr>
            <a:spLocks noGrp="1"/>
          </p:cNvSpPr>
          <p:nvPr>
            <p:ph sz="half" idx="3"/>
          </p:nvPr>
        </p:nvSpPr>
        <p:spPr>
          <a:xfrm>
            <a:off x="2969387" y="622293"/>
            <a:ext cx="2699595" cy="2400657"/>
          </a:xfrm>
        </p:spPr>
        <p:txBody>
          <a:bodyPr/>
          <a:lstStyle/>
          <a:p>
            <a:r>
              <a:rPr lang="ru-RU" dirty="0" smtClean="0"/>
              <a:t>Профессор достиг высоких результатов в области омоложения. Вместе со своим помощником доктором </a:t>
            </a:r>
            <a:r>
              <a:rPr lang="ru-RU" dirty="0" err="1" smtClean="0"/>
              <a:t>Борменталем</a:t>
            </a:r>
            <a:r>
              <a:rPr lang="ru-RU" dirty="0" smtClean="0"/>
              <a:t> он провёл смелый эксперимент: пересадил человеческий гипофиз убитого в драке рецидивиста Клима </a:t>
            </a:r>
            <a:r>
              <a:rPr lang="ru-RU" dirty="0" err="1" smtClean="0"/>
              <a:t>Чугункина</a:t>
            </a:r>
            <a:r>
              <a:rPr lang="ru-RU" dirty="0" smtClean="0"/>
              <a:t> уличной собаке. В результате этого фантастического эксперимента собака Шарик превращается в человека. С этого момента в квартире профессора начинаются одни неприятности.</a:t>
            </a:r>
            <a:endParaRPr lang="ru-RU" dirty="0"/>
          </a:p>
        </p:txBody>
      </p:sp>
      <p:pic>
        <p:nvPicPr>
          <p:cNvPr id="5" name="Picture 1"/>
          <p:cNvPicPr>
            <a:picLocks noGrp="1" noChangeAspect="1" noChangeArrowheads="1"/>
          </p:cNvPicPr>
          <p:nvPr>
            <p:ph sz="half" idx="2"/>
          </p:nvPr>
        </p:nvPicPr>
        <p:blipFill>
          <a:blip r:embed="rId2" cstate="print"/>
          <a:srcRect/>
          <a:stretch>
            <a:fillRect/>
          </a:stretch>
        </p:blipFill>
        <p:spPr bwMode="auto">
          <a:xfrm>
            <a:off x="96818" y="550855"/>
            <a:ext cx="2857520" cy="2571768"/>
          </a:xfrm>
          <a:prstGeom prst="rect">
            <a:avLst/>
          </a:prstGeom>
          <a:noFill/>
          <a:ln w="9525">
            <a:noFill/>
            <a:round/>
            <a:headEnd/>
            <a:tailEnd/>
          </a:ln>
          <a:effectLst/>
        </p:spPr>
      </p:pic>
    </p:spTree>
  </p:cSld>
  <p:clrMapOvr>
    <a:masterClrMapping/>
  </p:clrMapOvr>
  <p:transition spd="med">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r>
              <a:rPr lang="ru-RU" dirty="0" smtClean="0"/>
              <a:t>Шариков Полиграф </a:t>
            </a:r>
            <a:r>
              <a:rPr lang="ru-RU" dirty="0" err="1" smtClean="0"/>
              <a:t>Полиграфович</a:t>
            </a:r>
            <a:endParaRPr lang="ru-RU" dirty="0"/>
          </a:p>
        </p:txBody>
      </p:sp>
      <p:sp>
        <p:nvSpPr>
          <p:cNvPr id="4" name="Содержимое 3"/>
          <p:cNvSpPr>
            <a:spLocks noGrp="1"/>
          </p:cNvSpPr>
          <p:nvPr>
            <p:ph sz="half" idx="3"/>
          </p:nvPr>
        </p:nvSpPr>
        <p:spPr>
          <a:xfrm>
            <a:off x="2969387" y="693731"/>
            <a:ext cx="2508123" cy="2769989"/>
          </a:xfrm>
        </p:spPr>
        <p:txBody>
          <a:bodyPr/>
          <a:lstStyle/>
          <a:p>
            <a:r>
              <a:rPr lang="ru-RU" dirty="0" smtClean="0"/>
              <a:t>Полиграф </a:t>
            </a:r>
            <a:r>
              <a:rPr lang="ru-RU" dirty="0" err="1" smtClean="0"/>
              <a:t>Полиграфович</a:t>
            </a:r>
            <a:r>
              <a:rPr lang="ru-RU" dirty="0" smtClean="0"/>
              <a:t> Шариков является одним из главных героев повести «Собачье сердце» Булгакова. Он является необычным существом, результатом научного эксперимента. «…У портьеры стоял, заложив ногу за ногу, человек маленького роста …пиджак был порван…он курил посыпая пеплом манишку…». Походка у </a:t>
            </a:r>
            <a:r>
              <a:rPr lang="ru-RU" dirty="0" err="1" smtClean="0"/>
              <a:t>Шарикова</a:t>
            </a:r>
            <a:r>
              <a:rPr lang="ru-RU" dirty="0" smtClean="0"/>
              <a:t> развалистая, ведет себя нагло и по-хамски.</a:t>
            </a:r>
          </a:p>
          <a:p>
            <a:endParaRPr lang="ru-RU" dirty="0" smtClean="0"/>
          </a:p>
          <a:p>
            <a:endParaRPr lang="ru-RU" dirty="0"/>
          </a:p>
        </p:txBody>
      </p:sp>
      <p:pic>
        <p:nvPicPr>
          <p:cNvPr id="2050" name="Picture 2" descr="C:\Documents and Settings\Эмма\Рабочий стол\собачье сердце\sobache_serdze.jpg"/>
          <p:cNvPicPr>
            <a:picLocks noGrp="1" noChangeAspect="1" noChangeArrowheads="1"/>
          </p:cNvPicPr>
          <p:nvPr>
            <p:ph sz="half" idx="2"/>
          </p:nvPr>
        </p:nvPicPr>
        <p:blipFill>
          <a:blip r:embed="rId2"/>
          <a:srcRect/>
          <a:stretch>
            <a:fillRect/>
          </a:stretch>
        </p:blipFill>
        <p:spPr bwMode="auto">
          <a:xfrm>
            <a:off x="96838" y="622293"/>
            <a:ext cx="2786062" cy="2500329"/>
          </a:xfrm>
          <a:prstGeom prst="rect">
            <a:avLst/>
          </a:prstGeom>
          <a:noFill/>
        </p:spPr>
      </p:pic>
    </p:spTree>
  </p:cSld>
  <p:clrMapOvr>
    <a:masterClrMapping/>
  </p:clrMapOvr>
  <p:transition spd="med">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Шариков </a:t>
            </a:r>
            <a:endParaRPr lang="ru-RU" dirty="0"/>
          </a:p>
        </p:txBody>
      </p:sp>
      <p:sp>
        <p:nvSpPr>
          <p:cNvPr id="4" name="Содержимое 3"/>
          <p:cNvSpPr>
            <a:spLocks noGrp="1"/>
          </p:cNvSpPr>
          <p:nvPr>
            <p:ph sz="half" idx="3"/>
          </p:nvPr>
        </p:nvSpPr>
        <p:spPr>
          <a:xfrm>
            <a:off x="2811463" y="550855"/>
            <a:ext cx="2857520" cy="2693995"/>
          </a:xfrm>
        </p:spPr>
        <p:txBody>
          <a:bodyPr/>
          <a:lstStyle/>
          <a:p>
            <a:r>
              <a:rPr lang="ru-RU" sz="1100" dirty="0" smtClean="0">
                <a:latin typeface="Times New Roman" pitchFamily="18" charset="0"/>
                <a:cs typeface="Times New Roman" pitchFamily="18" charset="0"/>
              </a:rPr>
              <a:t>Он любит выпить, вероятно, склонность к пьянству передалась «по наследству» от  Клима </a:t>
            </a:r>
            <a:r>
              <a:rPr lang="ru-RU" sz="1100" dirty="0" err="1" smtClean="0">
                <a:latin typeface="Times New Roman" pitchFamily="18" charset="0"/>
                <a:cs typeface="Times New Roman" pitchFamily="18" charset="0"/>
              </a:rPr>
              <a:t>Чугункина</a:t>
            </a:r>
            <a:r>
              <a:rPr lang="ru-RU" sz="1100" dirty="0" smtClean="0">
                <a:latin typeface="Times New Roman" pitchFamily="18" charset="0"/>
                <a:cs typeface="Times New Roman" pitchFamily="18" charset="0"/>
              </a:rPr>
              <a:t>, чьи органы получил герой. Шариков –глупый и развязный тип, который требует к себе почтительного отношения и уважения. На замечания профессора Шариков отвечает агрессивно и нагло и называет его «папашей». Шариков бегает по квартире, играет на балалайке,  мусорит, и у него водятся блохи.</a:t>
            </a:r>
            <a:r>
              <a:rPr lang="ru-RU" sz="1100" dirty="0" smtClean="0">
                <a:solidFill>
                  <a:schemeClr val="tx2"/>
                </a:solidFill>
              </a:rPr>
              <a:t> </a:t>
            </a:r>
            <a:r>
              <a:rPr lang="ru-RU" sz="1000" dirty="0" smtClean="0">
                <a:solidFill>
                  <a:schemeClr val="tx1"/>
                </a:solidFill>
                <a:latin typeface="Times New Roman" pitchFamily="18" charset="0"/>
                <a:cs typeface="Times New Roman" pitchFamily="18" charset="0"/>
              </a:rPr>
              <a:t>Интересно его мнение о военной службе: «Я воевать не пойду никуда!.. На учёт возьмусь, а воевать – шиш с маслом». </a:t>
            </a:r>
          </a:p>
          <a:p>
            <a:r>
              <a:rPr lang="ru-RU" sz="1000" dirty="0" smtClean="0">
                <a:solidFill>
                  <a:schemeClr val="tx1"/>
                </a:solidFill>
                <a:latin typeface="Times New Roman" pitchFamily="18" charset="0"/>
                <a:cs typeface="Times New Roman" pitchFamily="18" charset="0"/>
              </a:rPr>
              <a:t>Он нигде не упускает своей выгоды. Шариков устроился не простым рабочим, а заведующим подотделом по очищению города от бездомных кошек. </a:t>
            </a:r>
          </a:p>
          <a:p>
            <a:endParaRPr lang="ru-RU" dirty="0"/>
          </a:p>
        </p:txBody>
      </p:sp>
      <p:pic>
        <p:nvPicPr>
          <p:cNvPr id="1026" name="Picture 2" descr="C:\Documents and Settings\Эмма\Рабочий стол\собачье сердце\images (1).jpg"/>
          <p:cNvPicPr>
            <a:picLocks noGrp="1" noChangeAspect="1" noChangeArrowheads="1"/>
          </p:cNvPicPr>
          <p:nvPr>
            <p:ph sz="half" idx="2"/>
          </p:nvPr>
        </p:nvPicPr>
        <p:blipFill>
          <a:blip r:embed="rId2"/>
          <a:srcRect/>
          <a:stretch>
            <a:fillRect/>
          </a:stretch>
        </p:blipFill>
        <p:spPr bwMode="auto">
          <a:xfrm>
            <a:off x="96818" y="550856"/>
            <a:ext cx="2689264" cy="2583737"/>
          </a:xfrm>
          <a:prstGeom prst="rect">
            <a:avLst/>
          </a:prstGeom>
          <a:noFill/>
        </p:spPr>
      </p:pic>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752" y="102424"/>
            <a:ext cx="5164295" cy="315471"/>
          </a:xfrm>
        </p:spPr>
        <p:txBody>
          <a:bodyPr/>
          <a:lstStyle/>
          <a:p>
            <a:pPr algn="ctr"/>
            <a:r>
              <a:rPr lang="ru-RU" dirty="0" smtClean="0"/>
              <a:t>Доктор </a:t>
            </a:r>
            <a:r>
              <a:rPr lang="ru-RU" dirty="0" err="1" smtClean="0"/>
              <a:t>Борменталь</a:t>
            </a:r>
            <a:r>
              <a:rPr lang="ru-RU" dirty="0" smtClean="0"/>
              <a:t> </a:t>
            </a:r>
            <a:endParaRPr lang="ru-RU" dirty="0"/>
          </a:p>
        </p:txBody>
      </p:sp>
      <p:sp>
        <p:nvSpPr>
          <p:cNvPr id="4" name="Содержимое 3"/>
          <p:cNvSpPr>
            <a:spLocks noGrp="1"/>
          </p:cNvSpPr>
          <p:nvPr>
            <p:ph sz="half" idx="3"/>
          </p:nvPr>
        </p:nvSpPr>
        <p:spPr>
          <a:xfrm>
            <a:off x="2969387" y="550856"/>
            <a:ext cx="2628157" cy="2585323"/>
          </a:xfrm>
        </p:spPr>
        <p:txBody>
          <a:bodyPr/>
          <a:lstStyle/>
          <a:p>
            <a:pPr algn="ctr"/>
            <a:r>
              <a:rPr lang="ru-RU" sz="1050" dirty="0" smtClean="0"/>
              <a:t>Одним из главных персонажей произведения является </a:t>
            </a:r>
            <a:r>
              <a:rPr lang="ru-RU" sz="1050" dirty="0" err="1" smtClean="0"/>
              <a:t>Борменталь</a:t>
            </a:r>
            <a:r>
              <a:rPr lang="ru-RU" sz="1050" dirty="0" smtClean="0"/>
              <a:t> Иван Арнольдович, представляющий собой ученика и ассистента доктора Преображенского. Иван Арнольдович хорошо образован, имеет острый ум и обладает логическим мышлением. В силу полученного прекрасного воспитания </a:t>
            </a:r>
            <a:r>
              <a:rPr lang="ru-RU" sz="1050" dirty="0" err="1" smtClean="0"/>
              <a:t>Борменталь</a:t>
            </a:r>
            <a:r>
              <a:rPr lang="ru-RU" sz="1050" dirty="0" smtClean="0"/>
              <a:t> отличается нравственными и моральными принципами, проявляющимися в его честности и благородстве. Он пытается защитить своего учителя от наглого </a:t>
            </a:r>
            <a:r>
              <a:rPr lang="ru-RU" sz="1050" dirty="0" err="1" smtClean="0"/>
              <a:t>Шарикова</a:t>
            </a:r>
            <a:r>
              <a:rPr lang="ru-RU" sz="1050" dirty="0" smtClean="0"/>
              <a:t>, привить ему элементарные </a:t>
            </a:r>
            <a:r>
              <a:rPr lang="ru-RU" sz="1050" dirty="0" smtClean="0"/>
              <a:t>правила </a:t>
            </a:r>
            <a:r>
              <a:rPr lang="ru-RU" sz="1050" dirty="0" smtClean="0"/>
              <a:t>поведения в обществе , но все безрезультатно.</a:t>
            </a:r>
          </a:p>
        </p:txBody>
      </p:sp>
      <p:pic>
        <p:nvPicPr>
          <p:cNvPr id="4100" name="Picture 4" descr="C:\Documents and Settings\Эмма\Рабочий стол\собачье сердце\455c6be2_resizedScaled_1020to574.jpg"/>
          <p:cNvPicPr>
            <a:picLocks noGrp="1" noChangeAspect="1" noChangeArrowheads="1"/>
          </p:cNvPicPr>
          <p:nvPr>
            <p:ph sz="half" idx="2"/>
          </p:nvPr>
        </p:nvPicPr>
        <p:blipFill>
          <a:blip r:embed="rId2"/>
          <a:srcRect/>
          <a:stretch>
            <a:fillRect/>
          </a:stretch>
        </p:blipFill>
        <p:spPr bwMode="auto">
          <a:xfrm>
            <a:off x="96818" y="550855"/>
            <a:ext cx="2786082" cy="2571768"/>
          </a:xfrm>
          <a:prstGeom prst="rect">
            <a:avLst/>
          </a:prstGeom>
          <a:noFill/>
        </p:spPr>
      </p:pic>
    </p:spTree>
  </p:cSld>
  <p:clrMapOvr>
    <a:masterClrMapping/>
  </p:clrMapOvr>
  <p:transition spd="med">
    <p:wedge/>
  </p:transition>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11bc201c8cd4534821a54173674133c535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8112</TotalTime>
  <Words>911</Words>
  <Application>Microsoft Office PowerPoint</Application>
  <PresentationFormat>Произвольный</PresentationFormat>
  <Paragraphs>86</Paragraphs>
  <Slides>20</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Arial Black</vt:lpstr>
      <vt:lpstr>Calibri</vt:lpstr>
      <vt:lpstr>Times New Roman</vt:lpstr>
      <vt:lpstr>Office Theme</vt:lpstr>
      <vt:lpstr>Литература </vt:lpstr>
      <vt:lpstr>Сегодня на уроке </vt:lpstr>
      <vt:lpstr>Повесть «Собачье сердце» 1925 г </vt:lpstr>
      <vt:lpstr>Главные герои </vt:lpstr>
      <vt:lpstr>Профессор Преображенский </vt:lpstr>
      <vt:lpstr>Профессор Преображенский </vt:lpstr>
      <vt:lpstr>Шариков Полиграф Полиграфович</vt:lpstr>
      <vt:lpstr>Шариков </vt:lpstr>
      <vt:lpstr>Доктор Борменталь </vt:lpstr>
      <vt:lpstr>Швондер</vt:lpstr>
      <vt:lpstr>Швондер</vt:lpstr>
      <vt:lpstr>Швондер и другие</vt:lpstr>
      <vt:lpstr>Финал</vt:lpstr>
      <vt:lpstr>Финал </vt:lpstr>
      <vt:lpstr>Тема и идея произведения</vt:lpstr>
      <vt:lpstr>Готовимся к поступлению в вуз</vt:lpstr>
      <vt:lpstr>Готовимся к поступлению в вуз</vt:lpstr>
      <vt:lpstr>Готовимся к поступлению в вуз</vt:lpstr>
      <vt:lpstr>Сегодня на уроке мы узнали </vt:lpstr>
      <vt:lpstr>Задание для самостоятельной работы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Ona tili</dc:title>
  <dc:creator>ARM</dc:creator>
  <cp:lastModifiedBy>User</cp:lastModifiedBy>
  <cp:revision>810</cp:revision>
  <dcterms:created xsi:type="dcterms:W3CDTF">2020-04-13T08:06:06Z</dcterms:created>
  <dcterms:modified xsi:type="dcterms:W3CDTF">2020-12-29T05:25:22Z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