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362" r:id="rId2"/>
    <p:sldId id="578" r:id="rId3"/>
    <p:sldId id="361" r:id="rId4"/>
    <p:sldId id="579" r:id="rId5"/>
    <p:sldId id="576" r:id="rId6"/>
    <p:sldId id="575" r:id="rId7"/>
    <p:sldId id="580" r:id="rId8"/>
    <p:sldId id="577" r:id="rId9"/>
    <p:sldId id="581" r:id="rId10"/>
    <p:sldId id="582" r:id="rId11"/>
    <p:sldId id="583" r:id="rId12"/>
    <p:sldId id="584" r:id="rId13"/>
    <p:sldId id="516" r:id="rId14"/>
    <p:sldId id="585" r:id="rId15"/>
    <p:sldId id="586" r:id="rId16"/>
    <p:sldId id="517" r:id="rId17"/>
    <p:sldId id="588" r:id="rId18"/>
    <p:sldId id="587" r:id="rId19"/>
    <p:sldId id="589" r:id="rId20"/>
    <p:sldId id="590" r:id="rId21"/>
    <p:sldId id="591" r:id="rId22"/>
    <p:sldId id="523" r:id="rId23"/>
    <p:sldId id="592" r:id="rId24"/>
    <p:sldId id="593" r:id="rId25"/>
    <p:sldId id="594" r:id="rId26"/>
    <p:sldId id="595" r:id="rId27"/>
    <p:sldId id="596" r:id="rId28"/>
    <p:sldId id="597" r:id="rId29"/>
    <p:sldId id="535" r:id="rId30"/>
    <p:sldId id="540" r:id="rId31"/>
    <p:sldId id="541" r:id="rId32"/>
    <p:sldId id="542" r:id="rId33"/>
    <p:sldId id="481" r:id="rId34"/>
    <p:sldId id="480" r:id="rId35"/>
    <p:sldId id="543" r:id="rId36"/>
    <p:sldId id="544" r:id="rId37"/>
    <p:sldId id="545" r:id="rId38"/>
    <p:sldId id="549" r:id="rId39"/>
    <p:sldId id="546" r:id="rId40"/>
    <p:sldId id="547" r:id="rId41"/>
    <p:sldId id="548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  <p:sldId id="558" r:id="rId51"/>
    <p:sldId id="567" r:id="rId52"/>
    <p:sldId id="559" r:id="rId53"/>
    <p:sldId id="560" r:id="rId54"/>
    <p:sldId id="561" r:id="rId55"/>
    <p:sldId id="562" r:id="rId56"/>
    <p:sldId id="563" r:id="rId57"/>
    <p:sldId id="564" r:id="rId58"/>
    <p:sldId id="565" r:id="rId59"/>
    <p:sldId id="566" r:id="rId60"/>
    <p:sldId id="569" r:id="rId61"/>
    <p:sldId id="568" r:id="rId6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02C304-F7EA-42D2-99C5-31CA1B2C74F8}">
          <p14:sldIdLst>
            <p14:sldId id="362"/>
            <p14:sldId id="578"/>
            <p14:sldId id="361"/>
            <p14:sldId id="579"/>
            <p14:sldId id="576"/>
            <p14:sldId id="575"/>
            <p14:sldId id="580"/>
            <p14:sldId id="577"/>
            <p14:sldId id="581"/>
            <p14:sldId id="582"/>
            <p14:sldId id="583"/>
            <p14:sldId id="584"/>
            <p14:sldId id="516"/>
            <p14:sldId id="585"/>
            <p14:sldId id="586"/>
            <p14:sldId id="517"/>
            <p14:sldId id="588"/>
            <p14:sldId id="587"/>
            <p14:sldId id="589"/>
            <p14:sldId id="590"/>
            <p14:sldId id="591"/>
            <p14:sldId id="523"/>
            <p14:sldId id="592"/>
            <p14:sldId id="593"/>
            <p14:sldId id="594"/>
            <p14:sldId id="595"/>
            <p14:sldId id="596"/>
            <p14:sldId id="597"/>
            <p14:sldId id="535"/>
            <p14:sldId id="540"/>
            <p14:sldId id="541"/>
            <p14:sldId id="542"/>
            <p14:sldId id="481"/>
            <p14:sldId id="480"/>
            <p14:sldId id="543"/>
            <p14:sldId id="544"/>
            <p14:sldId id="545"/>
            <p14:sldId id="549"/>
            <p14:sldId id="546"/>
            <p14:sldId id="547"/>
            <p14:sldId id="548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67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9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6" d="100"/>
          <a:sy n="216" d="100"/>
        </p:scale>
        <p:origin x="82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545A-84DD-4685-A842-F803970CC26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4192-897D-4DDB-A9B9-9FCFB55F6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4" name="TextBox 3"/>
          <p:cNvSpPr txBox="1"/>
          <p:nvPr/>
        </p:nvSpPr>
        <p:spPr>
          <a:xfrm>
            <a:off x="735095" y="1531555"/>
            <a:ext cx="252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Причастие</a:t>
            </a:r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918" y="1081219"/>
            <a:ext cx="1745940" cy="19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466" y="686321"/>
            <a:ext cx="5049769" cy="2215991"/>
          </a:xfrm>
        </p:spPr>
        <p:txBody>
          <a:bodyPr/>
          <a:lstStyle/>
          <a:p>
            <a:r>
              <a:rPr lang="ru-RU" b="1" dirty="0"/>
              <a:t>Измените предложения по образцу. Подчеркните причастные обороты. </a:t>
            </a:r>
            <a:r>
              <a:rPr lang="ru-RU" sz="1400" dirty="0"/>
              <a:t>Образец: Выпускники знают иностранные языки и могут получить хорошую работу. – Выпускники, знающие иностранные языки, могут получить хорошую работу</a:t>
            </a:r>
            <a:r>
              <a:rPr lang="ru-RU" sz="14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1. Учёный работает над проектом и каждый вечер остаётся в лаборатории. 2. Студенты слушают лекции внимательно и сдадут экзамен на отлично. 3. Лаборантка наблюдает за растениями и пишет дневник эксперимента. </a:t>
            </a:r>
          </a:p>
        </p:txBody>
      </p:sp>
    </p:spTree>
    <p:extLst>
      <p:ext uri="{BB962C8B-B14F-4D97-AF65-F5344CB8AC3E}">
        <p14:creationId xmlns:p14="http://schemas.microsoft.com/office/powerpoint/2010/main" val="341761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smtClean="0"/>
              <a:t>Упражнение 1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86321"/>
            <a:ext cx="5544616" cy="2215991"/>
          </a:xfrm>
        </p:spPr>
        <p:txBody>
          <a:bodyPr/>
          <a:lstStyle/>
          <a:p>
            <a:r>
              <a:rPr lang="ru-RU" sz="1800" dirty="0" smtClean="0"/>
              <a:t>1.Учёный </a:t>
            </a:r>
            <a:r>
              <a:rPr lang="ru-RU" sz="1800" dirty="0"/>
              <a:t>работает над проектом и каждый вечер остаётся в лаборатории</a:t>
            </a:r>
            <a:r>
              <a:rPr lang="ru-RU" sz="1800" dirty="0" smtClean="0"/>
              <a:t>. Учёный, работающий над проектом, каждый вечер остаётся в лаборатории. </a:t>
            </a:r>
          </a:p>
          <a:p>
            <a:r>
              <a:rPr lang="ru-RU" sz="1800" dirty="0" smtClean="0"/>
              <a:t>2</a:t>
            </a:r>
            <a:r>
              <a:rPr lang="ru-RU" sz="1800" dirty="0"/>
              <a:t>. Студенты слушают лекции внимательно и сдадут экзамен на отлично. </a:t>
            </a:r>
            <a:r>
              <a:rPr lang="ru-RU" sz="1800" dirty="0" smtClean="0"/>
              <a:t>– Студенты, слушающие лекции внимательно, сдадут экзамены на отлично.</a:t>
            </a:r>
          </a:p>
        </p:txBody>
      </p:sp>
    </p:spTree>
    <p:extLst>
      <p:ext uri="{BB962C8B-B14F-4D97-AF65-F5344CB8AC3E}">
        <p14:creationId xmlns:p14="http://schemas.microsoft.com/office/powerpoint/2010/main" val="297391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86321"/>
            <a:ext cx="4935243" cy="1569660"/>
          </a:xfrm>
        </p:spPr>
        <p:txBody>
          <a:bodyPr/>
          <a:lstStyle/>
          <a:p>
            <a:r>
              <a:rPr lang="ru-RU" sz="1800" dirty="0"/>
              <a:t>3. Лаборантка наблюдает за растениями и пишет дневник эксперимента. </a:t>
            </a:r>
            <a:r>
              <a:rPr lang="ru-RU" sz="1800" dirty="0" smtClean="0"/>
              <a:t>– Лаборантка,  наблюдающая </a:t>
            </a:r>
            <a:r>
              <a:rPr lang="ru-RU" sz="1800" dirty="0"/>
              <a:t>за </a:t>
            </a:r>
            <a:r>
              <a:rPr lang="ru-RU" sz="1800" dirty="0" smtClean="0"/>
              <a:t>растениями, </a:t>
            </a:r>
            <a:r>
              <a:rPr lang="ru-RU" sz="1800" dirty="0"/>
              <a:t>пишет дневник эксперимента. </a:t>
            </a: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9218" name="Picture 2" descr="p0001 (535x700, 249Kb) | Научные детские эксперименты, Детские эксперименты,  Научные эксперименты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001">
            <a:off x="2284971" y="1563013"/>
            <a:ext cx="1080120" cy="14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21599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Из двух простых предложений сделайте одно с причастным оборотом, выделив его запятыми. </a:t>
            </a:r>
            <a:r>
              <a:rPr lang="ru-RU" sz="1400" dirty="0"/>
              <a:t>Образец: Биологи проводили эксперимент. Они очень волновались. – Биологи, проводившие эксперимент, очень волновались. </a:t>
            </a:r>
            <a:endParaRPr lang="ru-RU" sz="1400" dirty="0" smtClean="0"/>
          </a:p>
          <a:p>
            <a:r>
              <a:rPr lang="ru-RU" sz="1800" dirty="0" smtClean="0"/>
              <a:t>1</a:t>
            </a:r>
            <a:r>
              <a:rPr lang="ru-RU" sz="1800" dirty="0"/>
              <a:t>. Десятиклассница отвечала урок. Она стояла у доски. 2. Селекционер изучал новый сорт винограда. Он аккуратно записывал наблюдения в журнал. 3. Экспериментаторы проводили опыты. Они получили хороший результат.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34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369880"/>
          </a:xfrm>
        </p:spPr>
        <p:txBody>
          <a:bodyPr/>
          <a:lstStyle/>
          <a:p>
            <a:r>
              <a:rPr lang="ru-RU" sz="1800" dirty="0" smtClean="0"/>
              <a:t>1. Десятиклассница </a:t>
            </a:r>
            <a:r>
              <a:rPr lang="ru-RU" sz="1800" dirty="0"/>
              <a:t>отвечала урок. Она стояла </a:t>
            </a:r>
            <a:r>
              <a:rPr lang="ru-RU" sz="1800" dirty="0" smtClean="0"/>
              <a:t>у доски</a:t>
            </a:r>
            <a:r>
              <a:rPr lang="ru-RU" sz="1800" dirty="0"/>
              <a:t>. </a:t>
            </a:r>
            <a:r>
              <a:rPr lang="ru-RU" sz="1800" dirty="0" smtClean="0"/>
              <a:t>– Десятиклассница, стоящая у доски, </a:t>
            </a:r>
            <a:r>
              <a:rPr lang="ru-RU" sz="1800" dirty="0"/>
              <a:t>отвечала урок.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Селекционер изучал новый сорт винограда. </a:t>
            </a:r>
            <a:r>
              <a:rPr lang="ru-RU" sz="1800" dirty="0" smtClean="0"/>
              <a:t>Он     аккуратно </a:t>
            </a:r>
            <a:r>
              <a:rPr lang="ru-RU" sz="1800" dirty="0"/>
              <a:t>записывал наблюдения в журнал</a:t>
            </a:r>
            <a:r>
              <a:rPr lang="ru-RU" sz="1800" dirty="0" smtClean="0"/>
              <a:t>.- Селекционер, изучающий </a:t>
            </a:r>
            <a:r>
              <a:rPr lang="ru-RU" sz="1800" dirty="0"/>
              <a:t>новый сорт </a:t>
            </a:r>
            <a:r>
              <a:rPr lang="ru-RU" sz="1800" dirty="0" smtClean="0"/>
              <a:t>винограда,  </a:t>
            </a:r>
            <a:r>
              <a:rPr lang="ru-RU" sz="1800" dirty="0"/>
              <a:t>аккуратно записывал наблюдения в </a:t>
            </a:r>
            <a:r>
              <a:rPr lang="ru-RU" sz="1800" dirty="0" smtClean="0"/>
              <a:t>журнал.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24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52322"/>
            <a:ext cx="4935243" cy="1107996"/>
          </a:xfrm>
        </p:spPr>
        <p:txBody>
          <a:bodyPr/>
          <a:lstStyle/>
          <a:p>
            <a:r>
              <a:rPr lang="ru-RU" sz="1800" dirty="0" smtClean="0"/>
              <a:t>3. </a:t>
            </a:r>
            <a:r>
              <a:rPr lang="ru-RU" sz="1800" dirty="0"/>
              <a:t>Экспериментаторы проводили опыты. Они получили хороший результат</a:t>
            </a:r>
            <a:r>
              <a:rPr lang="ru-RU" sz="1800" dirty="0" smtClean="0"/>
              <a:t>.-  Экспериментаторы, проводившие опыты, получили </a:t>
            </a:r>
            <a:r>
              <a:rPr lang="ru-RU" sz="1800" dirty="0"/>
              <a:t>хороший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76551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154436"/>
          </a:xfrm>
        </p:spPr>
        <p:txBody>
          <a:bodyPr/>
          <a:lstStyle/>
          <a:p>
            <a:r>
              <a:rPr lang="ru-RU" sz="1800" dirty="0"/>
              <a:t> </a:t>
            </a:r>
            <a:r>
              <a:rPr lang="ru-RU" b="1" dirty="0"/>
              <a:t>Дополните предложения по образцу. Объясните знаки препинания. </a:t>
            </a:r>
            <a:r>
              <a:rPr lang="ru-RU" sz="1400" dirty="0"/>
              <a:t>Образец: Профессор провёл (что?) опыт. Опыт, проведённый (кем?) профессором, вызвал большой интерес.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1. Генетики </a:t>
            </a:r>
            <a:r>
              <a:rPr lang="ru-RU" sz="1800" dirty="0"/>
              <a:t>запатентовали новую технологию. Технология, …, заинтересовала всех.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Биохимики разработали новый способ защиты растений. Новый способ защиты растений, …, нашёл применение в сельском хозяйстве.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6392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1938992"/>
          </a:xfrm>
        </p:spPr>
        <p:txBody>
          <a:bodyPr/>
          <a:lstStyle/>
          <a:p>
            <a:r>
              <a:rPr lang="ru-RU" sz="1800" dirty="0" smtClean="0"/>
              <a:t>1. Генетики </a:t>
            </a:r>
            <a:r>
              <a:rPr lang="ru-RU" sz="1800" dirty="0"/>
              <a:t>запатентовали новую технологию. Технология, </a:t>
            </a:r>
            <a:r>
              <a:rPr lang="ru-RU" sz="1800" dirty="0" smtClean="0"/>
              <a:t>запатентованная генетиками, </a:t>
            </a:r>
            <a:r>
              <a:rPr lang="ru-RU" sz="1800" dirty="0"/>
              <a:t>заинтересовала всех.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Биохимики разработали новый способ защиты растений. Новый способ защиты растений, </a:t>
            </a:r>
            <a:r>
              <a:rPr lang="ru-RU" sz="1800" dirty="0" smtClean="0"/>
              <a:t>разработанный биохимиками, </a:t>
            </a:r>
            <a:r>
              <a:rPr lang="ru-RU" sz="1800" dirty="0"/>
              <a:t>нашёл применение в сельском хозяйстве.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0401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4"/>
            <a:ext cx="5049769" cy="2131184"/>
          </a:xfrm>
        </p:spPr>
        <p:txBody>
          <a:bodyPr/>
          <a:lstStyle/>
          <a:p>
            <a:r>
              <a:rPr lang="ru-RU" sz="1800" dirty="0"/>
              <a:t>3. Учёные изучили местные сорта яблок. Местные сорта, … , более морозоустойчивы. 4. Специалисты нашей фирмы придумали приборы. Приборы, … , хорошо показали себя в работе.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5073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4"/>
            <a:ext cx="5246444" cy="2215991"/>
          </a:xfrm>
        </p:spPr>
        <p:txBody>
          <a:bodyPr/>
          <a:lstStyle/>
          <a:p>
            <a:r>
              <a:rPr lang="ru-RU" sz="1800" dirty="0"/>
              <a:t>3. Учёные изучили местные сорта яблок. Местные сорта, </a:t>
            </a:r>
            <a:r>
              <a:rPr lang="ru-RU" sz="1800" dirty="0" smtClean="0"/>
              <a:t>изученные учёными, </a:t>
            </a:r>
            <a:r>
              <a:rPr lang="ru-RU" sz="1800" dirty="0"/>
              <a:t>более морозоустойчивы. </a:t>
            </a:r>
            <a:endParaRPr lang="ru-RU" sz="1800" dirty="0" smtClean="0"/>
          </a:p>
          <a:p>
            <a:r>
              <a:rPr lang="ru-RU" sz="1800" dirty="0" smtClean="0"/>
              <a:t>4</a:t>
            </a:r>
            <a:r>
              <a:rPr lang="ru-RU" sz="1800" dirty="0"/>
              <a:t>. Специалисты нашей фирмы придумали приборы. Приборы, </a:t>
            </a:r>
            <a:r>
              <a:rPr lang="ru-RU" sz="1800" dirty="0" smtClean="0"/>
              <a:t>придуманные специалистами нашей фирмы, </a:t>
            </a:r>
            <a:r>
              <a:rPr lang="ru-RU" sz="1800" dirty="0"/>
              <a:t>хорошо показали себя в работе.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973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5" y="686321"/>
            <a:ext cx="5246442" cy="1723549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Причастие</a:t>
            </a:r>
            <a:r>
              <a:rPr lang="ru-RU" sz="1800" dirty="0"/>
              <a:t> (</a:t>
            </a:r>
            <a:r>
              <a:rPr lang="ru-RU" sz="1800" dirty="0" err="1"/>
              <a:t>sifatdosh</a:t>
            </a:r>
            <a:r>
              <a:rPr lang="ru-RU" sz="1800" dirty="0"/>
              <a:t>) – это особая форма глагола. </a:t>
            </a:r>
            <a:endParaRPr lang="ru-RU" sz="1800" dirty="0" smtClean="0"/>
          </a:p>
          <a:p>
            <a:pPr algn="ctr"/>
            <a:r>
              <a:rPr lang="ru-RU" sz="1800" dirty="0" smtClean="0"/>
              <a:t>Причастие </a:t>
            </a:r>
            <a:r>
              <a:rPr lang="ru-RU" sz="1800" dirty="0"/>
              <a:t>обозначает признак </a:t>
            </a:r>
            <a:r>
              <a:rPr lang="ru-RU" sz="1800" dirty="0" smtClean="0"/>
              <a:t>предмета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dirty="0"/>
              <a:t>по действию и отвечает на вопрос какой? </a:t>
            </a:r>
            <a:endParaRPr lang="ru-RU" sz="1800" dirty="0" smtClean="0"/>
          </a:p>
          <a:p>
            <a:r>
              <a:rPr lang="ru-RU" sz="1800" dirty="0" smtClean="0"/>
              <a:t>           </a:t>
            </a:r>
          </a:p>
          <a:p>
            <a:pPr algn="ctr"/>
            <a:r>
              <a:rPr lang="ru-RU" sz="1800" dirty="0"/>
              <a:t> </a:t>
            </a:r>
            <a:r>
              <a:rPr lang="ru-RU" sz="1800" dirty="0" smtClean="0"/>
              <a:t>        </a:t>
            </a:r>
            <a:r>
              <a:rPr lang="ru-RU" sz="2000" b="1" i="1" dirty="0" smtClean="0"/>
              <a:t>Дети </a:t>
            </a:r>
            <a:r>
              <a:rPr lang="ru-RU" sz="2000" b="1" i="1" dirty="0"/>
              <a:t>читают – читающие </a:t>
            </a:r>
            <a:r>
              <a:rPr lang="ru-RU" sz="2000" b="1" i="1" dirty="0" smtClean="0"/>
              <a:t>дети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4759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86321"/>
            <a:ext cx="5102428" cy="1846659"/>
          </a:xfrm>
        </p:spPr>
        <p:txBody>
          <a:bodyPr/>
          <a:lstStyle/>
          <a:p>
            <a:r>
              <a:rPr lang="ru-RU" b="1" dirty="0"/>
              <a:t>Дополните предложения подходящими краткими причастиями.</a:t>
            </a:r>
          </a:p>
          <a:p>
            <a:r>
              <a:rPr lang="ru-RU" sz="1800" dirty="0" smtClean="0"/>
              <a:t>1.Опыт </a:t>
            </a:r>
            <a:r>
              <a:rPr lang="ru-RU" sz="1800" dirty="0"/>
              <a:t>был … в короткие сроки. 2. Результаты эксперимента будут … в журнале. 3. Геном хлопчатника … нашими учёными. 4. Проблема будет … через несколько дней. </a:t>
            </a:r>
            <a:endParaRPr lang="ru-RU" sz="1800" dirty="0" smtClean="0"/>
          </a:p>
          <a:p>
            <a:r>
              <a:rPr lang="ru-RU" sz="1600" dirty="0" smtClean="0"/>
              <a:t>Слова </a:t>
            </a:r>
            <a:r>
              <a:rPr lang="ru-RU" sz="1600" dirty="0"/>
              <a:t>для справок: изучен, опубликованы, записан, решена. </a:t>
            </a:r>
          </a:p>
        </p:txBody>
      </p:sp>
    </p:spTree>
    <p:extLst>
      <p:ext uri="{BB962C8B-B14F-4D97-AF65-F5344CB8AC3E}">
        <p14:creationId xmlns:p14="http://schemas.microsoft.com/office/powerpoint/2010/main" val="39136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86321"/>
            <a:ext cx="5102428" cy="1938992"/>
          </a:xfrm>
        </p:spPr>
        <p:txBody>
          <a:bodyPr/>
          <a:lstStyle/>
          <a:p>
            <a:r>
              <a:rPr lang="ru-RU" sz="1800" dirty="0" smtClean="0"/>
              <a:t>1.Опыт </a:t>
            </a:r>
            <a:r>
              <a:rPr lang="ru-RU" sz="1800" dirty="0"/>
              <a:t>был </a:t>
            </a:r>
            <a:r>
              <a:rPr lang="ru-RU" sz="1800" dirty="0" smtClean="0"/>
              <a:t>изучен </a:t>
            </a:r>
            <a:r>
              <a:rPr lang="ru-RU" sz="1800" dirty="0"/>
              <a:t>в короткие сроки.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Результаты эксперимента будут </a:t>
            </a:r>
            <a:r>
              <a:rPr lang="ru-RU" sz="1800" dirty="0" smtClean="0"/>
              <a:t>опубликованы </a:t>
            </a:r>
            <a:r>
              <a:rPr lang="ru-RU" sz="1800" dirty="0"/>
              <a:t>в журнале. 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ru-RU" sz="1800" dirty="0"/>
              <a:t>. Геном хлопчатника </a:t>
            </a:r>
            <a:r>
              <a:rPr lang="ru-RU" sz="1800" dirty="0" smtClean="0"/>
              <a:t>записан </a:t>
            </a:r>
            <a:r>
              <a:rPr lang="ru-RU" sz="1800" dirty="0"/>
              <a:t>нашими учёными. </a:t>
            </a:r>
            <a:endParaRPr lang="ru-RU" sz="1800" dirty="0" smtClean="0"/>
          </a:p>
          <a:p>
            <a:r>
              <a:rPr lang="ru-RU" sz="1800" dirty="0" smtClean="0"/>
              <a:t>4</a:t>
            </a:r>
            <a:r>
              <a:rPr lang="ru-RU" sz="1800" dirty="0"/>
              <a:t>. Проблема будет </a:t>
            </a:r>
            <a:r>
              <a:rPr lang="ru-RU" sz="1800" dirty="0" smtClean="0"/>
              <a:t>решена </a:t>
            </a:r>
            <a:r>
              <a:rPr lang="ru-RU" sz="1800" dirty="0"/>
              <a:t>через несколько дней. </a:t>
            </a:r>
            <a:endParaRPr lang="ru-RU" sz="1800" dirty="0" smtClean="0"/>
          </a:p>
        </p:txBody>
      </p:sp>
      <p:pic>
        <p:nvPicPr>
          <p:cNvPr id="2050" name="Picture 2" descr="В Китае получен патент на технологию нокаута генов хлопчатника,  разработанную учеными Узбекистана | UzReport.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76" y="830337"/>
            <a:ext cx="1050640" cy="69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348" y="2678295"/>
            <a:ext cx="5548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sz="1100" i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геном - совокупность </a:t>
            </a:r>
            <a:r>
              <a:rPr lang="ru-RU" sz="1100" i="1" dirty="0">
                <a:solidFill>
                  <a:srgbClr val="202124"/>
                </a:solidFill>
                <a:latin typeface="arial" panose="020B0604020202020204" pitchFamily="34" charset="0"/>
              </a:rPr>
              <a:t>генов, содержащихся в одинарном наборе хромосом данного организма.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82461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19" y="686321"/>
            <a:ext cx="5102427" cy="1897762"/>
          </a:xfrm>
        </p:spPr>
        <p:txBody>
          <a:bodyPr/>
          <a:lstStyle/>
          <a:p>
            <a:r>
              <a:rPr lang="ru-RU" sz="1600" dirty="0"/>
              <a:t>изменение – </a:t>
            </a:r>
            <a:r>
              <a:rPr lang="en-US" sz="1600" dirty="0" err="1" smtClean="0"/>
              <a:t>o‘zgarish</a:t>
            </a:r>
            <a:endParaRPr lang="ru-RU" sz="1600" dirty="0" smtClean="0"/>
          </a:p>
          <a:p>
            <a:r>
              <a:rPr lang="ru-RU" sz="1600" dirty="0" smtClean="0"/>
              <a:t>отечественный </a:t>
            </a:r>
            <a:r>
              <a:rPr lang="ru-RU" sz="1600" dirty="0"/>
              <a:t>– </a:t>
            </a:r>
            <a:r>
              <a:rPr lang="en-US" sz="1600" dirty="0" err="1"/>
              <a:t>vatanga</a:t>
            </a:r>
            <a:r>
              <a:rPr lang="en-US" sz="1600" dirty="0"/>
              <a:t> </a:t>
            </a:r>
            <a:r>
              <a:rPr lang="en-US" sz="1600" dirty="0" err="1"/>
              <a:t>oid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насекомые </a:t>
            </a:r>
            <a:r>
              <a:rPr lang="ru-RU" sz="1600" dirty="0"/>
              <a:t>– </a:t>
            </a:r>
            <a:r>
              <a:rPr lang="en-US" sz="1600" dirty="0" err="1"/>
              <a:t>hasharot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урожайность </a:t>
            </a:r>
            <a:r>
              <a:rPr lang="ru-RU" sz="1600" dirty="0"/>
              <a:t>– </a:t>
            </a:r>
            <a:r>
              <a:rPr lang="en-US" sz="1600" dirty="0" err="1"/>
              <a:t>hosildorlik</a:t>
            </a:r>
            <a:endParaRPr lang="en-US" sz="1600" dirty="0"/>
          </a:p>
          <a:p>
            <a:r>
              <a:rPr lang="ru-RU" sz="1600" dirty="0"/>
              <a:t>устойчивость – </a:t>
            </a:r>
            <a:r>
              <a:rPr lang="en-US" sz="1600" dirty="0" err="1"/>
              <a:t>turg‘unlik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созревание </a:t>
            </a:r>
            <a:r>
              <a:rPr lang="ru-RU" sz="1600" dirty="0"/>
              <a:t>– </a:t>
            </a:r>
            <a:r>
              <a:rPr lang="en-US" sz="1600" dirty="0" err="1"/>
              <a:t>yetilish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вредитель </a:t>
            </a:r>
            <a:r>
              <a:rPr lang="ru-RU" sz="1600" dirty="0"/>
              <a:t>– </a:t>
            </a:r>
            <a:r>
              <a:rPr lang="en-US" sz="1600" dirty="0" err="1"/>
              <a:t>zararkunanda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закапывать </a:t>
            </a:r>
            <a:r>
              <a:rPr lang="ru-RU" sz="1600" dirty="0"/>
              <a:t>– </a:t>
            </a:r>
            <a:r>
              <a:rPr lang="en-US" sz="1600" dirty="0" err="1"/>
              <a:t>ko‘mmoq</a:t>
            </a:r>
            <a:r>
              <a:rPr lang="en-US" sz="1600" dirty="0"/>
              <a:t> </a:t>
            </a:r>
            <a:endParaRPr lang="ru-RU" sz="1600" dirty="0"/>
          </a:p>
        </p:txBody>
      </p:sp>
      <p:pic>
        <p:nvPicPr>
          <p:cNvPr id="8194" name="Picture 2" descr="Насекомые для детей. Развивающее видео.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48" y="1262385"/>
            <a:ext cx="2068304" cy="11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Гены-«эскимосы»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0852" y="686321"/>
            <a:ext cx="3158210" cy="2462213"/>
          </a:xfrm>
        </p:spPr>
        <p:txBody>
          <a:bodyPr/>
          <a:lstStyle/>
          <a:p>
            <a:r>
              <a:rPr lang="ru-RU" sz="1600" dirty="0" smtClean="0"/>
              <a:t>   В </a:t>
            </a:r>
            <a:r>
              <a:rPr lang="ru-RU" sz="1600" dirty="0"/>
              <a:t>результате опытов по повышению морозоустойчивости растений, проведённых в Центре </a:t>
            </a:r>
            <a:r>
              <a:rPr lang="ru-RU" sz="1600" dirty="0" err="1"/>
              <a:t>геномики</a:t>
            </a:r>
            <a:r>
              <a:rPr lang="ru-RU" sz="1600" dirty="0"/>
              <a:t> и </a:t>
            </a:r>
            <a:r>
              <a:rPr lang="ru-RU" sz="1600" dirty="0" err="1"/>
              <a:t>биоинформатики</a:t>
            </a:r>
            <a:r>
              <a:rPr lang="ru-RU" sz="1600" dirty="0"/>
              <a:t> Узбекистана, открыты гены-«эскимосы». После введения этих генов подопытные растения стали более устойчивыми к холоду, засолённой почве и засухе. </a:t>
            </a:r>
          </a:p>
        </p:txBody>
      </p:sp>
      <p:pic>
        <p:nvPicPr>
          <p:cNvPr id="3074" name="Picture 2" descr="Морозоустойчивые растения примеры - Журнал садовода Ryazanameli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6" y="902345"/>
            <a:ext cx="1944216" cy="14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4828" y="741234"/>
            <a:ext cx="3312368" cy="1723549"/>
          </a:xfrm>
        </p:spPr>
        <p:txBody>
          <a:bodyPr/>
          <a:lstStyle/>
          <a:p>
            <a:r>
              <a:rPr lang="ru-RU" sz="1600" dirty="0"/>
              <a:t>Технология, запатентованная в Узбекистане, вызывает большой интерес во всем мире. Учёные выявляют в растениях гены, отвечающие за урожайность, раннее созревание, устойчивость к вредителям и насекомым, и усиливают или останавливают их действие методом ген-нокаута. </a:t>
            </a:r>
          </a:p>
        </p:txBody>
      </p:sp>
      <p:pic>
        <p:nvPicPr>
          <p:cNvPr id="4098" name="Picture 2" descr="Обнаружен новый ген, увеличивающий урожайность зерновых и снижающий  использование удобре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5" y="614313"/>
            <a:ext cx="1844381" cy="12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ченые открыли ген, повышающий урожайность зерна при минимуме удобрений |  AgroPortal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5" y="1982465"/>
            <a:ext cx="1844381" cy="11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2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614313"/>
            <a:ext cx="2808312" cy="2750245"/>
          </a:xfrm>
        </p:spPr>
        <p:txBody>
          <a:bodyPr/>
          <a:lstStyle/>
          <a:p>
            <a:r>
              <a:rPr lang="ru-RU" sz="1600" dirty="0"/>
              <a:t>Сотрудники Центра </a:t>
            </a:r>
            <a:r>
              <a:rPr lang="ru-RU" sz="1600" dirty="0" err="1"/>
              <a:t>геномики</a:t>
            </a:r>
            <a:r>
              <a:rPr lang="ru-RU" sz="1600" dirty="0"/>
              <a:t> и </a:t>
            </a:r>
            <a:r>
              <a:rPr lang="ru-RU" sz="1600" dirty="0" err="1"/>
              <a:t>биоинформатики</a:t>
            </a:r>
            <a:r>
              <a:rPr lang="ru-RU" sz="1600" dirty="0"/>
              <a:t>, изучающие хлопчатник, смогли также усилить гены </a:t>
            </a:r>
            <a:r>
              <a:rPr lang="ru-RU" sz="1600" dirty="0" err="1"/>
              <a:t>нектарообразования</a:t>
            </a:r>
            <a:r>
              <a:rPr lang="ru-RU" sz="1600" dirty="0"/>
              <a:t>. Пчёлы, прилетающие за сладким нектаром, дадут больше мёда. </a:t>
            </a:r>
          </a:p>
        </p:txBody>
      </p:sp>
      <p:pic>
        <p:nvPicPr>
          <p:cNvPr id="5122" name="Picture 2" descr="Как пчелы собирают мед – АГРАР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830337"/>
            <a:ext cx="2388440" cy="17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6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723176"/>
            <a:ext cx="2808312" cy="2154436"/>
          </a:xfrm>
        </p:spPr>
        <p:txBody>
          <a:bodyPr/>
          <a:lstStyle/>
          <a:p>
            <a:r>
              <a:rPr lang="ru-RU" sz="1400" dirty="0"/>
              <a:t>Продукция с «нокаутированными» генами совершенно безопасна как с биологической, так и с экологической точки зрения. Испытываемые в лабораториях генотипы и одиннадцатое поколение выращиваемых на полях сортов не выявили никаких вредных изменений.</a:t>
            </a:r>
          </a:p>
        </p:txBody>
      </p:sp>
      <p:pic>
        <p:nvPicPr>
          <p:cNvPr id="6146" name="Picture 2" descr="Презентация на тему: &quot;Генная инженерия. Возможности генной инженерии.. Нокаут  гена. Для изучения функции того или иного гена может быть применен нокаут  гена (gene knockout)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33" b="19940"/>
          <a:stretch/>
        </p:blipFill>
        <p:spPr bwMode="auto">
          <a:xfrm>
            <a:off x="300752" y="902345"/>
            <a:ext cx="20780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Еще раз про ГМ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900559"/>
            <a:ext cx="2105501" cy="16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716032"/>
            <a:ext cx="3096344" cy="2215991"/>
          </a:xfrm>
        </p:spPr>
        <p:txBody>
          <a:bodyPr/>
          <a:lstStyle/>
          <a:p>
            <a:r>
              <a:rPr lang="ru-RU" sz="1600" dirty="0"/>
              <a:t>Благодаря особому вниманию, уделяемому в нашей стране развитию </a:t>
            </a:r>
            <a:r>
              <a:rPr lang="ru-RU" sz="1600" dirty="0" err="1"/>
              <a:t>геномики</a:t>
            </a:r>
            <a:r>
              <a:rPr lang="ru-RU" sz="1600" dirty="0"/>
              <a:t> и </a:t>
            </a:r>
            <a:r>
              <a:rPr lang="ru-RU" sz="1600" dirty="0" err="1"/>
              <a:t>биоинформатики</a:t>
            </a:r>
            <a:r>
              <a:rPr lang="ru-RU" sz="1600" dirty="0"/>
              <a:t>, сформирована собственная отечественная научная школа, занимающая достойное место в мировой науке.</a:t>
            </a:r>
          </a:p>
          <a:p>
            <a:endParaRPr lang="ru-RU" sz="1600" dirty="0"/>
          </a:p>
        </p:txBody>
      </p:sp>
      <p:pic>
        <p:nvPicPr>
          <p:cNvPr id="7177" name="Picture 9" descr="Продукты с ГМО отметят специальным значком — Российская газ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4" y="741234"/>
            <a:ext cx="2150099" cy="18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Трансгенные продукты: «все будет ГМО»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4" y="710252"/>
            <a:ext cx="2256187" cy="18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42305"/>
            <a:ext cx="5318452" cy="1969770"/>
          </a:xfrm>
        </p:spPr>
        <p:txBody>
          <a:bodyPr/>
          <a:lstStyle/>
          <a:p>
            <a:r>
              <a:rPr lang="ru-RU" sz="1600" dirty="0"/>
              <a:t>Почему учёные назвали открытые ими гены «эскимосами</a:t>
            </a:r>
            <a:r>
              <a:rPr lang="ru-RU" sz="1600" dirty="0" smtClean="0"/>
              <a:t>»?</a:t>
            </a:r>
            <a:endParaRPr lang="ru-RU" sz="1600" dirty="0"/>
          </a:p>
          <a:p>
            <a:r>
              <a:rPr lang="ru-RU" sz="1600" dirty="0" smtClean="0"/>
              <a:t>На </a:t>
            </a:r>
            <a:r>
              <a:rPr lang="ru-RU" sz="1600" dirty="0"/>
              <a:t>каких растениях были проведены эксперименты</a:t>
            </a:r>
            <a:r>
              <a:rPr lang="ru-RU" sz="1600" dirty="0" smtClean="0"/>
              <a:t>?</a:t>
            </a:r>
          </a:p>
          <a:p>
            <a:r>
              <a:rPr lang="ru-RU" sz="1600" dirty="0"/>
              <a:t>Почему технология, запатентованная в Узбекистане, вызывает большой </a:t>
            </a:r>
            <a:r>
              <a:rPr lang="ru-RU" sz="1600" dirty="0" smtClean="0"/>
              <a:t>интерес </a:t>
            </a:r>
            <a:r>
              <a:rPr lang="ru-RU" sz="1600" dirty="0"/>
              <a:t>во всем мире? Можно ли считать продукцию с «нокаутированными» генами безопасной </a:t>
            </a:r>
            <a:r>
              <a:rPr lang="ru-RU" sz="1600" dirty="0" smtClean="0"/>
              <a:t>для </a:t>
            </a:r>
            <a:r>
              <a:rPr lang="ru-RU" sz="1600" dirty="0"/>
              <a:t>людей? </a:t>
            </a:r>
            <a:endParaRPr lang="ru-RU" sz="1600" dirty="0" smtClean="0"/>
          </a:p>
          <a:p>
            <a:r>
              <a:rPr lang="ru-RU" sz="1600" dirty="0" smtClean="0"/>
              <a:t>Что </a:t>
            </a:r>
            <a:r>
              <a:rPr lang="ru-RU" sz="1600" dirty="0"/>
              <a:t>вы знаете о новых достижениях </a:t>
            </a:r>
            <a:r>
              <a:rPr lang="ru-RU" sz="1600" dirty="0" smtClean="0"/>
              <a:t>генетики?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22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297" y="686321"/>
            <a:ext cx="4935243" cy="1661993"/>
          </a:xfrm>
        </p:spPr>
        <p:txBody>
          <a:bodyPr/>
          <a:lstStyle/>
          <a:p>
            <a:pPr algn="ctr"/>
            <a:r>
              <a:rPr lang="ru-RU" sz="1800" dirty="0" smtClean="0"/>
              <a:t>Упражнения 6,7 на стр.78</a:t>
            </a:r>
          </a:p>
          <a:p>
            <a:pPr algn="ctr"/>
            <a:r>
              <a:rPr lang="ru-RU" sz="1800" dirty="0"/>
              <a:t> Выпишите из текста </a:t>
            </a:r>
            <a:r>
              <a:rPr lang="ru-RU" sz="1800" dirty="0" smtClean="0"/>
              <a:t>упражнения 5 на стр.77</a:t>
            </a:r>
          </a:p>
          <a:p>
            <a:pPr algn="ctr"/>
            <a:r>
              <a:rPr lang="ru-RU" sz="1800" dirty="0" smtClean="0"/>
              <a:t>4 </a:t>
            </a:r>
            <a:r>
              <a:rPr lang="ru-RU" sz="1800" dirty="0"/>
              <a:t>предложения с причастными оборотами. Объясните знаки препинания в них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smtClean="0"/>
              <a:t>Почитайте о научных достижениях в области биологии. </a:t>
            </a:r>
          </a:p>
        </p:txBody>
      </p:sp>
    </p:spTree>
    <p:extLst>
      <p:ext uri="{BB962C8B-B14F-4D97-AF65-F5344CB8AC3E}">
        <p14:creationId xmlns:p14="http://schemas.microsoft.com/office/powerpoint/2010/main" val="1184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04" y="776451"/>
            <a:ext cx="2478684" cy="17832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82900" y="772805"/>
            <a:ext cx="28829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Признаки глагола у причастий – вид, переходность, возвратность, время (прошедшее и настоящее). </a:t>
            </a:r>
          </a:p>
        </p:txBody>
      </p:sp>
    </p:spTree>
    <p:extLst>
      <p:ext uri="{BB962C8B-B14F-4D97-AF65-F5344CB8AC3E}">
        <p14:creationId xmlns:p14="http://schemas.microsoft.com/office/powerpoint/2010/main" val="3812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0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138499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 smtClean="0"/>
              <a:t>повторим основные правила правописания глаголов;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проспрягаем глаголы 1 и 2 </a:t>
            </a:r>
            <a:r>
              <a:rPr lang="ru-RU" sz="1800" dirty="0" err="1" smtClean="0"/>
              <a:t>спржения</a:t>
            </a:r>
            <a:r>
              <a:rPr lang="ru-RU" sz="1800" dirty="0"/>
              <a:t>;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/>
              <a:t>н</a:t>
            </a:r>
            <a:r>
              <a:rPr lang="ru-RU" sz="1800" dirty="0" smtClean="0"/>
              <a:t>аучимся определять виды глагола.</a:t>
            </a:r>
            <a:endParaRPr lang="ru-RU" sz="1800" dirty="0"/>
          </a:p>
          <a:p>
            <a:pPr marL="285750" indent="-285750">
              <a:buFontTx/>
              <a:buChar char="-"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12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6876" y="686321"/>
            <a:ext cx="2755653" cy="2585323"/>
          </a:xfrm>
        </p:spPr>
        <p:txBody>
          <a:bodyPr/>
          <a:lstStyle/>
          <a:p>
            <a:r>
              <a:rPr lang="ru-RU" sz="1400" dirty="0"/>
              <a:t>За стол </a:t>
            </a:r>
            <a:r>
              <a:rPr lang="ru-RU" sz="1400" dirty="0" smtClean="0"/>
              <a:t> садись </a:t>
            </a:r>
            <a:r>
              <a:rPr lang="ru-RU" sz="1400" dirty="0"/>
              <a:t>с чистыми руками. </a:t>
            </a:r>
          </a:p>
          <a:p>
            <a:r>
              <a:rPr lang="ru-RU" sz="1400" dirty="0"/>
              <a:t>Сидеть за столом необходимо на удобном расстоянии друг от друга. </a:t>
            </a:r>
            <a:r>
              <a:rPr lang="ru-RU" sz="1400" dirty="0" smtClean="0"/>
              <a:t>Следите</a:t>
            </a:r>
            <a:r>
              <a:rPr lang="ru-RU" sz="1400" dirty="0"/>
              <a:t> за своей посадкой за столом. </a:t>
            </a:r>
          </a:p>
          <a:p>
            <a:r>
              <a:rPr lang="ru-RU" sz="1400" dirty="0"/>
              <a:t>Не вытягивайте ноги под столом.</a:t>
            </a:r>
          </a:p>
          <a:p>
            <a:r>
              <a:rPr lang="ru-RU" sz="1400" dirty="0"/>
              <a:t>Салфетку </a:t>
            </a:r>
            <a:r>
              <a:rPr lang="ru-RU" sz="1400" dirty="0" smtClean="0"/>
              <a:t>положите </a:t>
            </a:r>
            <a:r>
              <a:rPr lang="ru-RU" sz="1400" dirty="0"/>
              <a:t>на колени, и </a:t>
            </a:r>
            <a:r>
              <a:rPr lang="ru-RU" sz="1400" dirty="0" smtClean="0"/>
              <a:t>подносите </a:t>
            </a:r>
            <a:r>
              <a:rPr lang="ru-RU" sz="1400" dirty="0"/>
              <a:t>ее ко рту, когда в этом возникает </a:t>
            </a:r>
            <a:r>
              <a:rPr lang="ru-RU" sz="1400" dirty="0" smtClean="0"/>
              <a:t>необходимость.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122" name="Picture 2" descr="Понятие этикета при потреблении пищи. Правила поведения за столом (№1) |  Труд. Реферат, доклад, сообщение, краткое содержание, конспект, сочинение,  ГДЗ, тест, книга | iEssa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709161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29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732" y="686321"/>
            <a:ext cx="4127251" cy="2173890"/>
          </a:xfrm>
        </p:spPr>
        <p:txBody>
          <a:bodyPr>
            <a:noAutofit/>
          </a:bodyPr>
          <a:lstStyle/>
          <a:p>
            <a:pPr algn="l"/>
            <a:r>
              <a:rPr lang="ru-RU" sz="2555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2555" dirty="0" smtClean="0">
                <a:solidFill>
                  <a:srgbClr val="C00000"/>
                </a:solidFill>
                <a:cs typeface="Aharoni" pitchFamily="2" charset="-79"/>
              </a:rPr>
              <a:t>Глагол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– это самостоятельная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sz="1798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часть речи,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  которая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обозначает</a:t>
            </a:r>
            <a:br>
              <a:rPr lang="ru-RU" sz="1798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действие предмета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и </a:t>
            </a:r>
            <a:r>
              <a:rPr lang="ru-RU" sz="1798" dirty="0">
                <a:solidFill>
                  <a:srgbClr val="0070C0"/>
                </a:solidFill>
                <a:cs typeface="Aharoni" pitchFamily="2" charset="-79"/>
              </a:rPr>
              <a:t>отвечает на </a:t>
            </a:r>
            <a:r>
              <a:rPr lang="ru-RU" sz="1798" dirty="0" smtClean="0">
                <a:solidFill>
                  <a:srgbClr val="0070C0"/>
                </a:solidFill>
                <a:cs typeface="Aharoni" pitchFamily="2" charset="-79"/>
              </a:rPr>
              <a:t>                вопросы </a:t>
            </a: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1798" dirty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       Что делать? Что сделать? </a:t>
            </a:r>
            <a:br>
              <a:rPr lang="ru-RU" sz="1798" dirty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       </a:t>
            </a:r>
            <a:r>
              <a:rPr lang="ru-RU" sz="1798" dirty="0" smtClean="0">
                <a:solidFill>
                  <a:srgbClr val="C00000"/>
                </a:solidFill>
                <a:cs typeface="Aharoni" pitchFamily="2" charset="-79"/>
              </a:rPr>
              <a:t>Что </a:t>
            </a:r>
            <a:r>
              <a:rPr lang="ru-RU" sz="1798" dirty="0">
                <a:solidFill>
                  <a:srgbClr val="C00000"/>
                </a:solidFill>
                <a:cs typeface="Aharoni" pitchFamily="2" charset="-79"/>
              </a:rPr>
              <a:t>делает? Что сделает?</a:t>
            </a:r>
          </a:p>
        </p:txBody>
      </p:sp>
      <p:pic>
        <p:nvPicPr>
          <p:cNvPr id="2050" name="Picture 2" descr="https://veterinar-balakovo.ru/wp-content/uploads/2016/12/FewGhBHRjes-768x10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58329"/>
            <a:ext cx="946932" cy="13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ГЛАГОЛ - это... Что такое глагол в русском язык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47659"/>
            <a:ext cx="5616624" cy="31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92" y="2259584"/>
            <a:ext cx="4474116" cy="9541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Совершенный и несовершенный вид глагола - как определить, таблица,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" y="31080"/>
            <a:ext cx="5691212" cy="31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4710" y="2723978"/>
            <a:ext cx="801442" cy="44134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6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4"/>
            <a:ext cx="5246443" cy="2432016"/>
          </a:xfrm>
        </p:spPr>
        <p:txBody>
          <a:bodyPr/>
          <a:lstStyle/>
          <a:p>
            <a:pPr fontAlgn="base"/>
            <a:r>
              <a:rPr lang="ru-RU" sz="1600" dirty="0"/>
              <a:t>Глаголы совершенного вида отвечают на вопрос </a:t>
            </a:r>
            <a:r>
              <a:rPr lang="ru-RU" sz="1600" i="1" dirty="0"/>
              <a:t>что сделать?</a:t>
            </a:r>
            <a:r>
              <a:rPr lang="ru-RU" sz="1600" dirty="0"/>
              <a:t> Они называют</a:t>
            </a:r>
          </a:p>
          <a:p>
            <a:pPr fontAlgn="base"/>
            <a:r>
              <a:rPr lang="ru-RU" sz="1600" dirty="0"/>
              <a:t>действие, ограниченное пределом в какой-либо момент его осуществления;</a:t>
            </a:r>
          </a:p>
          <a:p>
            <a:pPr fontAlgn="base"/>
            <a:r>
              <a:rPr lang="ru-RU" sz="1600" dirty="0"/>
              <a:t>обозначают результат, законченность всего </a:t>
            </a:r>
            <a:r>
              <a:rPr lang="ru-RU" sz="1600" dirty="0" smtClean="0"/>
              <a:t>действия.</a:t>
            </a:r>
            <a:endParaRPr lang="ru-RU" sz="1600" dirty="0"/>
          </a:p>
          <a:p>
            <a:pPr fontAlgn="base"/>
            <a:r>
              <a:rPr lang="ru-RU" sz="1600" b="1" dirty="0"/>
              <a:t>Например:</a:t>
            </a:r>
            <a:endParaRPr lang="ru-RU" sz="1600" dirty="0"/>
          </a:p>
          <a:p>
            <a:pPr fontAlgn="base"/>
            <a:r>
              <a:rPr lang="ru-RU" sz="1600" i="1" dirty="0"/>
              <a:t>что сделать? </a:t>
            </a:r>
            <a:r>
              <a:rPr lang="ru-RU" sz="1600" i="1" dirty="0" smtClean="0"/>
              <a:t> </a:t>
            </a:r>
            <a:r>
              <a:rPr lang="ru-RU" sz="1600" i="1" dirty="0"/>
              <a:t>бросить, купить;</a:t>
            </a:r>
            <a:endParaRPr lang="ru-RU" sz="1600" dirty="0"/>
          </a:p>
          <a:p>
            <a:pPr fontAlgn="base"/>
            <a:r>
              <a:rPr lang="ru-RU" sz="1600" i="1" dirty="0"/>
              <a:t>что сделать? обозначить, </a:t>
            </a:r>
            <a:r>
              <a:rPr lang="ru-RU" sz="1600" i="1" dirty="0" smtClean="0"/>
              <a:t>ответить.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1157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42305"/>
            <a:ext cx="5246444" cy="2123658"/>
          </a:xfrm>
        </p:spPr>
        <p:txBody>
          <a:bodyPr/>
          <a:lstStyle/>
          <a:p>
            <a:pPr fontAlgn="base"/>
            <a:r>
              <a:rPr lang="ru-RU" sz="1800" dirty="0"/>
              <a:t>Глаголы несовершенного вида отвечают на вопрос </a:t>
            </a:r>
            <a:r>
              <a:rPr lang="ru-RU" sz="1800" i="1" dirty="0"/>
              <a:t>что делать?</a:t>
            </a:r>
            <a:r>
              <a:rPr lang="ru-RU" sz="1800" dirty="0"/>
              <a:t> Эти слова обозначают</a:t>
            </a:r>
          </a:p>
          <a:p>
            <a:pPr fontAlgn="base"/>
            <a:r>
              <a:rPr lang="ru-RU" sz="1800" dirty="0"/>
              <a:t>действие в протяженности, без указания на его </a:t>
            </a:r>
            <a:r>
              <a:rPr lang="ru-RU" sz="1800" dirty="0" err="1" smtClean="0"/>
              <a:t>предел;незаконченность</a:t>
            </a:r>
            <a:r>
              <a:rPr lang="ru-RU" sz="1800" dirty="0" smtClean="0"/>
              <a:t> </a:t>
            </a:r>
            <a:r>
              <a:rPr lang="ru-RU" sz="1800" dirty="0"/>
              <a:t>действия.</a:t>
            </a:r>
          </a:p>
          <a:p>
            <a:pPr fontAlgn="base"/>
            <a:r>
              <a:rPr lang="ru-RU" sz="1800" b="1" dirty="0"/>
              <a:t>Например:</a:t>
            </a:r>
            <a:endParaRPr lang="ru-RU" sz="1800" dirty="0"/>
          </a:p>
          <a:p>
            <a:pPr fontAlgn="base"/>
            <a:r>
              <a:rPr lang="ru-RU" sz="1800" i="1" dirty="0"/>
              <a:t>что делать? учить, красить, </a:t>
            </a:r>
            <a:r>
              <a:rPr lang="ru-RU" sz="1800" i="1" dirty="0" smtClean="0"/>
              <a:t>бегать;</a:t>
            </a:r>
            <a:endParaRPr lang="ru-RU" sz="1800" dirty="0"/>
          </a:p>
          <a:p>
            <a:pPr fontAlgn="base"/>
            <a:r>
              <a:rPr lang="ru-RU" sz="1800" i="1" dirty="0"/>
              <a:t>что делать? нести, ползти. 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201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8" y="614313"/>
            <a:ext cx="56166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7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695" y="2660348"/>
            <a:ext cx="4948031" cy="810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Виды глаго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" y="31947"/>
            <a:ext cx="5729808" cy="31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3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/>
              <a:t>Причастия изменяются 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42306"/>
            <a:ext cx="5049769" cy="553998"/>
          </a:xfrm>
        </p:spPr>
        <p:txBody>
          <a:bodyPr/>
          <a:lstStyle/>
          <a:p>
            <a:pPr algn="ctr"/>
            <a:r>
              <a:rPr lang="ru-RU" sz="1800" dirty="0" smtClean="0"/>
              <a:t>по </a:t>
            </a:r>
            <a:r>
              <a:rPr lang="ru-RU" sz="1800" dirty="0"/>
              <a:t>родам, числам и падежам, </a:t>
            </a:r>
            <a:endParaRPr lang="ru-RU" sz="1800" dirty="0" smtClean="0"/>
          </a:p>
          <a:p>
            <a:pPr algn="ctr"/>
            <a:r>
              <a:rPr lang="ru-RU" sz="1800" dirty="0" smtClean="0"/>
              <a:t>как </a:t>
            </a:r>
            <a:r>
              <a:rPr lang="ru-RU" sz="1800" dirty="0"/>
              <a:t>прилагательные.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1273282"/>
            <a:ext cx="561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Причастия бывают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действительные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страдательные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majhul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Страдательные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причастия образуются от переходных глаголов. Они имеют полную и краткую форму. </a:t>
            </a:r>
          </a:p>
        </p:txBody>
      </p:sp>
    </p:spTree>
    <p:extLst>
      <p:ext uri="{BB962C8B-B14F-4D97-AF65-F5344CB8AC3E}">
        <p14:creationId xmlns:p14="http://schemas.microsoft.com/office/powerpoint/2010/main" val="9990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628" y="1036156"/>
            <a:ext cx="4752528" cy="110799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глаголам несовершенного вида можно подставить слово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«буду»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например: «петь» — «буду петь» (несовершенный вид).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глаголам совершенного вида слово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«буду»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подставить нельзя,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например: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«спеть»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нельзя сказать 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anose="020B0604020202020204" pitchFamily="34" charset="0"/>
              </a:rPr>
              <a:t>«буду спеть»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(совершенный вид).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82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Видовые пары глаголов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99" y="837778"/>
            <a:ext cx="2680047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14" y="822995"/>
            <a:ext cx="2556594" cy="14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Видовые пары глаголов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8" y="614313"/>
            <a:ext cx="3266223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6" y="614313"/>
            <a:ext cx="3610352" cy="19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472608" cy="23083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Прочитайте пары глаголов и скажите, как образуются глаголы совершенного вида.</a:t>
            </a:r>
          </a:p>
          <a:p>
            <a:r>
              <a:rPr lang="ru-RU" sz="1800" dirty="0"/>
              <a:t>Делать – сделать, писать – написать, читать – прочитать, учить – выучить, учиться – научиться, играть – сыграть, готовить – приготовить. </a:t>
            </a:r>
            <a:endParaRPr lang="ru-RU" sz="1800" dirty="0" smtClean="0"/>
          </a:p>
          <a:p>
            <a:r>
              <a:rPr lang="ru-RU" sz="1800" dirty="0" smtClean="0"/>
              <a:t>Решать </a:t>
            </a:r>
            <a:r>
              <a:rPr lang="ru-RU" sz="1800" dirty="0"/>
              <a:t>– решить, повторять – повторить, отвечать – ответить, узнавать – узнать, придумывать – придумать. </a:t>
            </a:r>
            <a:endParaRPr lang="ru-RU" sz="1800" dirty="0" smtClean="0"/>
          </a:p>
          <a:p>
            <a:r>
              <a:rPr lang="ru-RU" sz="1800" dirty="0" smtClean="0"/>
              <a:t>Брать </a:t>
            </a:r>
            <a:r>
              <a:rPr lang="ru-RU" sz="1800" dirty="0"/>
              <a:t>– взять, говорить – сказать, искать – найти. </a:t>
            </a:r>
          </a:p>
        </p:txBody>
      </p:sp>
    </p:spTree>
    <p:extLst>
      <p:ext uri="{BB962C8B-B14F-4D97-AF65-F5344CB8AC3E}">
        <p14:creationId xmlns:p14="http://schemas.microsoft.com/office/powerpoint/2010/main" val="30223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400600" cy="2308324"/>
          </a:xfrm>
        </p:spPr>
        <p:txBody>
          <a:bodyPr/>
          <a:lstStyle/>
          <a:p>
            <a:r>
              <a:rPr lang="ru-RU" b="1" dirty="0"/>
              <a:t>Подберите видовую пару глаголам несовершенного вида по образцу.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1800" dirty="0" smtClean="0"/>
              <a:t>Решать </a:t>
            </a:r>
            <a:r>
              <a:rPr lang="ru-RU" sz="1800" dirty="0"/>
              <a:t>– решить; изучать, бросать, кончать, проверять. </a:t>
            </a:r>
            <a:endParaRPr lang="ru-RU" sz="1800" dirty="0" smtClean="0"/>
          </a:p>
          <a:p>
            <a:r>
              <a:rPr lang="ru-RU" sz="1800" dirty="0" smtClean="0"/>
              <a:t>Изображать </a:t>
            </a:r>
            <a:r>
              <a:rPr lang="ru-RU" sz="1800" dirty="0"/>
              <a:t>– изобразить; побеждать (д-</a:t>
            </a:r>
            <a:r>
              <a:rPr lang="ru-RU" sz="1800" dirty="0" err="1"/>
              <a:t>жд</a:t>
            </a:r>
            <a:r>
              <a:rPr lang="ru-RU" sz="1800" dirty="0"/>
              <a:t>), убеждать (д-</a:t>
            </a:r>
            <a:r>
              <a:rPr lang="ru-RU" sz="1800" dirty="0" err="1"/>
              <a:t>жд</a:t>
            </a:r>
            <a:r>
              <a:rPr lang="ru-RU" sz="1800" dirty="0"/>
              <a:t>), защищать (т-щ), посещать (т-щ), отвечать (т-ч), замечать (т-ч). </a:t>
            </a:r>
            <a:endParaRPr lang="ru-RU" sz="1800" dirty="0" smtClean="0"/>
          </a:p>
          <a:p>
            <a:r>
              <a:rPr lang="ru-RU" sz="1800" dirty="0" smtClean="0"/>
              <a:t>Отказывать </a:t>
            </a:r>
            <a:r>
              <a:rPr lang="ru-RU" sz="1800" dirty="0"/>
              <a:t>– отказать; показывать, рассказывать, испытывать. </a:t>
            </a:r>
          </a:p>
        </p:txBody>
      </p:sp>
    </p:spTree>
    <p:extLst>
      <p:ext uri="{BB962C8B-B14F-4D97-AF65-F5344CB8AC3E}">
        <p14:creationId xmlns:p14="http://schemas.microsoft.com/office/powerpoint/2010/main" val="33697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677656"/>
          </a:xfrm>
        </p:spPr>
        <p:txBody>
          <a:bodyPr/>
          <a:lstStyle/>
          <a:p>
            <a:r>
              <a:rPr lang="ru-RU" b="1" dirty="0"/>
              <a:t>Подберите видовую пару глаголам несовершенного вида по образцу.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1800" dirty="0" smtClean="0"/>
              <a:t>Решать </a:t>
            </a:r>
            <a:r>
              <a:rPr lang="ru-RU" sz="1800" dirty="0"/>
              <a:t>– решить; </a:t>
            </a:r>
            <a:r>
              <a:rPr lang="ru-RU" sz="1800" dirty="0" smtClean="0"/>
              <a:t>изучать - изучить, бросать - бросить, кончать - кончить, проверять - проверить. </a:t>
            </a:r>
          </a:p>
          <a:p>
            <a:r>
              <a:rPr lang="ru-RU" sz="1800" dirty="0" smtClean="0"/>
              <a:t>Изображать </a:t>
            </a:r>
            <a:r>
              <a:rPr lang="ru-RU" sz="1800" dirty="0"/>
              <a:t>– изобразить; побеждать </a:t>
            </a:r>
            <a:r>
              <a:rPr lang="ru-RU" sz="1800" dirty="0" smtClean="0"/>
              <a:t>- победить, </a:t>
            </a:r>
            <a:r>
              <a:rPr lang="ru-RU" sz="1800" dirty="0"/>
              <a:t>убеждать </a:t>
            </a:r>
            <a:r>
              <a:rPr lang="ru-RU" sz="1800" dirty="0" smtClean="0"/>
              <a:t>– убедить, защищать – защитить, посещать – посетить, отвечать - ответить, </a:t>
            </a:r>
            <a:r>
              <a:rPr lang="ru-RU" sz="1800" dirty="0"/>
              <a:t>замечать </a:t>
            </a:r>
            <a:r>
              <a:rPr lang="ru-RU" sz="1800" dirty="0" smtClean="0"/>
              <a:t>- заметить. </a:t>
            </a:r>
          </a:p>
          <a:p>
            <a:r>
              <a:rPr lang="ru-RU" sz="1800" dirty="0" smtClean="0"/>
              <a:t>Отказывать </a:t>
            </a:r>
            <a:r>
              <a:rPr lang="ru-RU" sz="1800" dirty="0"/>
              <a:t>– отказать; </a:t>
            </a:r>
            <a:r>
              <a:rPr lang="ru-RU" sz="1800" dirty="0" smtClean="0"/>
              <a:t>показывать - показать, рассказывать - рассказать, испытывать - испытать.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56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472608" cy="255454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1400" dirty="0" smtClean="0"/>
              <a:t>.Однажды </a:t>
            </a:r>
            <a:r>
              <a:rPr lang="ru-RU" sz="1400" dirty="0"/>
              <a:t>ребята … лабораторию Института генетики.  Они часто … больного товарища. (посетили, посещали) 2. В этой четверти мы будем … творчество </a:t>
            </a:r>
            <a:r>
              <a:rPr lang="ru-RU" sz="1400" dirty="0" err="1"/>
              <a:t>А.С.Пушкина</a:t>
            </a:r>
            <a:r>
              <a:rPr lang="ru-RU" sz="1400" dirty="0"/>
              <a:t>. Сегодня мы должны … строение сердца. (изучать, изучить) 3. Весь день ребята … название школьной стенгазеты. Как-то раз Санжар и </a:t>
            </a:r>
            <a:r>
              <a:rPr lang="ru-RU" sz="1400" dirty="0" err="1"/>
              <a:t>Фарход</a:t>
            </a:r>
            <a:r>
              <a:rPr lang="ru-RU" sz="1400" dirty="0"/>
              <a:t> … новую игру. (придумывали, придумали) 4. Наш выпускник … в этом году на международной олимпиаде. Несколько лет подряд … ученик другой школы. (победил, побеждал) 5. На заводе постоянно … разные модели автомобилей. Через месяц здесь … последнее изобретение инженеров. (испытывают, испытают).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58329"/>
            <a:ext cx="5400600" cy="233910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1400" dirty="0" smtClean="0"/>
              <a:t>.Однажды </a:t>
            </a:r>
            <a:r>
              <a:rPr lang="ru-RU" sz="1400" dirty="0"/>
              <a:t>ребята </a:t>
            </a:r>
            <a:r>
              <a:rPr lang="ru-RU" sz="1400" b="1" i="1" dirty="0" smtClean="0"/>
              <a:t>посетили</a:t>
            </a:r>
            <a:r>
              <a:rPr lang="ru-RU" sz="1400" dirty="0" smtClean="0"/>
              <a:t> </a:t>
            </a:r>
            <a:r>
              <a:rPr lang="ru-RU" sz="1400" dirty="0"/>
              <a:t>лабораторию Института генетики.  Они часто </a:t>
            </a:r>
            <a:r>
              <a:rPr lang="ru-RU" sz="1400" b="1" i="1" dirty="0" smtClean="0"/>
              <a:t>посещали</a:t>
            </a:r>
            <a:r>
              <a:rPr lang="ru-RU" sz="1400" dirty="0" smtClean="0"/>
              <a:t> больного </a:t>
            </a:r>
            <a:r>
              <a:rPr lang="ru-RU" sz="1400" dirty="0"/>
              <a:t>товарища. </a:t>
            </a:r>
            <a:r>
              <a:rPr lang="ru-RU" sz="1400" dirty="0" smtClean="0"/>
              <a:t>2</a:t>
            </a:r>
            <a:r>
              <a:rPr lang="ru-RU" sz="1400" dirty="0"/>
              <a:t>. В этой четверти мы будем </a:t>
            </a:r>
            <a:r>
              <a:rPr lang="ru-RU" sz="1400" b="1" i="1" dirty="0" smtClean="0"/>
              <a:t>изучать</a:t>
            </a:r>
            <a:r>
              <a:rPr lang="ru-RU" sz="1400" dirty="0" smtClean="0"/>
              <a:t> </a:t>
            </a:r>
            <a:r>
              <a:rPr lang="ru-RU" sz="1400" dirty="0"/>
              <a:t>творчество </a:t>
            </a:r>
            <a:r>
              <a:rPr lang="ru-RU" sz="1400" dirty="0" err="1"/>
              <a:t>А.С.Пушкина</a:t>
            </a:r>
            <a:r>
              <a:rPr lang="ru-RU" sz="1400" dirty="0"/>
              <a:t>. Сегодня мы должны </a:t>
            </a:r>
            <a:r>
              <a:rPr lang="ru-RU" sz="1400" b="1" i="1" dirty="0" smtClean="0"/>
              <a:t>изучить</a:t>
            </a:r>
            <a:r>
              <a:rPr lang="ru-RU" sz="1400" dirty="0" smtClean="0"/>
              <a:t> </a:t>
            </a:r>
            <a:r>
              <a:rPr lang="ru-RU" sz="1400" dirty="0"/>
              <a:t>строение сердца. </a:t>
            </a:r>
            <a:r>
              <a:rPr lang="ru-RU" sz="1400" dirty="0" smtClean="0"/>
              <a:t>3</a:t>
            </a:r>
            <a:r>
              <a:rPr lang="ru-RU" sz="1400" dirty="0"/>
              <a:t>. Весь день ребята </a:t>
            </a:r>
            <a:r>
              <a:rPr lang="ru-RU" sz="1400" b="1" i="1" dirty="0" smtClean="0"/>
              <a:t>придумывали</a:t>
            </a:r>
            <a:r>
              <a:rPr lang="ru-RU" sz="1400" dirty="0" smtClean="0"/>
              <a:t> </a:t>
            </a:r>
            <a:r>
              <a:rPr lang="ru-RU" sz="1400" dirty="0"/>
              <a:t>название школьной стенгазеты. Как-то раз Санжар и </a:t>
            </a:r>
            <a:r>
              <a:rPr lang="ru-RU" sz="1400" dirty="0" err="1"/>
              <a:t>Фарход</a:t>
            </a:r>
            <a:r>
              <a:rPr lang="ru-RU" sz="1400" dirty="0"/>
              <a:t> </a:t>
            </a:r>
            <a:r>
              <a:rPr lang="ru-RU" sz="1400" b="1" i="1" dirty="0" smtClean="0"/>
              <a:t>придумали</a:t>
            </a:r>
            <a:r>
              <a:rPr lang="ru-RU" sz="1400" dirty="0" smtClean="0"/>
              <a:t> </a:t>
            </a:r>
            <a:r>
              <a:rPr lang="ru-RU" sz="1400" dirty="0"/>
              <a:t>новую игру. </a:t>
            </a:r>
            <a:r>
              <a:rPr lang="ru-RU" sz="1400" dirty="0" smtClean="0"/>
              <a:t>4</a:t>
            </a:r>
            <a:r>
              <a:rPr lang="ru-RU" sz="1400" dirty="0"/>
              <a:t>. Наш выпускник </a:t>
            </a:r>
            <a:r>
              <a:rPr lang="ru-RU" sz="1400" b="1" i="1" dirty="0" smtClean="0"/>
              <a:t>победил</a:t>
            </a:r>
            <a:r>
              <a:rPr lang="ru-RU" sz="1400" dirty="0" smtClean="0"/>
              <a:t> </a:t>
            </a:r>
            <a:r>
              <a:rPr lang="ru-RU" sz="1400" dirty="0"/>
              <a:t>в этом году на международной олимпиаде. Несколько лет подряд </a:t>
            </a:r>
            <a:r>
              <a:rPr lang="ru-RU" sz="1400" b="1" i="1" dirty="0" smtClean="0"/>
              <a:t>побеждал</a:t>
            </a:r>
            <a:r>
              <a:rPr lang="ru-RU" sz="1400" dirty="0" smtClean="0"/>
              <a:t> </a:t>
            </a:r>
            <a:r>
              <a:rPr lang="ru-RU" sz="1400" dirty="0"/>
              <a:t>ученик другой школы. </a:t>
            </a:r>
            <a:r>
              <a:rPr lang="ru-RU" sz="1400" dirty="0" smtClean="0"/>
              <a:t>5</a:t>
            </a:r>
            <a:r>
              <a:rPr lang="ru-RU" sz="1400" dirty="0"/>
              <a:t>. На заводе постоянно </a:t>
            </a:r>
            <a:r>
              <a:rPr lang="ru-RU" sz="1400" b="1" i="1" dirty="0" smtClean="0"/>
              <a:t>испытывают</a:t>
            </a:r>
            <a:r>
              <a:rPr lang="ru-RU" sz="1400" dirty="0" smtClean="0"/>
              <a:t> </a:t>
            </a:r>
            <a:r>
              <a:rPr lang="ru-RU" sz="1400" dirty="0"/>
              <a:t>разные модели автомобилей. Через месяц здесь </a:t>
            </a:r>
            <a:r>
              <a:rPr lang="ru-RU" sz="1400" b="1" i="1" dirty="0" smtClean="0"/>
              <a:t>испытают</a:t>
            </a:r>
            <a:r>
              <a:rPr lang="ru-RU" sz="1400" dirty="0" smtClean="0"/>
              <a:t> </a:t>
            </a:r>
            <a:r>
              <a:rPr lang="ru-RU" sz="1400" dirty="0"/>
              <a:t>последнее изобретение инженеров.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Не путайте!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2" y="614313"/>
            <a:ext cx="446449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3"/>
            <a:ext cx="5318452" cy="209288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Какие однокоренные глаголы с приставками нужно вставить в предложения? </a:t>
            </a:r>
            <a:endParaRPr lang="ru-RU" b="1" dirty="0" smtClean="0"/>
          </a:p>
          <a:p>
            <a:r>
              <a:rPr lang="ru-RU" dirty="0" smtClean="0"/>
              <a:t>1</a:t>
            </a:r>
            <a:r>
              <a:rPr lang="ru-RU" sz="1600" dirty="0" smtClean="0"/>
              <a:t>. Мы </a:t>
            </a:r>
            <a:r>
              <a:rPr lang="ru-RU" sz="1600" dirty="0"/>
              <a:t>должны … эту работу вовремя. 2. Мне нужно … всё до конца, и тогда я буду свободен. 3.Тебе надо … это упражнение заново, потому что ты допустил ошибки. 4. К этому чайнику нужно … ручку. 5. Дырку в стене придётся … до вечера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400" dirty="0"/>
              <a:t>Слова для справок: сделать, приделать, переделать, заделать, доделать. </a:t>
            </a:r>
          </a:p>
        </p:txBody>
      </p:sp>
    </p:spTree>
    <p:extLst>
      <p:ext uri="{BB962C8B-B14F-4D97-AF65-F5344CB8AC3E}">
        <p14:creationId xmlns:p14="http://schemas.microsoft.com/office/powerpoint/2010/main" val="30493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Действительные причастия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1888" y="974353"/>
            <a:ext cx="2232248" cy="1424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271" y="627564"/>
            <a:ext cx="5318450" cy="23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3"/>
            <a:ext cx="5318452" cy="2215991"/>
          </a:xfrm>
        </p:spPr>
        <p:txBody>
          <a:bodyPr/>
          <a:lstStyle/>
          <a:p>
            <a:r>
              <a:rPr lang="ru-RU" sz="1800" dirty="0" smtClean="0"/>
              <a:t>1. Мы </a:t>
            </a:r>
            <a:r>
              <a:rPr lang="ru-RU" sz="1800" dirty="0"/>
              <a:t>должны </a:t>
            </a:r>
            <a:r>
              <a:rPr lang="ru-RU" sz="1800" b="1" i="1" dirty="0" smtClean="0"/>
              <a:t>сделать </a:t>
            </a:r>
            <a:r>
              <a:rPr lang="ru-RU" sz="1800" dirty="0"/>
              <a:t>эту работу вовремя.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Мне нужно </a:t>
            </a:r>
            <a:r>
              <a:rPr lang="ru-RU" sz="1800" b="1" i="1" dirty="0" smtClean="0"/>
              <a:t>доделать</a:t>
            </a:r>
            <a:r>
              <a:rPr lang="ru-RU" sz="1800" dirty="0" smtClean="0"/>
              <a:t> </a:t>
            </a:r>
            <a:r>
              <a:rPr lang="ru-RU" sz="1800" dirty="0"/>
              <a:t>всё до конца, и тогда я буду свободен. 3.Тебе надо</a:t>
            </a:r>
            <a:r>
              <a:rPr lang="ru-RU" sz="1800" b="1" i="1" dirty="0"/>
              <a:t> </a:t>
            </a:r>
            <a:r>
              <a:rPr lang="ru-RU" sz="1800" b="1" i="1" dirty="0" smtClean="0"/>
              <a:t>переделать </a:t>
            </a:r>
            <a:r>
              <a:rPr lang="ru-RU" sz="1800" dirty="0"/>
              <a:t>это упражнение заново, потому что ты допустил ошибки. 4. К этому чайнику нужно </a:t>
            </a:r>
            <a:r>
              <a:rPr lang="ru-RU" sz="1800" b="1" i="1" dirty="0" smtClean="0"/>
              <a:t>приделать</a:t>
            </a:r>
            <a:r>
              <a:rPr lang="ru-RU" sz="1800" dirty="0" smtClean="0"/>
              <a:t> </a:t>
            </a:r>
            <a:r>
              <a:rPr lang="ru-RU" sz="1800" dirty="0"/>
              <a:t>ручку. 5. Дырку в стене придётся </a:t>
            </a:r>
            <a:r>
              <a:rPr lang="ru-RU" sz="1800" b="1" i="1" dirty="0" smtClean="0"/>
              <a:t>заделать</a:t>
            </a:r>
            <a:r>
              <a:rPr lang="ru-RU" sz="1800" dirty="0" smtClean="0"/>
              <a:t> </a:t>
            </a:r>
            <a:r>
              <a:rPr lang="ru-RU" sz="1800" dirty="0"/>
              <a:t>до вечера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76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42306"/>
            <a:ext cx="5049769" cy="2708434"/>
          </a:xfrm>
        </p:spPr>
        <p:txBody>
          <a:bodyPr/>
          <a:lstStyle/>
          <a:p>
            <a:r>
              <a:rPr lang="ru-RU" sz="1600" dirty="0"/>
              <a:t>небосклон – </a:t>
            </a:r>
            <a:r>
              <a:rPr lang="ru-RU" sz="1600" dirty="0" err="1" smtClean="0"/>
              <a:t>ufq</a:t>
            </a:r>
            <a:endParaRPr lang="ru-RU" sz="1600" dirty="0" smtClean="0"/>
          </a:p>
          <a:p>
            <a:r>
              <a:rPr lang="ru-RU" sz="1600" dirty="0" smtClean="0"/>
              <a:t>представить </a:t>
            </a:r>
            <a:r>
              <a:rPr lang="ru-RU" sz="1600" dirty="0"/>
              <a:t>= </a:t>
            </a:r>
            <a:r>
              <a:rPr lang="ru-RU" sz="1600" dirty="0" smtClean="0"/>
              <a:t>показать</a:t>
            </a:r>
          </a:p>
          <a:p>
            <a:r>
              <a:rPr lang="ru-RU" sz="1600" dirty="0" smtClean="0"/>
              <a:t>абсолютно </a:t>
            </a:r>
            <a:r>
              <a:rPr lang="ru-RU" sz="1600" dirty="0"/>
              <a:t>– </a:t>
            </a:r>
            <a:r>
              <a:rPr lang="ru-RU" sz="1600" dirty="0" err="1"/>
              <a:t>mutlaqo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преемник </a:t>
            </a:r>
            <a:r>
              <a:rPr lang="ru-RU" sz="1600" dirty="0"/>
              <a:t>– </a:t>
            </a:r>
            <a:r>
              <a:rPr lang="ru-RU" sz="1600" dirty="0" err="1"/>
              <a:t>voris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вычисление </a:t>
            </a:r>
            <a:r>
              <a:rPr lang="ru-RU" sz="1600" dirty="0"/>
              <a:t>– </a:t>
            </a:r>
            <a:r>
              <a:rPr lang="ru-RU" sz="1600" dirty="0" err="1"/>
              <a:t>hisoblash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продолжатель </a:t>
            </a:r>
            <a:r>
              <a:rPr lang="ru-RU" sz="1600" dirty="0"/>
              <a:t>– </a:t>
            </a:r>
            <a:r>
              <a:rPr lang="ru-RU" sz="1600" dirty="0" err="1"/>
              <a:t>davomchi</a:t>
            </a:r>
            <a:endParaRPr lang="ru-RU" sz="1600" dirty="0"/>
          </a:p>
          <a:p>
            <a:r>
              <a:rPr lang="ru-RU" sz="1600" dirty="0"/>
              <a:t>оригинальность – </a:t>
            </a:r>
            <a:r>
              <a:rPr lang="ru-RU" sz="1600" dirty="0" err="1"/>
              <a:t>o‘ziga</a:t>
            </a:r>
            <a:r>
              <a:rPr lang="ru-RU" sz="1600" dirty="0"/>
              <a:t> </a:t>
            </a:r>
            <a:r>
              <a:rPr lang="ru-RU" sz="1600" dirty="0" err="1" smtClean="0"/>
              <a:t>xos</a:t>
            </a:r>
            <a:endParaRPr lang="ru-RU" sz="1600" dirty="0"/>
          </a:p>
          <a:p>
            <a:r>
              <a:rPr lang="ru-RU" sz="1600" dirty="0" smtClean="0"/>
              <a:t>хронология =</a:t>
            </a:r>
            <a:r>
              <a:rPr lang="ru-RU" sz="1600" dirty="0"/>
              <a:t> </a:t>
            </a:r>
            <a:r>
              <a:rPr lang="ru-RU" sz="1600" dirty="0" smtClean="0"/>
              <a:t>перечень </a:t>
            </a:r>
            <a:r>
              <a:rPr lang="ru-RU" sz="1600" dirty="0"/>
              <a:t>событий в их временной последовательности </a:t>
            </a:r>
            <a:endParaRPr lang="ru-RU" sz="1600" dirty="0" smtClean="0"/>
          </a:p>
          <a:p>
            <a:r>
              <a:rPr lang="ru-RU" sz="1600" dirty="0" smtClean="0"/>
              <a:t>санскрит = </a:t>
            </a:r>
            <a:r>
              <a:rPr lang="ru-RU" sz="1600" dirty="0"/>
              <a:t>древний литературный язык Индии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86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899" y="614313"/>
            <a:ext cx="2539629" cy="2462213"/>
          </a:xfrm>
        </p:spPr>
        <p:txBody>
          <a:bodyPr/>
          <a:lstStyle/>
          <a:p>
            <a:r>
              <a:rPr lang="ru-RU" sz="1600" dirty="0"/>
              <a:t>Учёные Востока внесли большой вклад в развитие мировой науки. В средние века учёные стран Ближнего и Среднего Востока изучили научное наследие Индии, Китая и Древней Греции и стали преемниками </a:t>
            </a:r>
            <a:r>
              <a:rPr lang="ru-RU" sz="1600" dirty="0" err="1"/>
              <a:t>Ариабхаты</a:t>
            </a:r>
            <a:r>
              <a:rPr lang="ru-RU" sz="1600" dirty="0"/>
              <a:t>, Пифагора и Эвклида. </a:t>
            </a:r>
          </a:p>
        </p:txBody>
      </p:sp>
      <p:pic>
        <p:nvPicPr>
          <p:cNvPr id="10242" name="Picture 2" descr="Аньези, Ариабхата, Арх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614313"/>
            <a:ext cx="1800200" cy="23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илософия Пифагора (кратк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41233"/>
            <a:ext cx="2664295" cy="21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Портрет Евклида (арт.ПУ-21) купить в Москве с доставкой: выгодные цены в  интернет-магазине АзбукаДек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741233"/>
            <a:ext cx="2160240" cy="21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Евклид – основоположник геометрии - интересные люди, Евклид, геометрия,  древнегреческий уче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0" y="741232"/>
            <a:ext cx="2160240" cy="21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741234"/>
            <a:ext cx="2827661" cy="1938992"/>
          </a:xfrm>
        </p:spPr>
        <p:txBody>
          <a:bodyPr/>
          <a:lstStyle/>
          <a:p>
            <a:r>
              <a:rPr lang="ru-RU" sz="1800" dirty="0"/>
              <a:t>Мухаммед аль Хорезми (787–850) сыграл ведущую роль в развитии математики. Аль-Хорезми впервые представил алгебру как самостоятельную науку. </a:t>
            </a:r>
          </a:p>
        </p:txBody>
      </p:sp>
      <p:pic>
        <p:nvPicPr>
          <p:cNvPr id="13314" name="Picture 2" descr="Министерство по развитию информационных технологий и коммуникаций  &lt;br&gt;Республики Узбеки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9" y="742598"/>
            <a:ext cx="2245893" cy="18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614313"/>
            <a:ext cx="2611637" cy="1723549"/>
          </a:xfrm>
        </p:spPr>
        <p:txBody>
          <a:bodyPr/>
          <a:lstStyle/>
          <a:p>
            <a:r>
              <a:rPr lang="ru-RU" sz="1600" dirty="0"/>
              <a:t>Омар Хайям (1048–1131) создавал знаменитые </a:t>
            </a:r>
            <a:r>
              <a:rPr lang="ru-RU" sz="1600" dirty="0" err="1"/>
              <a:t>рубаи</a:t>
            </a:r>
            <a:r>
              <a:rPr lang="ru-RU" sz="1600" dirty="0"/>
              <a:t>, но был ещё и великим математиком, астрономом, продолжателем идей </a:t>
            </a:r>
            <a:endParaRPr lang="ru-RU" sz="1600" dirty="0" smtClean="0"/>
          </a:p>
          <a:p>
            <a:r>
              <a:rPr lang="ru-RU" sz="1600" dirty="0" smtClean="0"/>
              <a:t>аль Хорезми.</a:t>
            </a:r>
            <a:endParaRPr lang="ru-RU" sz="1600" dirty="0"/>
          </a:p>
        </p:txBody>
      </p:sp>
      <p:pic>
        <p:nvPicPr>
          <p:cNvPr id="14340" name="Picture 4" descr="Омар Хайям - цитаты | ANTRI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612527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884" y="614313"/>
            <a:ext cx="2952328" cy="3177625"/>
          </a:xfrm>
        </p:spPr>
        <p:txBody>
          <a:bodyPr/>
          <a:lstStyle/>
          <a:p>
            <a:r>
              <a:rPr lang="ru-RU" sz="1600" dirty="0"/>
              <a:t>Знаменитый учёный-энциклопедист </a:t>
            </a:r>
            <a:r>
              <a:rPr lang="ru-RU" sz="1600" dirty="0" err="1"/>
              <a:t>Беруни</a:t>
            </a:r>
            <a:r>
              <a:rPr lang="ru-RU" sz="1600" dirty="0"/>
              <a:t> (973–1050) внимательно изучал математические труды на санскрите и создал «Канон </a:t>
            </a:r>
            <a:r>
              <a:rPr lang="ru-RU" sz="1600" dirty="0" err="1"/>
              <a:t>Маъсуда</a:t>
            </a:r>
            <a:r>
              <a:rPr lang="ru-RU" sz="1600" dirty="0"/>
              <a:t>». Эта книга уделяла внимание не только астрономии, хронологии, географии, но и тригонометрии. </a:t>
            </a:r>
          </a:p>
        </p:txBody>
      </p:sp>
      <p:pic>
        <p:nvPicPr>
          <p:cNvPr id="4" name="Picture 2" descr="18 мая – день рождения Омара Хайя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t="1706" r="15105"/>
          <a:stretch/>
        </p:blipFill>
        <p:spPr bwMode="auto">
          <a:xfrm>
            <a:off x="298743" y="741234"/>
            <a:ext cx="2160240" cy="21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1083504"/>
            <a:ext cx="2827661" cy="1231106"/>
          </a:xfrm>
        </p:spPr>
        <p:txBody>
          <a:bodyPr/>
          <a:lstStyle/>
          <a:p>
            <a:r>
              <a:rPr lang="ru-RU" sz="2000" dirty="0"/>
              <a:t>Самаркандскую школу математиков прославили Улугбек и </a:t>
            </a:r>
            <a:r>
              <a:rPr lang="ru-RU" sz="2000" dirty="0" err="1"/>
              <a:t>Джамшид</a:t>
            </a:r>
            <a:r>
              <a:rPr lang="ru-RU" sz="2000" dirty="0"/>
              <a:t> аль Каши. </a:t>
            </a:r>
          </a:p>
        </p:txBody>
      </p:sp>
      <p:pic>
        <p:nvPicPr>
          <p:cNvPr id="15362" name="Picture 2" descr="Улугбек: астроном и шахид | Телеграф | Вокруг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58329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Жамшид ал-Каши (1380-142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2" y="741233"/>
            <a:ext cx="2109093" cy="20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908" y="686321"/>
            <a:ext cx="2736304" cy="2215991"/>
          </a:xfrm>
        </p:spPr>
        <p:txBody>
          <a:bodyPr/>
          <a:lstStyle/>
          <a:p>
            <a:r>
              <a:rPr lang="ru-RU" sz="1600" dirty="0"/>
              <a:t>Много нового внесли в науку академики Т.Н. Кары Ниязи, Т.А. </a:t>
            </a:r>
            <a:r>
              <a:rPr lang="ru-RU" sz="1600" dirty="0" err="1"/>
              <a:t>Сарымсаков</a:t>
            </a:r>
            <a:r>
              <a:rPr lang="ru-RU" sz="1600" dirty="0"/>
              <a:t>. А молодое поколение математиков Узбекистана уже сейчас удивляет весь мир. </a:t>
            </a:r>
          </a:p>
        </p:txBody>
      </p:sp>
      <p:pic>
        <p:nvPicPr>
          <p:cNvPr id="17410" name="Picture 2" descr="Кары-Ниязов, Ташмухамед Нияз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6" y="601815"/>
            <a:ext cx="2078092" cy="24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Сарымсаков Ташмухамед Алие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6" y="601815"/>
            <a:ext cx="2097216" cy="247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614314"/>
            <a:ext cx="4987901" cy="2369880"/>
          </a:xfrm>
        </p:spPr>
        <p:txBody>
          <a:bodyPr/>
          <a:lstStyle/>
          <a:p>
            <a:r>
              <a:rPr lang="ru-RU" sz="1400" dirty="0"/>
              <a:t>Студент факультета математики Национального университета Узбекистана </a:t>
            </a:r>
            <a:r>
              <a:rPr lang="ru-RU" sz="1400" dirty="0" err="1"/>
              <a:t>Хакимбой</a:t>
            </a:r>
            <a:r>
              <a:rPr lang="ru-RU" sz="1400" dirty="0"/>
              <a:t> </a:t>
            </a:r>
            <a:r>
              <a:rPr lang="ru-RU" sz="1400" dirty="0" err="1"/>
              <a:t>Эгамберганов</a:t>
            </a:r>
            <a:r>
              <a:rPr lang="ru-RU" sz="1400" dirty="0"/>
              <a:t> три года подряд получал первые места на международных олимпиадах по математике. За решение задачи по комбинаторике члены жюри поначалу поставили ноль баллов, но потом пришли к выводу, что задача решена правильно. Просто при решении был применён абсолютно новый подход. За оригинальность мышления юноша из Хорезма, который удивил всех оригинальным ходом мысли, получил золотую медаль.</a:t>
            </a:r>
          </a:p>
          <a:p>
            <a:endParaRPr lang="ru-RU" sz="1400" dirty="0"/>
          </a:p>
        </p:txBody>
      </p:sp>
      <p:pic>
        <p:nvPicPr>
          <p:cNvPr id="18434" name="Picture 2" descr="Istiqlolning iste'dodli farzandlari - gulxan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4" y="614314"/>
            <a:ext cx="52169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Страдательные причастия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8607" y="1083504"/>
            <a:ext cx="2631914" cy="615553"/>
          </a:xfrm>
        </p:spPr>
        <p:txBody>
          <a:bodyPr/>
          <a:lstStyle/>
          <a:p>
            <a:r>
              <a:rPr lang="ru-RU" sz="2000" dirty="0" smtClean="0"/>
              <a:t>Кошка покрашена и пострижена.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04" y="718017"/>
            <a:ext cx="2359613" cy="23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41234"/>
            <a:ext cx="5246443" cy="2215991"/>
          </a:xfrm>
        </p:spPr>
        <p:txBody>
          <a:bodyPr/>
          <a:lstStyle/>
          <a:p>
            <a:r>
              <a:rPr lang="ru-RU" sz="1600" dirty="0" smtClean="0"/>
              <a:t>1.Почему </a:t>
            </a:r>
            <a:r>
              <a:rPr lang="ru-RU" sz="1600" dirty="0"/>
              <a:t>считается, что в истории математики ведущую роль играли </a:t>
            </a:r>
            <a:r>
              <a:rPr lang="ru-RU" sz="1600" dirty="0" smtClean="0"/>
              <a:t>учёные </a:t>
            </a:r>
            <a:r>
              <a:rPr lang="ru-RU" sz="1600" dirty="0"/>
              <a:t>Востока? </a:t>
            </a:r>
            <a:endParaRPr lang="ru-RU" sz="1600" dirty="0" smtClean="0"/>
          </a:p>
          <a:p>
            <a:r>
              <a:rPr lang="ru-RU" sz="1600" dirty="0" smtClean="0"/>
              <a:t>2.В </a:t>
            </a:r>
            <a:r>
              <a:rPr lang="ru-RU" sz="1600" dirty="0"/>
              <a:t>чем состоит заслуга </a:t>
            </a:r>
            <a:r>
              <a:rPr lang="ru-RU" sz="1600" dirty="0" smtClean="0"/>
              <a:t>аль </a:t>
            </a:r>
            <a:r>
              <a:rPr lang="ru-RU" sz="1600" dirty="0"/>
              <a:t>Хорезми? </a:t>
            </a:r>
            <a:endParaRPr lang="ru-RU" sz="1600" dirty="0" smtClean="0"/>
          </a:p>
          <a:p>
            <a:r>
              <a:rPr lang="ru-RU" sz="1600" dirty="0" smtClean="0"/>
              <a:t>3.Что </a:t>
            </a:r>
            <a:r>
              <a:rPr lang="ru-RU" sz="1600" dirty="0"/>
              <a:t>помогло </a:t>
            </a:r>
            <a:r>
              <a:rPr lang="ru-RU" sz="1600" dirty="0" err="1"/>
              <a:t>Беруни</a:t>
            </a:r>
            <a:r>
              <a:rPr lang="ru-RU" sz="1600" dirty="0"/>
              <a:t> написать «Канон </a:t>
            </a:r>
            <a:r>
              <a:rPr lang="ru-RU" sz="1600" dirty="0" err="1"/>
              <a:t>Маъсуда</a:t>
            </a:r>
            <a:r>
              <a:rPr lang="ru-RU" sz="1600" dirty="0" smtClean="0"/>
              <a:t>»?.</a:t>
            </a:r>
            <a:endParaRPr lang="ru-RU" sz="1600" dirty="0"/>
          </a:p>
          <a:p>
            <a:r>
              <a:rPr lang="ru-RU" sz="1600" dirty="0" smtClean="0"/>
              <a:t>4.Какие </a:t>
            </a:r>
            <a:r>
              <a:rPr lang="ru-RU" sz="1600" dirty="0"/>
              <a:t>учёные прославили самаркандскую школу математики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5.За </a:t>
            </a:r>
            <a:r>
              <a:rPr lang="ru-RU" sz="1600" dirty="0"/>
              <a:t>что получил золотую </a:t>
            </a:r>
            <a:r>
              <a:rPr lang="ru-RU" sz="1600" dirty="0" smtClean="0"/>
              <a:t>медаль  </a:t>
            </a:r>
            <a:r>
              <a:rPr lang="ru-RU" sz="1600" dirty="0"/>
              <a:t>международной олимпиады студент из </a:t>
            </a:r>
            <a:r>
              <a:rPr lang="ru-RU" sz="1600" dirty="0" smtClean="0"/>
              <a:t>Узбекистана</a:t>
            </a:r>
            <a:r>
              <a:rPr lang="ru-RU" sz="1600" dirty="0"/>
              <a:t>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36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77328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</a:t>
            </a:r>
            <a:r>
              <a:rPr lang="ru-RU" sz="1600" dirty="0"/>
              <a:t>9. </a:t>
            </a:r>
            <a:r>
              <a:rPr lang="ru-RU" sz="1600" dirty="0" smtClean="0"/>
              <a:t>(стр.74)</a:t>
            </a:r>
          </a:p>
          <a:p>
            <a:pPr algn="ctr"/>
            <a:r>
              <a:rPr lang="ru-RU" sz="1600" dirty="0" smtClean="0"/>
              <a:t>Ответить на вопросы по тексту письменно.</a:t>
            </a:r>
          </a:p>
          <a:p>
            <a:pPr algn="ctr"/>
            <a:r>
              <a:rPr lang="ru-RU" sz="1600" dirty="0" smtClean="0"/>
              <a:t>По </a:t>
            </a:r>
            <a:r>
              <a:rPr lang="ru-RU" sz="1600" dirty="0"/>
              <a:t>материалам учебников, справочных изданий, Интернета подготовьте рассказ о ваших сверстниках, которые достигли больших успехов </a:t>
            </a:r>
            <a:endParaRPr lang="ru-RU" sz="1600" dirty="0" smtClean="0"/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учёбе. </a:t>
            </a:r>
          </a:p>
        </p:txBody>
      </p:sp>
    </p:spTree>
    <p:extLst>
      <p:ext uri="{BB962C8B-B14F-4D97-AF65-F5344CB8AC3E}">
        <p14:creationId xmlns:p14="http://schemas.microsoft.com/office/powerpoint/2010/main" val="36945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04" y="614313"/>
            <a:ext cx="5472608" cy="22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8964" y="686321"/>
            <a:ext cx="2180720" cy="2333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18" y="645868"/>
            <a:ext cx="3037609" cy="1585143"/>
          </a:xfrm>
          <a:prstGeom prst="rect">
            <a:avLst/>
          </a:prstGeom>
        </p:spPr>
      </p:pic>
      <p:pic>
        <p:nvPicPr>
          <p:cNvPr id="1026" name="Picture 2" descr="ᐈ Гуси фото, рисунки на гуся | скачать на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0" y="2203197"/>
            <a:ext cx="1069980" cy="8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258" y="2889269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Гогочущие гуси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ᐈ Зеленый кузнечик рисунок вектор, векторные картинки кузнечик | скачать на  Depositphotos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60" y="2231011"/>
            <a:ext cx="410951" cy="3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806" y="2557579"/>
            <a:ext cx="2111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Кузнечик (какой?) стрекочущий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830337"/>
            <a:ext cx="5203927" cy="2000548"/>
          </a:xfrm>
        </p:spPr>
        <p:txBody>
          <a:bodyPr/>
          <a:lstStyle/>
          <a:p>
            <a:pPr algn="ctr"/>
            <a:r>
              <a:rPr lang="ru-RU" sz="2000" dirty="0"/>
              <a:t>Причастие с зависимыми словами – это </a:t>
            </a:r>
            <a:r>
              <a:rPr lang="ru-RU" sz="2000" b="1" i="1" dirty="0">
                <a:solidFill>
                  <a:srgbClr val="FF0000"/>
                </a:solidFill>
              </a:rPr>
              <a:t>причастный оборот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1800" i="1" dirty="0" smtClean="0">
                <a:solidFill>
                  <a:schemeClr val="tx2"/>
                </a:solidFill>
              </a:rPr>
              <a:t>Проведённый </a:t>
            </a:r>
            <a:r>
              <a:rPr lang="ru-RU" sz="1800" i="1" dirty="0">
                <a:solidFill>
                  <a:schemeClr val="tx2"/>
                </a:solidFill>
              </a:rPr>
              <a:t>опыт – проведённый в лаборатории </a:t>
            </a:r>
            <a:r>
              <a:rPr lang="ru-RU" sz="1800" i="1" u="sng" dirty="0">
                <a:solidFill>
                  <a:schemeClr val="tx2"/>
                </a:solidFill>
              </a:rPr>
              <a:t>опыт</a:t>
            </a:r>
            <a:r>
              <a:rPr lang="ru-RU" sz="1800" i="1" dirty="0">
                <a:solidFill>
                  <a:schemeClr val="tx2"/>
                </a:solidFill>
              </a:rPr>
              <a:t>; </a:t>
            </a:r>
            <a:r>
              <a:rPr lang="ru-RU" sz="1800" i="1" u="sng" dirty="0">
                <a:solidFill>
                  <a:schemeClr val="tx2"/>
                </a:solidFill>
              </a:rPr>
              <a:t>опыт</a:t>
            </a:r>
            <a:r>
              <a:rPr lang="ru-RU" sz="1800" i="1" dirty="0">
                <a:solidFill>
                  <a:schemeClr val="tx2"/>
                </a:solidFill>
              </a:rPr>
              <a:t>, проведённый в лаборатории. </a:t>
            </a:r>
            <a:endParaRPr lang="ru-RU" sz="1800" i="1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Если </a:t>
            </a:r>
            <a:r>
              <a:rPr lang="ru-RU" sz="1800" dirty="0">
                <a:solidFill>
                  <a:schemeClr val="tx1"/>
                </a:solidFill>
              </a:rPr>
              <a:t>причастный оборот стоит после определяемого слова, он </a:t>
            </a:r>
            <a:r>
              <a:rPr lang="ru-RU" sz="1800" dirty="0" smtClean="0">
                <a:solidFill>
                  <a:schemeClr val="tx1"/>
                </a:solidFill>
              </a:rPr>
              <a:t>выделяется запятой.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1978</Words>
  <Application>Microsoft Office PowerPoint</Application>
  <PresentationFormat>Произвольный</PresentationFormat>
  <Paragraphs>173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Aharoni</vt:lpstr>
      <vt:lpstr>Arial</vt:lpstr>
      <vt:lpstr>Arial</vt:lpstr>
      <vt:lpstr>Calibri</vt:lpstr>
      <vt:lpstr>inherit</vt:lpstr>
      <vt:lpstr>Office Theme</vt:lpstr>
      <vt:lpstr>Русский язык</vt:lpstr>
      <vt:lpstr>Презентация PowerPoint</vt:lpstr>
      <vt:lpstr>Презентация PowerPoint</vt:lpstr>
      <vt:lpstr>Причастия изменяются  </vt:lpstr>
      <vt:lpstr>Действительные причастия</vt:lpstr>
      <vt:lpstr>Страдательные причастия</vt:lpstr>
      <vt:lpstr>Презентация PowerPoint</vt:lpstr>
      <vt:lpstr>Презентация PowerPoint</vt:lpstr>
      <vt:lpstr>Запомните!</vt:lpstr>
      <vt:lpstr>Упражнение 1</vt:lpstr>
      <vt:lpstr>Упражнение 1</vt:lpstr>
      <vt:lpstr>Упражнение 1</vt:lpstr>
      <vt:lpstr>Упражнение 2</vt:lpstr>
      <vt:lpstr>Упражнение 2</vt:lpstr>
      <vt:lpstr>Упражнение 2</vt:lpstr>
      <vt:lpstr>Упражнение 3</vt:lpstr>
      <vt:lpstr>Упражнение 3</vt:lpstr>
      <vt:lpstr>Упражнение 3</vt:lpstr>
      <vt:lpstr>Упражнение 3</vt:lpstr>
      <vt:lpstr>Упражнение 4</vt:lpstr>
      <vt:lpstr>Упражнение 4</vt:lpstr>
      <vt:lpstr>Упражнение 3</vt:lpstr>
      <vt:lpstr>Гены-«эскимосы»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Русский язык</vt:lpstr>
      <vt:lpstr>Сегодня на уроке мы</vt:lpstr>
      <vt:lpstr>Презентация PowerPoint</vt:lpstr>
      <vt:lpstr> Глагол – это самостоятельная  часть речи,   которая обозначает действие предмета и отвечает на                 вопросы         Что делать? Что сделать?         Что делает? Что сделает?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Видовые пары глаголов</vt:lpstr>
      <vt:lpstr>Видовые пары глаголов</vt:lpstr>
      <vt:lpstr>Упражнение 1</vt:lpstr>
      <vt:lpstr>Упражнение 2</vt:lpstr>
      <vt:lpstr>Упражнение 2</vt:lpstr>
      <vt:lpstr>Упражнение 3</vt:lpstr>
      <vt:lpstr>Упражнение 3</vt:lpstr>
      <vt:lpstr>Не путайте!</vt:lpstr>
      <vt:lpstr>Упражнение 4</vt:lpstr>
      <vt:lpstr>Упражнение 4</vt:lpstr>
      <vt:lpstr>Словарная работа</vt:lpstr>
      <vt:lpstr>Упражнение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User</cp:lastModifiedBy>
  <cp:revision>247</cp:revision>
  <dcterms:created xsi:type="dcterms:W3CDTF">2020-04-13T08:06:06Z</dcterms:created>
  <dcterms:modified xsi:type="dcterms:W3CDTF">2021-01-19T09:45:31Z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