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sldIdLst>
    <p:sldId id="362" r:id="rId2"/>
    <p:sldId id="606" r:id="rId3"/>
    <p:sldId id="604" r:id="rId4"/>
    <p:sldId id="605" r:id="rId5"/>
    <p:sldId id="609" r:id="rId6"/>
    <p:sldId id="610" r:id="rId7"/>
    <p:sldId id="608" r:id="rId8"/>
    <p:sldId id="578" r:id="rId9"/>
    <p:sldId id="598" r:id="rId10"/>
    <p:sldId id="599" r:id="rId11"/>
    <p:sldId id="607" r:id="rId12"/>
    <p:sldId id="600" r:id="rId13"/>
    <p:sldId id="601" r:id="rId14"/>
    <p:sldId id="602" r:id="rId15"/>
    <p:sldId id="603" r:id="rId16"/>
    <p:sldId id="611" r:id="rId17"/>
    <p:sldId id="612" r:id="rId18"/>
    <p:sldId id="581" r:id="rId19"/>
    <p:sldId id="614" r:id="rId20"/>
    <p:sldId id="619" r:id="rId21"/>
    <p:sldId id="620" r:id="rId22"/>
    <p:sldId id="617" r:id="rId23"/>
    <p:sldId id="621" r:id="rId24"/>
    <p:sldId id="618" r:id="rId25"/>
    <p:sldId id="623" r:id="rId26"/>
    <p:sldId id="622" r:id="rId27"/>
    <p:sldId id="624" r:id="rId28"/>
    <p:sldId id="615" r:id="rId29"/>
    <p:sldId id="535" r:id="rId30"/>
    <p:sldId id="540" r:id="rId31"/>
    <p:sldId id="541" r:id="rId32"/>
    <p:sldId id="648" r:id="rId33"/>
    <p:sldId id="649" r:id="rId34"/>
    <p:sldId id="650" r:id="rId35"/>
    <p:sldId id="651" r:id="rId36"/>
    <p:sldId id="652" r:id="rId37"/>
    <p:sldId id="646" r:id="rId38"/>
    <p:sldId id="653" r:id="rId39"/>
    <p:sldId id="647" r:id="rId40"/>
    <p:sldId id="657" r:id="rId41"/>
    <p:sldId id="654" r:id="rId42"/>
    <p:sldId id="658" r:id="rId43"/>
    <p:sldId id="659" r:id="rId44"/>
    <p:sldId id="660" r:id="rId45"/>
    <p:sldId id="662" r:id="rId46"/>
    <p:sldId id="661" r:id="rId47"/>
    <p:sldId id="665" r:id="rId48"/>
    <p:sldId id="664" r:id="rId49"/>
    <p:sldId id="663" r:id="rId50"/>
    <p:sldId id="626" r:id="rId51"/>
    <p:sldId id="627" r:id="rId52"/>
    <p:sldId id="629" r:id="rId53"/>
    <p:sldId id="630" r:id="rId54"/>
    <p:sldId id="628" r:id="rId55"/>
    <p:sldId id="633" r:id="rId56"/>
    <p:sldId id="631" r:id="rId57"/>
    <p:sldId id="632" r:id="rId58"/>
    <p:sldId id="634" r:id="rId59"/>
    <p:sldId id="636" r:id="rId60"/>
    <p:sldId id="635" r:id="rId61"/>
    <p:sldId id="638" r:id="rId62"/>
    <p:sldId id="637" r:id="rId63"/>
    <p:sldId id="639" r:id="rId64"/>
    <p:sldId id="640" r:id="rId65"/>
    <p:sldId id="641" r:id="rId66"/>
    <p:sldId id="642" r:id="rId67"/>
    <p:sldId id="643" r:id="rId68"/>
    <p:sldId id="644" r:id="rId69"/>
    <p:sldId id="645" r:id="rId70"/>
    <p:sldId id="542" r:id="rId71"/>
    <p:sldId id="667" r:id="rId72"/>
    <p:sldId id="625" r:id="rId73"/>
    <p:sldId id="666" r:id="rId74"/>
    <p:sldId id="668" r:id="rId75"/>
    <p:sldId id="568" r:id="rId7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02C304-F7EA-42D2-99C5-31CA1B2C74F8}">
          <p14:sldIdLst>
            <p14:sldId id="362"/>
            <p14:sldId id="606"/>
            <p14:sldId id="604"/>
            <p14:sldId id="605"/>
            <p14:sldId id="609"/>
            <p14:sldId id="610"/>
            <p14:sldId id="608"/>
            <p14:sldId id="578"/>
            <p14:sldId id="598"/>
            <p14:sldId id="599"/>
            <p14:sldId id="607"/>
            <p14:sldId id="600"/>
            <p14:sldId id="601"/>
            <p14:sldId id="602"/>
            <p14:sldId id="603"/>
            <p14:sldId id="611"/>
            <p14:sldId id="612"/>
            <p14:sldId id="581"/>
            <p14:sldId id="614"/>
            <p14:sldId id="619"/>
            <p14:sldId id="620"/>
            <p14:sldId id="617"/>
            <p14:sldId id="621"/>
            <p14:sldId id="618"/>
            <p14:sldId id="623"/>
            <p14:sldId id="622"/>
            <p14:sldId id="624"/>
            <p14:sldId id="615"/>
            <p14:sldId id="535"/>
            <p14:sldId id="540"/>
            <p14:sldId id="541"/>
            <p14:sldId id="648"/>
            <p14:sldId id="649"/>
            <p14:sldId id="650"/>
            <p14:sldId id="651"/>
            <p14:sldId id="652"/>
            <p14:sldId id="646"/>
            <p14:sldId id="653"/>
            <p14:sldId id="647"/>
            <p14:sldId id="657"/>
            <p14:sldId id="654"/>
            <p14:sldId id="658"/>
            <p14:sldId id="659"/>
            <p14:sldId id="660"/>
            <p14:sldId id="662"/>
            <p14:sldId id="661"/>
            <p14:sldId id="665"/>
            <p14:sldId id="664"/>
            <p14:sldId id="663"/>
            <p14:sldId id="626"/>
            <p14:sldId id="627"/>
            <p14:sldId id="629"/>
            <p14:sldId id="630"/>
            <p14:sldId id="628"/>
            <p14:sldId id="633"/>
            <p14:sldId id="631"/>
            <p14:sldId id="632"/>
            <p14:sldId id="634"/>
            <p14:sldId id="636"/>
            <p14:sldId id="635"/>
            <p14:sldId id="638"/>
            <p14:sldId id="637"/>
            <p14:sldId id="639"/>
            <p14:sldId id="640"/>
            <p14:sldId id="641"/>
            <p14:sldId id="642"/>
            <p14:sldId id="643"/>
            <p14:sldId id="644"/>
            <p14:sldId id="645"/>
            <p14:sldId id="542"/>
            <p14:sldId id="667"/>
            <p14:sldId id="625"/>
            <p14:sldId id="666"/>
            <p14:sldId id="668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8" d="100"/>
          <a:sy n="218" d="100"/>
        </p:scale>
        <p:origin x="780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545A-84DD-4685-A842-F803970CC26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4192-897D-4DDB-A9B9-9FCFB55F6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4" name="TextBox 3"/>
          <p:cNvSpPr txBox="1"/>
          <p:nvPr/>
        </p:nvSpPr>
        <p:spPr>
          <a:xfrm>
            <a:off x="735095" y="1531555"/>
            <a:ext cx="252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Причастие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(Урок 2)</a:t>
            </a:r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Привет, Причастие! ➠ Рик Татьяна Геннадьевна | Буквоед ISBN  978-5-408-0453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29" y="1153354"/>
            <a:ext cx="1509106" cy="18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400657"/>
          </a:xfrm>
        </p:spPr>
        <p:txBody>
          <a:bodyPr/>
          <a:lstStyle/>
          <a:p>
            <a:r>
              <a:rPr lang="ru-RU" sz="1800" dirty="0"/>
              <a:t>У причастия можно определить ещё один признак. Это </a:t>
            </a:r>
            <a:r>
              <a:rPr lang="ru-RU" sz="1800" b="1" dirty="0"/>
              <a:t>залог</a:t>
            </a:r>
            <a:r>
              <a:rPr lang="ru-RU" sz="1800" dirty="0"/>
              <a:t> — </a:t>
            </a:r>
            <a:r>
              <a:rPr lang="ru-RU" sz="1800" b="1" dirty="0"/>
              <a:t>действительный</a:t>
            </a:r>
            <a:r>
              <a:rPr lang="ru-RU" sz="1800" dirty="0"/>
              <a:t> или </a:t>
            </a:r>
            <a:r>
              <a:rPr lang="ru-RU" sz="1800" b="1" dirty="0"/>
              <a:t>страдательный</a:t>
            </a:r>
            <a:r>
              <a:rPr lang="ru-RU" sz="1800" dirty="0"/>
              <a:t>.</a:t>
            </a:r>
          </a:p>
          <a:p>
            <a:pPr rtl="0"/>
            <a:r>
              <a:rPr lang="ru-RU" sz="1800" dirty="0"/>
              <a:t>Сравните примеры:</a:t>
            </a:r>
          </a:p>
          <a:p>
            <a:pPr rtl="0"/>
            <a:r>
              <a:rPr lang="ru-RU" sz="1800" i="1" dirty="0"/>
              <a:t>ученик (какой?), </a:t>
            </a:r>
            <a:r>
              <a:rPr lang="ru-RU" sz="1800" b="1" i="1" dirty="0"/>
              <a:t>прочитавший</a:t>
            </a:r>
            <a:r>
              <a:rPr lang="ru-RU" sz="1800" i="1" dirty="0"/>
              <a:t> книгу</a:t>
            </a:r>
            <a:r>
              <a:rPr lang="ru-RU" sz="1800" dirty="0"/>
              <a:t> (ученик сам прочитал эту книгу)</a:t>
            </a:r>
          </a:p>
          <a:p>
            <a:pPr rtl="0"/>
            <a:r>
              <a:rPr lang="ru-RU" sz="1800" i="1" dirty="0"/>
              <a:t>книга (какая?), </a:t>
            </a:r>
            <a:r>
              <a:rPr lang="ru-RU" sz="1800" b="1" i="1" dirty="0"/>
              <a:t>прочитанная</a:t>
            </a:r>
            <a:r>
              <a:rPr lang="ru-RU" sz="1800" i="1" dirty="0"/>
              <a:t> учеником</a:t>
            </a:r>
            <a:r>
              <a:rPr lang="ru-RU" sz="1800" dirty="0"/>
              <a:t> (книга испытала на себе воздействие ученика)</a:t>
            </a:r>
          </a:p>
          <a:p>
            <a:endParaRPr lang="ru-RU" dirty="0"/>
          </a:p>
        </p:txBody>
      </p:sp>
      <p:pic>
        <p:nvPicPr>
          <p:cNvPr id="5124" name="Picture 4" descr="Мальчик читает книгу, сидя на большой подушке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2420" y="746319"/>
            <a:ext cx="916784" cy="94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езентация на тему: &quot;Страдательный (пассивный) залог глаголов. The Passive  Voice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4536" r="5059" b="13944"/>
          <a:stretch/>
        </p:blipFill>
        <p:spPr bwMode="auto">
          <a:xfrm>
            <a:off x="74588" y="102424"/>
            <a:ext cx="5616624" cy="30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462213"/>
          </a:xfrm>
        </p:spPr>
        <p:txBody>
          <a:bodyPr/>
          <a:lstStyle/>
          <a:p>
            <a:pPr rtl="0"/>
            <a:r>
              <a:rPr lang="ru-RU" sz="1600" b="1" dirty="0"/>
              <a:t>Действительные</a:t>
            </a:r>
            <a:r>
              <a:rPr lang="ru-RU" sz="1600" dirty="0"/>
              <a:t> причастия обозначают признак по действию, которое производит </a:t>
            </a:r>
            <a:r>
              <a:rPr lang="ru-RU" sz="1600" b="1" dirty="0" smtClean="0"/>
              <a:t>сам предмет</a:t>
            </a:r>
            <a:r>
              <a:rPr lang="ru-RU" sz="1600" dirty="0"/>
              <a:t>:</a:t>
            </a:r>
            <a:r>
              <a:rPr lang="ru-RU" sz="1600" b="1" i="1" dirty="0"/>
              <a:t> </a:t>
            </a:r>
            <a:endParaRPr lang="ru-RU" sz="1600" b="1" i="1" dirty="0" smtClean="0"/>
          </a:p>
          <a:p>
            <a:pPr rtl="0"/>
            <a:r>
              <a:rPr lang="ru-RU" sz="1600" b="1" i="1" dirty="0" smtClean="0"/>
              <a:t>читающий </a:t>
            </a:r>
            <a:r>
              <a:rPr lang="ru-RU" sz="1600" i="1" dirty="0" smtClean="0"/>
              <a:t>мальчик</a:t>
            </a:r>
            <a:r>
              <a:rPr lang="ru-RU" sz="1600" i="1" dirty="0"/>
              <a:t> </a:t>
            </a:r>
            <a:r>
              <a:rPr lang="ru-RU" sz="1600" dirty="0" smtClean="0"/>
              <a:t>(мальчик </a:t>
            </a:r>
            <a:r>
              <a:rPr lang="ru-RU" sz="1600" dirty="0"/>
              <a:t>сам </a:t>
            </a:r>
            <a:r>
              <a:rPr lang="ru-RU" sz="1600" dirty="0" smtClean="0"/>
              <a:t>читает</a:t>
            </a:r>
            <a:r>
              <a:rPr lang="ru-RU" sz="1600" dirty="0"/>
              <a:t>),</a:t>
            </a:r>
            <a:r>
              <a:rPr lang="ru-RU" sz="1600" b="1" i="1" dirty="0"/>
              <a:t> </a:t>
            </a:r>
            <a:endParaRPr lang="ru-RU" sz="1600" b="1" i="1" dirty="0" smtClean="0"/>
          </a:p>
          <a:p>
            <a:pPr rtl="0"/>
            <a:r>
              <a:rPr lang="ru-RU" sz="1600" b="1" i="1" dirty="0" smtClean="0"/>
              <a:t>ревущий</a:t>
            </a:r>
            <a:r>
              <a:rPr lang="ru-RU" sz="1600" i="1" dirty="0"/>
              <a:t> мотор </a:t>
            </a:r>
            <a:r>
              <a:rPr lang="ru-RU" sz="1600" dirty="0"/>
              <a:t>(мотор сам ревёт).</a:t>
            </a:r>
          </a:p>
          <a:p>
            <a:pPr rtl="0"/>
            <a:r>
              <a:rPr lang="ru-RU" sz="1600" b="1" dirty="0"/>
              <a:t>Страдательные</a:t>
            </a:r>
            <a:r>
              <a:rPr lang="ru-RU" sz="1600" dirty="0"/>
              <a:t> причастия обозначают признак по действию, которое предмет испытывает со стороны </a:t>
            </a:r>
            <a:r>
              <a:rPr lang="ru-RU" sz="1600" b="1" dirty="0"/>
              <a:t>другого деятеля</a:t>
            </a:r>
            <a:r>
              <a:rPr lang="ru-RU" sz="1600" dirty="0"/>
              <a:t>: </a:t>
            </a:r>
            <a:endParaRPr lang="ru-RU" sz="1600" dirty="0" smtClean="0"/>
          </a:p>
          <a:p>
            <a:pPr rtl="0"/>
            <a:r>
              <a:rPr lang="ru-RU" sz="1600" b="1" i="1" dirty="0" smtClean="0"/>
              <a:t>написанное </a:t>
            </a:r>
            <a:r>
              <a:rPr lang="ru-RU" sz="1600" i="1" dirty="0" smtClean="0"/>
              <a:t>письмо</a:t>
            </a:r>
            <a:r>
              <a:rPr lang="ru-RU" sz="1600" dirty="0"/>
              <a:t> </a:t>
            </a:r>
            <a:r>
              <a:rPr lang="ru-RU" sz="1600" dirty="0" smtClean="0"/>
              <a:t>(письмо написал кто-то),</a:t>
            </a:r>
            <a:r>
              <a:rPr lang="ru-RU" sz="1600" dirty="0"/>
              <a:t> </a:t>
            </a:r>
            <a:endParaRPr lang="ru-RU" sz="1600" dirty="0" smtClean="0"/>
          </a:p>
          <a:p>
            <a:pPr rtl="0"/>
            <a:r>
              <a:rPr lang="ru-RU" sz="1600" b="1" i="1" dirty="0" smtClean="0"/>
              <a:t>выполненное</a:t>
            </a:r>
            <a:r>
              <a:rPr lang="ru-RU" sz="1600" i="1" dirty="0"/>
              <a:t> задание</a:t>
            </a:r>
            <a:r>
              <a:rPr lang="ru-RU" sz="1600" dirty="0"/>
              <a:t> (задание выполнил кто-то). 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75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408183"/>
          </a:xfrm>
        </p:spPr>
        <p:txBody>
          <a:bodyPr/>
          <a:lstStyle/>
          <a:p>
            <a:r>
              <a:rPr lang="ru-RU" sz="1800" dirty="0"/>
              <a:t>Часто причастия путают с прилагательными. Чтобы этого не делать, нужно запомнить, что </a:t>
            </a:r>
            <a:r>
              <a:rPr lang="ru-RU" sz="1800" b="1" dirty="0"/>
              <a:t>прилагательные</a:t>
            </a:r>
            <a:r>
              <a:rPr lang="ru-RU" sz="1800" dirty="0"/>
              <a:t> обозначают </a:t>
            </a:r>
            <a:r>
              <a:rPr lang="ru-RU" sz="1800" b="1" dirty="0"/>
              <a:t>постоянный</a:t>
            </a:r>
            <a:r>
              <a:rPr lang="ru-RU" sz="1800" dirty="0"/>
              <a:t>, не изменяющийся во времени признак предмета, а </a:t>
            </a:r>
            <a:r>
              <a:rPr lang="ru-RU" sz="1800" b="1" dirty="0"/>
              <a:t>причастия</a:t>
            </a:r>
            <a:r>
              <a:rPr lang="ru-RU" sz="1800" dirty="0"/>
              <a:t> обозначают признак </a:t>
            </a:r>
            <a:r>
              <a:rPr lang="ru-RU" sz="1800" b="1" dirty="0"/>
              <a:t>непостоянный</a:t>
            </a:r>
            <a:r>
              <a:rPr lang="ru-RU" sz="1800" dirty="0"/>
              <a:t>, протекающий во времени:</a:t>
            </a:r>
          </a:p>
        </p:txBody>
      </p:sp>
    </p:spTree>
    <p:extLst>
      <p:ext uri="{BB962C8B-B14F-4D97-AF65-F5344CB8AC3E}">
        <p14:creationId xmlns:p14="http://schemas.microsoft.com/office/powerpoint/2010/main" val="9751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Не путайте!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0283"/>
              </p:ext>
            </p:extLst>
          </p:nvPr>
        </p:nvGraphicFramePr>
        <p:xfrm>
          <a:off x="218604" y="758329"/>
          <a:ext cx="5400600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xmlns="" val="311874688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1309861936"/>
                    </a:ext>
                  </a:extLst>
                </a:gridCol>
              </a:tblGrid>
              <a:tr h="8640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Прилагательные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(постоянный признак)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Причастия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(непостоянный признак)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0619672"/>
                  </a:ext>
                </a:extLst>
              </a:tr>
              <a:tr h="4080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сидячая работа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сидящая старушка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9052653"/>
                  </a:ext>
                </a:extLst>
              </a:tr>
              <a:tr h="4080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кипучая натура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кипящая вода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548808"/>
                  </a:ext>
                </a:extLst>
              </a:tr>
              <a:tr h="4080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лежачий полицейский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лежащий  учебник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8328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9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492990"/>
          </a:xfrm>
        </p:spPr>
        <p:txBody>
          <a:bodyPr/>
          <a:lstStyle/>
          <a:p>
            <a:r>
              <a:rPr lang="ru-RU" sz="1800" b="1" dirty="0"/>
              <a:t>Причастие также можно узнать по особым суффиксам: -УЩ- (-ЮЩ-), -АЩ- (-ЯЩ-), -ВШ-, -Ш-, -ЕМ- (-ОМ-), -ИМ-, -ЕНН- (-ЕН- у кратких причастий), -НН- (-Н- у кратких причастий), </a:t>
            </a:r>
            <a:endParaRPr lang="ru-RU" sz="1800" b="1" dirty="0" smtClean="0"/>
          </a:p>
          <a:p>
            <a:r>
              <a:rPr lang="ru-RU" sz="1800" b="1" dirty="0" smtClean="0"/>
              <a:t>-Т-:</a:t>
            </a:r>
          </a:p>
          <a:p>
            <a:r>
              <a:rPr lang="ru-RU" sz="1800" dirty="0" smtClean="0"/>
              <a:t> </a:t>
            </a:r>
            <a:r>
              <a:rPr lang="ru-RU" sz="1800" i="1" dirty="0" smtClean="0"/>
              <a:t>бег</a:t>
            </a:r>
            <a:r>
              <a:rPr lang="ru-RU" sz="1800" b="1" i="1" u="sng" dirty="0" smtClean="0"/>
              <a:t>ущ</a:t>
            </a:r>
            <a:r>
              <a:rPr lang="ru-RU" sz="1800" i="1" dirty="0" smtClean="0"/>
              <a:t>ий, по</a:t>
            </a:r>
            <a:r>
              <a:rPr lang="ru-RU" sz="1800" b="1" i="1" u="sng" dirty="0" smtClean="0"/>
              <a:t>ющ</a:t>
            </a:r>
            <a:r>
              <a:rPr lang="ru-RU" sz="1800" i="1" dirty="0" smtClean="0"/>
              <a:t>ий, дыш</a:t>
            </a:r>
            <a:r>
              <a:rPr lang="ru-RU" sz="1800" b="1" i="1" u="sng" dirty="0" smtClean="0"/>
              <a:t>ащ</a:t>
            </a:r>
            <a:r>
              <a:rPr lang="ru-RU" sz="1800" i="1" dirty="0" smtClean="0"/>
              <a:t>ий, вид</a:t>
            </a:r>
            <a:r>
              <a:rPr lang="ru-RU" sz="1800" b="1" i="1" u="sng" dirty="0" smtClean="0"/>
              <a:t>ящ</a:t>
            </a:r>
            <a:r>
              <a:rPr lang="ru-RU" sz="1800" i="1" dirty="0" smtClean="0"/>
              <a:t>ий, горе</a:t>
            </a:r>
            <a:r>
              <a:rPr lang="ru-RU" sz="1800" b="1" i="1" u="sng" dirty="0" smtClean="0"/>
              <a:t>вш</a:t>
            </a:r>
            <a:r>
              <a:rPr lang="ru-RU" sz="1800" i="1" dirty="0" smtClean="0"/>
              <a:t>ий, пас</a:t>
            </a:r>
            <a:r>
              <a:rPr lang="ru-RU" sz="1800" b="1" i="1" u="sng" dirty="0" smtClean="0"/>
              <a:t>ш</a:t>
            </a:r>
            <a:r>
              <a:rPr lang="ru-RU" sz="1800" i="1" dirty="0" smtClean="0"/>
              <a:t>ий, реша</a:t>
            </a:r>
            <a:r>
              <a:rPr lang="ru-RU" sz="1800" b="1" i="1" u="sng" dirty="0" smtClean="0"/>
              <a:t>ем</a:t>
            </a:r>
            <a:r>
              <a:rPr lang="ru-RU" sz="1800" i="1" dirty="0" smtClean="0"/>
              <a:t>ый, </a:t>
            </a:r>
            <a:r>
              <a:rPr lang="ru-RU" sz="1800" i="1" dirty="0" err="1" smtClean="0"/>
              <a:t>влек</a:t>
            </a:r>
            <a:r>
              <a:rPr lang="ru-RU" sz="1800" b="1" i="1" u="sng" dirty="0" err="1" smtClean="0"/>
              <a:t>ом</a:t>
            </a:r>
            <a:r>
              <a:rPr lang="ru-RU" sz="1800" i="1" dirty="0" err="1" smtClean="0"/>
              <a:t>ый</a:t>
            </a:r>
            <a:r>
              <a:rPr lang="ru-RU" sz="1800" i="1" dirty="0" smtClean="0"/>
              <a:t>, завис</a:t>
            </a:r>
            <a:r>
              <a:rPr lang="ru-RU" sz="1800" b="1" i="1" u="sng" dirty="0" smtClean="0"/>
              <a:t>им</a:t>
            </a:r>
            <a:r>
              <a:rPr lang="ru-RU" sz="1800" i="1" dirty="0" smtClean="0"/>
              <a:t>ый, скле</a:t>
            </a:r>
            <a:r>
              <a:rPr lang="ru-RU" sz="1800" b="1" i="1" u="sng" dirty="0" smtClean="0"/>
              <a:t>енн</a:t>
            </a:r>
            <a:r>
              <a:rPr lang="ru-RU" sz="1800" i="1" dirty="0" smtClean="0"/>
              <a:t>ый (скле</a:t>
            </a:r>
            <a:r>
              <a:rPr lang="ru-RU" sz="1800" b="1" i="1" u="sng" dirty="0" smtClean="0"/>
              <a:t>ен</a:t>
            </a:r>
            <a:r>
              <a:rPr lang="ru-RU" sz="1800" i="1" dirty="0" smtClean="0"/>
              <a:t>), разрисова</a:t>
            </a:r>
            <a:r>
              <a:rPr lang="ru-RU" sz="1800" b="1" i="1" u="sng" dirty="0" smtClean="0"/>
              <a:t>нн</a:t>
            </a:r>
            <a:r>
              <a:rPr lang="ru-RU" sz="1800" i="1" dirty="0" smtClean="0"/>
              <a:t>ый (разрисова</a:t>
            </a:r>
            <a:r>
              <a:rPr lang="ru-RU" sz="1800" b="1" i="1" u="sng" dirty="0" smtClean="0"/>
              <a:t>н</a:t>
            </a:r>
            <a:r>
              <a:rPr lang="ru-RU" sz="1800" i="1" dirty="0" smtClean="0"/>
              <a:t>а), покры</a:t>
            </a:r>
            <a:r>
              <a:rPr lang="ru-RU" sz="1800" b="1" i="1" u="sng" dirty="0" smtClean="0"/>
              <a:t>т</a:t>
            </a:r>
            <a:r>
              <a:rPr lang="ru-RU" sz="1800" i="1" dirty="0" smtClean="0"/>
              <a:t>ый. 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184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для закрепления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6"/>
            <a:ext cx="5472608" cy="3139321"/>
          </a:xfrm>
        </p:spPr>
        <p:txBody>
          <a:bodyPr/>
          <a:lstStyle/>
          <a:p>
            <a:r>
              <a:rPr lang="ru-RU" b="1" i="1" dirty="0" smtClean="0"/>
              <a:t>Прочтите </a:t>
            </a:r>
            <a:r>
              <a:rPr lang="ru-RU" b="1" i="1" dirty="0"/>
              <a:t>текст шуточного письма, которое было написано одним сказочным героем. Выпишите из текста краткие страдательные причастия, выделите суффикс и укажите глагол, от которого образовано данное причастие.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sz="1800" i="1" dirty="0" smtClean="0"/>
              <a:t>Живём </a:t>
            </a:r>
            <a:r>
              <a:rPr lang="ru-RU" sz="1800" i="1" dirty="0"/>
              <a:t>очень хорошо. Дом всегда прибран, белье выстирано и выглажено. В комнате очень уютно: пол застелен ковром, шторы накрахмалены и обшиты оборочками, стены украшены картинами. Цветы вовремя политы и подкормлены.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 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51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049769" cy="2215991"/>
          </a:xfrm>
        </p:spPr>
        <p:txBody>
          <a:bodyPr/>
          <a:lstStyle/>
          <a:p>
            <a:r>
              <a:rPr lang="ru-RU" sz="1600" i="1" dirty="0"/>
              <a:t>Книги разложены по полочкам. Игрушки бывают разбросаны, но вечером они всегда собраны и спрятаны в специальные ящики.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i="1" dirty="0"/>
              <a:t>Наши дети вымыты, обстираны, </a:t>
            </a:r>
            <a:r>
              <a:rPr lang="ru-RU" sz="1600" i="1" dirty="0" smtClean="0"/>
              <a:t>причёсаны</a:t>
            </a:r>
            <a:r>
              <a:rPr lang="ru-RU" sz="1600" i="1" dirty="0"/>
              <a:t>. Носики у них всегда вытерты, банты и шнурки завязаны. Девчонки наряжены и накрашены. Мальчишки одеты и обуты.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130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830337"/>
            <a:ext cx="5203927" cy="2000548"/>
          </a:xfrm>
        </p:spPr>
        <p:txBody>
          <a:bodyPr/>
          <a:lstStyle/>
          <a:p>
            <a:pPr algn="ctr"/>
            <a:r>
              <a:rPr lang="ru-RU" sz="2000" dirty="0"/>
              <a:t>Причастие с зависимыми словами – это </a:t>
            </a:r>
            <a:r>
              <a:rPr lang="ru-RU" sz="2000" b="1" i="1" dirty="0">
                <a:solidFill>
                  <a:srgbClr val="FF0000"/>
                </a:solidFill>
              </a:rPr>
              <a:t>причастный оборот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1800" i="1" dirty="0" smtClean="0">
                <a:solidFill>
                  <a:schemeClr val="tx2"/>
                </a:solidFill>
              </a:rPr>
              <a:t>Проведённый </a:t>
            </a:r>
            <a:r>
              <a:rPr lang="ru-RU" sz="1800" i="1" dirty="0">
                <a:solidFill>
                  <a:schemeClr val="tx2"/>
                </a:solidFill>
              </a:rPr>
              <a:t>опыт – проведённый в лаборатории </a:t>
            </a:r>
            <a:r>
              <a:rPr lang="ru-RU" sz="1800" i="1" u="sng" dirty="0">
                <a:solidFill>
                  <a:schemeClr val="tx2"/>
                </a:solidFill>
              </a:rPr>
              <a:t>опыт</a:t>
            </a:r>
            <a:r>
              <a:rPr lang="ru-RU" sz="1800" i="1" dirty="0">
                <a:solidFill>
                  <a:schemeClr val="tx2"/>
                </a:solidFill>
              </a:rPr>
              <a:t>; </a:t>
            </a:r>
            <a:r>
              <a:rPr lang="ru-RU" sz="1800" i="1" u="sng" dirty="0">
                <a:solidFill>
                  <a:schemeClr val="tx2"/>
                </a:solidFill>
              </a:rPr>
              <a:t>опыт</a:t>
            </a:r>
            <a:r>
              <a:rPr lang="ru-RU" sz="1800" i="1" dirty="0">
                <a:solidFill>
                  <a:schemeClr val="tx2"/>
                </a:solidFill>
              </a:rPr>
              <a:t>, проведённый в лаборатории. </a:t>
            </a:r>
            <a:endParaRPr lang="ru-RU" sz="1800" i="1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 Если </a:t>
            </a:r>
            <a:r>
              <a:rPr lang="ru-RU" sz="1800" dirty="0">
                <a:solidFill>
                  <a:schemeClr val="tx1"/>
                </a:solidFill>
              </a:rPr>
              <a:t>причастный оборот стоит после определяемого слова, он </a:t>
            </a:r>
            <a:r>
              <a:rPr lang="ru-RU" sz="1800" dirty="0" smtClean="0">
                <a:solidFill>
                  <a:schemeClr val="tx1"/>
                </a:solidFill>
              </a:rPr>
              <a:t>выделяется запятой.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7" y="542305"/>
            <a:ext cx="5472608" cy="2677656"/>
          </a:xfrm>
        </p:spPr>
        <p:txBody>
          <a:bodyPr/>
          <a:lstStyle/>
          <a:p>
            <a:r>
              <a:rPr lang="ru-RU" b="1" i="1" dirty="0"/>
              <a:t>Спишите, расставляя знаки препинания. Обозначьте причастные </a:t>
            </a:r>
            <a:r>
              <a:rPr lang="ru-RU" b="1" i="1" dirty="0" smtClean="0"/>
              <a:t>обороты.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1800" i="1" dirty="0" smtClean="0"/>
              <a:t>1)Наступает золотая осень приносящая дожди.2</a:t>
            </a:r>
            <a:r>
              <a:rPr lang="ru-RU" sz="1800" i="1" dirty="0"/>
              <a:t>) Река огибавшая берег уходила в горы. 3) Не закрытая тучей заря освещала окна.4) Мы опускаем руки в воду струящуюся между пальцев. 5) Замёрзшие за ночь цветы </a:t>
            </a:r>
            <a:r>
              <a:rPr lang="ru-RU" sz="1800" i="1" dirty="0" smtClean="0"/>
              <a:t>оживали. 6)Листья </a:t>
            </a:r>
            <a:r>
              <a:rPr lang="ru-RU" sz="1800" i="1" dirty="0"/>
              <a:t>кружащиеся в воздухе падают на землю.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3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ПРИЧАСТИЕ</a:t>
            </a:r>
            <a:endParaRPr lang="ru-RU" dirty="0"/>
          </a:p>
        </p:txBody>
      </p:sp>
      <p:pic>
        <p:nvPicPr>
          <p:cNvPr id="2050" name="Picture 2" descr="Причастие это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8" y="830337"/>
            <a:ext cx="4320479" cy="17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041" y="2314695"/>
            <a:ext cx="2304256" cy="648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902345"/>
            <a:ext cx="903144" cy="141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7" y="542305"/>
            <a:ext cx="5472608" cy="2308324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r>
              <a:rPr lang="ru-RU" sz="1800" i="1" dirty="0" smtClean="0"/>
              <a:t>1)Наступает золотая осень, приносящая дожди.2</a:t>
            </a:r>
            <a:r>
              <a:rPr lang="ru-RU" sz="1800" i="1" dirty="0"/>
              <a:t>) </a:t>
            </a:r>
            <a:r>
              <a:rPr lang="ru-RU" sz="1800" i="1" dirty="0" smtClean="0"/>
              <a:t>Река, </a:t>
            </a:r>
            <a:r>
              <a:rPr lang="ru-RU" sz="1800" i="1" dirty="0"/>
              <a:t>огибавшая </a:t>
            </a:r>
            <a:r>
              <a:rPr lang="ru-RU" sz="1800" i="1" dirty="0" smtClean="0"/>
              <a:t>берег</a:t>
            </a:r>
            <a:r>
              <a:rPr lang="en-US" sz="1800" i="1" dirty="0" smtClean="0"/>
              <a:t>,</a:t>
            </a:r>
            <a:r>
              <a:rPr lang="ru-RU" sz="1800" i="1" dirty="0" smtClean="0"/>
              <a:t> </a:t>
            </a:r>
            <a:r>
              <a:rPr lang="ru-RU" sz="1800" i="1" dirty="0"/>
              <a:t>уходила в горы. 3) Не закрытая тучей заря освещала окна.4) Мы опускаем руки в </a:t>
            </a:r>
            <a:r>
              <a:rPr lang="ru-RU" sz="1800" i="1" dirty="0" smtClean="0"/>
              <a:t>воду, </a:t>
            </a:r>
            <a:r>
              <a:rPr lang="ru-RU" sz="1800" i="1" dirty="0"/>
              <a:t>струящуюся между пальцев. 5) Замёрзшие за ночь цветы </a:t>
            </a:r>
            <a:r>
              <a:rPr lang="ru-RU" sz="1800" i="1" dirty="0" smtClean="0"/>
              <a:t>оживали. 6)Листья, </a:t>
            </a:r>
            <a:r>
              <a:rPr lang="ru-RU" sz="1800" i="1" dirty="0"/>
              <a:t>кружащиеся в </a:t>
            </a:r>
            <a:r>
              <a:rPr lang="ru-RU" sz="1800" i="1" dirty="0" smtClean="0"/>
              <a:t>воздухе</a:t>
            </a:r>
            <a:r>
              <a:rPr lang="en-US" sz="1800" i="1" dirty="0" smtClean="0"/>
              <a:t>,</a:t>
            </a:r>
            <a:r>
              <a:rPr lang="ru-RU" sz="1800" i="1" dirty="0" smtClean="0"/>
              <a:t> </a:t>
            </a:r>
            <a:r>
              <a:rPr lang="ru-RU" sz="1800" i="1" dirty="0"/>
              <a:t>падают на землю.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1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8804" y="470298"/>
            <a:ext cx="3600400" cy="1795558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Древний </a:t>
            </a:r>
            <a:r>
              <a:rPr lang="ru-RU" sz="1600" dirty="0"/>
              <a:t>и красивый праздник </a:t>
            </a:r>
            <a:r>
              <a:rPr lang="ru-RU" sz="1600" dirty="0" err="1" smtClean="0"/>
              <a:t>Навруз</a:t>
            </a:r>
            <a:r>
              <a:rPr lang="ru-RU" sz="1600" dirty="0" smtClean="0"/>
              <a:t> очень </a:t>
            </a:r>
            <a:r>
              <a:rPr lang="ru-RU" sz="1600" dirty="0"/>
              <a:t>разумен в своих традиционных блюдах. Конечно, на празднично накрытом </a:t>
            </a:r>
            <a:r>
              <a:rPr lang="ru-RU" sz="1600" dirty="0" smtClean="0"/>
              <a:t>столе – </a:t>
            </a:r>
            <a:r>
              <a:rPr lang="ru-RU" sz="1600" dirty="0"/>
              <a:t>всё кулинарное богатство мира. </a:t>
            </a:r>
            <a:r>
              <a:rPr lang="ru-RU" sz="1600" dirty="0" smtClean="0"/>
              <a:t>Тысячелетиями </a:t>
            </a:r>
            <a:r>
              <a:rPr lang="ru-RU" sz="1600" dirty="0"/>
              <a:t>наши предки после долгой зимы боролись с авитаминозом при помощи простого, но чрезвычайно эффективного средства – блюдами из проросшей пшеницы. </a:t>
            </a:r>
          </a:p>
        </p:txBody>
      </p:sp>
      <p:pic>
        <p:nvPicPr>
          <p:cNvPr id="10242" name="Picture 2" descr="Опрос: Как молодежь Узбекистана отмечает Навруз и отмечает ли вообщ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952839"/>
            <a:ext cx="1695033" cy="13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0892" y="741234"/>
            <a:ext cx="2808312" cy="909068"/>
          </a:xfrm>
        </p:spPr>
        <p:txBody>
          <a:bodyPr/>
          <a:lstStyle/>
          <a:p>
            <a:r>
              <a:rPr lang="ru-RU" sz="1800" dirty="0" err="1" smtClean="0"/>
              <a:t>Cовременная</a:t>
            </a:r>
            <a:r>
              <a:rPr lang="ru-RU" sz="1800" dirty="0" smtClean="0"/>
              <a:t> </a:t>
            </a:r>
            <a:r>
              <a:rPr lang="ru-RU" sz="1800" dirty="0"/>
              <a:t>наука доказала, что в пятидесяти граммах ростков пшеницы содержится столько же витамина С, сколько в шести стаканах апельсинового сока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AutoShape 2" descr="Апельсиновый сок – польза и полезные свойства апельсинового со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Апельсиновый сок – польза и полезные свойства апельсинового со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35" y="133091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Проросшая пшеница: как употреблять в пищу? Видео — www.wday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1" t="37049" r="14750" b="10145"/>
          <a:stretch/>
        </p:blipFill>
        <p:spPr bwMode="auto">
          <a:xfrm>
            <a:off x="704034" y="1371562"/>
            <a:ext cx="64807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5" y="15782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855" y="146563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г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106" y="1466803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 6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2740" y="542306"/>
            <a:ext cx="4176464" cy="2154436"/>
          </a:xfrm>
        </p:spPr>
        <p:txBody>
          <a:bodyPr/>
          <a:lstStyle/>
          <a:p>
            <a:r>
              <a:rPr lang="ru-RU" sz="1600" dirty="0" smtClean="0"/>
              <a:t>Представьте</a:t>
            </a:r>
            <a:r>
              <a:rPr lang="ru-RU" sz="1600" dirty="0"/>
              <a:t>: пророщенная пшеница содержит почти весь ряд витаминов В, необходимых человеку, включая тиамин (витамин В1), рибофлавин (витамин В2), ниацин (витамин В3), пантотеновую кислоту (витамин В5), пиридоксин (витамин В6) и фолиевую кислоту (витамин В9). Богат продукт и минералами: много калия и железа, а ещё цинка, кальция, фосфора, селена, магния, натрия, меди и марганца.</a:t>
            </a:r>
          </a:p>
          <a:p>
            <a:endParaRPr lang="ru-RU" dirty="0"/>
          </a:p>
        </p:txBody>
      </p:sp>
      <p:pic>
        <p:nvPicPr>
          <p:cNvPr id="8194" name="Picture 2" descr="Divolife - Едим и худеем → Проросшая пшеница. Блюда из проросших зерен  пшениц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861" y="715164"/>
            <a:ext cx="1009722" cy="13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орощенная пшеница: как употреблять и проращивать зерна в домашних услови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1" y="542306"/>
            <a:ext cx="5365206" cy="26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42306"/>
            <a:ext cx="5400600" cy="2462213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Самое </a:t>
            </a:r>
            <a:r>
              <a:rPr lang="ru-RU" sz="1600" dirty="0"/>
              <a:t>знаменитое </a:t>
            </a:r>
            <a:r>
              <a:rPr lang="ru-RU" sz="1600" dirty="0" smtClean="0"/>
              <a:t>лакомство - </a:t>
            </a:r>
            <a:r>
              <a:rPr lang="ru-RU" sz="1600" dirty="0" err="1" smtClean="0"/>
              <a:t>сумаляк</a:t>
            </a:r>
            <a:r>
              <a:rPr lang="ru-RU" sz="1600" dirty="0" smtClean="0"/>
              <a:t>. Его </a:t>
            </a:r>
            <a:r>
              <a:rPr lang="ru-RU" sz="1600" dirty="0"/>
              <a:t>приготовление – целый ритуал и таинство, в котором участвуют только девушки и женщины. Они целые сутки варят блюдо из сока проросшей пшеницы, муки и растительного масла. Всю </a:t>
            </a:r>
            <a:r>
              <a:rPr lang="ru-RU" sz="1600" dirty="0" smtClean="0"/>
              <a:t>ночь можно слышать звучащие </a:t>
            </a:r>
            <a:r>
              <a:rPr lang="ru-RU" sz="1600" dirty="0"/>
              <a:t>у огромного котла песни, </a:t>
            </a:r>
            <a:r>
              <a:rPr lang="ru-RU" sz="1600" dirty="0" smtClean="0"/>
              <a:t>видеть танцующих и рассказывающих </a:t>
            </a:r>
            <a:r>
              <a:rPr lang="ru-RU" sz="1600" dirty="0"/>
              <a:t>истории </a:t>
            </a:r>
            <a:r>
              <a:rPr lang="ru-RU" sz="1600" dirty="0" smtClean="0"/>
              <a:t> женщин, помешивающих </a:t>
            </a:r>
            <a:r>
              <a:rPr lang="ru-RU" sz="1600" dirty="0" err="1" smtClean="0"/>
              <a:t>сумаляк</a:t>
            </a:r>
            <a:r>
              <a:rPr lang="ru-RU" sz="1600" dirty="0"/>
              <a:t>, </a:t>
            </a:r>
            <a:r>
              <a:rPr lang="ru-RU" sz="1600" dirty="0" smtClean="0"/>
              <a:t>загадывающих </a:t>
            </a:r>
            <a:r>
              <a:rPr lang="ru-RU" sz="1600" dirty="0"/>
              <a:t>свои самые заветные желания. И они сбываются. Это же </a:t>
            </a:r>
            <a:r>
              <a:rPr lang="ru-RU" sz="1600" dirty="0" err="1"/>
              <a:t>Навруз</a:t>
            </a:r>
            <a:r>
              <a:rPr lang="ru-RU" sz="1600" dirty="0" smtClean="0"/>
              <a:t>!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90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779" y="1778056"/>
            <a:ext cx="949292" cy="634964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Сумаляк - праздничное блюдо Навруза. Обычаи Узбекист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" y="683581"/>
            <a:ext cx="2560160" cy="21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Что ждет ташкентцев на праздник Навруз | Центр-1 / Centre1.com - Новости из  Узбекис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92" y="683581"/>
            <a:ext cx="2752725" cy="21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3" y="614313"/>
            <a:ext cx="5364595" cy="2215991"/>
          </a:xfrm>
        </p:spPr>
        <p:txBody>
          <a:bodyPr/>
          <a:lstStyle/>
          <a:p>
            <a:r>
              <a:rPr lang="ru-RU" sz="1600" dirty="0" smtClean="0"/>
              <a:t>   Особый </a:t>
            </a:r>
            <a:r>
              <a:rPr lang="ru-RU" sz="1600" dirty="0"/>
              <a:t>ритуал – изучение рисунка, </a:t>
            </a:r>
            <a:r>
              <a:rPr lang="ru-RU" sz="1600" dirty="0" smtClean="0"/>
              <a:t> появившегося </a:t>
            </a:r>
            <a:r>
              <a:rPr lang="ru-RU" sz="1600" dirty="0"/>
              <a:t>на поверхности котла в самом финале. Часто это – рисунок раскинувшей крылья волшебной птицы. Хороший </a:t>
            </a:r>
            <a:r>
              <a:rPr lang="ru-RU" sz="1600" dirty="0" err="1" smtClean="0"/>
              <a:t>сумаляк</a:t>
            </a:r>
            <a:r>
              <a:rPr lang="ru-RU" sz="1600" dirty="0" smtClean="0"/>
              <a:t> </a:t>
            </a:r>
            <a:r>
              <a:rPr lang="ru-RU" sz="1600" dirty="0"/>
              <a:t>сияет как лак и сладок без всякого добавления подсластителей благодаря содержащимся в проросшей </a:t>
            </a:r>
            <a:r>
              <a:rPr lang="ru-RU" sz="1600" dirty="0" smtClean="0"/>
              <a:t>пшенице полисахаридам. </a:t>
            </a:r>
            <a:r>
              <a:rPr lang="ru-RU" sz="1600" dirty="0"/>
              <a:t>А если вам в чашке </a:t>
            </a:r>
            <a:r>
              <a:rPr lang="ru-RU" sz="1600" dirty="0" smtClean="0"/>
              <a:t>попадётся камушек,  добавленный </a:t>
            </a:r>
            <a:r>
              <a:rPr lang="ru-RU" sz="1600" dirty="0"/>
              <a:t>в котёл, чтобы </a:t>
            </a:r>
            <a:r>
              <a:rPr lang="ru-RU" sz="1600" dirty="0" err="1" smtClean="0"/>
              <a:t>сумаляк</a:t>
            </a:r>
            <a:r>
              <a:rPr lang="ru-RU" sz="1600" dirty="0" smtClean="0"/>
              <a:t> </a:t>
            </a:r>
            <a:r>
              <a:rPr lang="ru-RU" sz="1600" dirty="0"/>
              <a:t>не пригорал – то сохраните </a:t>
            </a:r>
            <a:r>
              <a:rPr lang="ru-RU" sz="1600" dirty="0" smtClean="0"/>
              <a:t>его </a:t>
            </a:r>
            <a:r>
              <a:rPr lang="ru-RU" sz="1600" dirty="0"/>
              <a:t>– </a:t>
            </a:r>
            <a:r>
              <a:rPr lang="ru-RU" sz="1600" dirty="0" smtClean="0"/>
              <a:t>он принесёт </a:t>
            </a:r>
            <a:r>
              <a:rPr lang="ru-RU" sz="1600" dirty="0"/>
              <a:t>удачу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45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6380560" y="-558099"/>
            <a:ext cx="299294" cy="282893"/>
          </a:xfrm>
          <a:prstGeom prst="downArrowCallou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Сумаляк: как сварить волшебную кашу - Юля Даркова - ИА REGN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" y="741233"/>
            <a:ext cx="2160239" cy="1961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ashkent region - Особые рецепты сумаля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Tashkent region - Особые рецепты сумаля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А рядом со школой варили сумаляк — Письма о Ташкен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74" y="770843"/>
            <a:ext cx="2849572" cy="19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/>
              <a:t>Задание для самостоятельного выполнения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614314"/>
            <a:ext cx="5102427" cy="2869848"/>
          </a:xfrm>
        </p:spPr>
        <p:txBody>
          <a:bodyPr/>
          <a:lstStyle/>
          <a:p>
            <a:r>
              <a:rPr lang="ru-RU" sz="1600" dirty="0"/>
              <a:t>1. Найдите в тексте причастия.</a:t>
            </a:r>
          </a:p>
          <a:p>
            <a:r>
              <a:rPr lang="ru-RU" sz="1600" dirty="0"/>
              <a:t>2. Определите их разряд (действительные и страдательные) и время.</a:t>
            </a:r>
          </a:p>
          <a:p>
            <a:r>
              <a:rPr lang="ru-RU" sz="1600" dirty="0"/>
              <a:t>3. Назовите глаголы, от которых они образованы. Установите, с помощью каких суффиксов образованы причастия.</a:t>
            </a:r>
          </a:p>
          <a:p>
            <a:r>
              <a:rPr lang="ru-RU" sz="1600" dirty="0"/>
              <a:t>4. Определите синтаксическую функцию причастий в тексте. Придумайте предложения, в которых причастия выступают в роли сказуемых.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4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297" y="686321"/>
            <a:ext cx="4935243" cy="276999"/>
          </a:xfrm>
        </p:spPr>
        <p:txBody>
          <a:bodyPr/>
          <a:lstStyle/>
          <a:p>
            <a:pPr algn="ctr"/>
            <a:endParaRPr lang="ru-RU" sz="1800" dirty="0" smtClean="0"/>
          </a:p>
        </p:txBody>
      </p:sp>
      <p:pic>
        <p:nvPicPr>
          <p:cNvPr id="7170" name="Picture 2" descr="Навруз идет, Наврузу дорогу | yep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7" y="102424"/>
            <a:ext cx="5545584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Признаки глагола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544616" cy="2800767"/>
          </a:xfrm>
        </p:spPr>
        <p:txBody>
          <a:bodyPr/>
          <a:lstStyle/>
          <a:p>
            <a:r>
              <a:rPr lang="ru-RU" sz="1400" b="1" dirty="0" smtClean="0"/>
              <a:t>вид</a:t>
            </a:r>
            <a:r>
              <a:rPr lang="ru-RU" sz="1400" b="1" dirty="0"/>
              <a:t>:</a:t>
            </a:r>
            <a:endParaRPr lang="ru-RU" sz="1400" dirty="0"/>
          </a:p>
          <a:p>
            <a:r>
              <a:rPr lang="ru-RU" sz="1400" i="1" dirty="0" smtClean="0"/>
              <a:t>читающий </a:t>
            </a:r>
            <a:r>
              <a:rPr lang="ru-RU" sz="1400" i="1" dirty="0"/>
              <a:t>← (</a:t>
            </a:r>
            <a:r>
              <a:rPr lang="ru-RU" sz="1400" i="1" dirty="0">
                <a:solidFill>
                  <a:srgbClr val="FF0000"/>
                </a:solidFill>
              </a:rPr>
              <a:t>что делать?</a:t>
            </a:r>
            <a:r>
              <a:rPr lang="ru-RU" sz="1400" i="1" dirty="0"/>
              <a:t>) </a:t>
            </a:r>
            <a:r>
              <a:rPr lang="ru-RU" sz="1400" i="1" dirty="0" smtClean="0"/>
              <a:t>читать</a:t>
            </a:r>
            <a:r>
              <a:rPr lang="ru-RU" sz="1400" dirty="0"/>
              <a:t> (несовершенный вид);</a:t>
            </a:r>
          </a:p>
          <a:p>
            <a:pPr rtl="0"/>
            <a:r>
              <a:rPr lang="ru-RU" sz="1400" i="1" dirty="0" smtClean="0"/>
              <a:t>прочитавший </a:t>
            </a:r>
            <a:r>
              <a:rPr lang="ru-RU" sz="1400" i="1" dirty="0"/>
              <a:t>← (</a:t>
            </a:r>
            <a:r>
              <a:rPr lang="ru-RU" sz="1400" i="1" dirty="0">
                <a:solidFill>
                  <a:srgbClr val="FF0000"/>
                </a:solidFill>
              </a:rPr>
              <a:t>что сделать?</a:t>
            </a:r>
            <a:r>
              <a:rPr lang="ru-RU" sz="1400" i="1" dirty="0"/>
              <a:t>) </a:t>
            </a:r>
            <a:r>
              <a:rPr lang="ru-RU" sz="1400" i="1" dirty="0" smtClean="0"/>
              <a:t>прочитать</a:t>
            </a:r>
            <a:r>
              <a:rPr lang="ru-RU" sz="1400" dirty="0"/>
              <a:t> (совершенный вид);</a:t>
            </a:r>
          </a:p>
          <a:p>
            <a:r>
              <a:rPr lang="ru-RU" sz="1400" b="1" dirty="0"/>
              <a:t>возвратность:</a:t>
            </a:r>
            <a:endParaRPr lang="ru-RU" sz="1400" dirty="0"/>
          </a:p>
          <a:p>
            <a:pPr rtl="0"/>
            <a:r>
              <a:rPr lang="ru-RU" sz="1400" i="1" dirty="0"/>
              <a:t>восхищающий ← восхищать</a:t>
            </a:r>
            <a:r>
              <a:rPr lang="ru-RU" sz="1400" dirty="0"/>
              <a:t> (невозвратные);</a:t>
            </a:r>
          </a:p>
          <a:p>
            <a:pPr rtl="0"/>
            <a:r>
              <a:rPr lang="ru-RU" sz="1400" i="1" dirty="0"/>
              <a:t>восхищающий</a:t>
            </a:r>
            <a:r>
              <a:rPr lang="ru-RU" sz="1400" i="1" u="sng" dirty="0"/>
              <a:t>ся</a:t>
            </a:r>
            <a:r>
              <a:rPr lang="ru-RU" sz="1400" i="1" dirty="0"/>
              <a:t> ← восхищать</a:t>
            </a:r>
            <a:r>
              <a:rPr lang="ru-RU" sz="1400" i="1" u="sng" dirty="0"/>
              <a:t>ся</a:t>
            </a:r>
            <a:r>
              <a:rPr lang="ru-RU" sz="1400" dirty="0"/>
              <a:t> (возвратные);</a:t>
            </a:r>
          </a:p>
          <a:p>
            <a:r>
              <a:rPr lang="ru-RU" sz="1400" b="1" dirty="0"/>
              <a:t>время:</a:t>
            </a:r>
            <a:endParaRPr lang="ru-RU" sz="1400" dirty="0"/>
          </a:p>
          <a:p>
            <a:pPr rtl="0"/>
            <a:r>
              <a:rPr lang="ru-RU" sz="1400" i="1" dirty="0" smtClean="0"/>
              <a:t>отвеча</a:t>
            </a:r>
            <a:r>
              <a:rPr lang="ru-RU" sz="1400" i="1" dirty="0" smtClean="0">
                <a:solidFill>
                  <a:srgbClr val="FF0000"/>
                </a:solidFill>
              </a:rPr>
              <a:t>ющ</a:t>
            </a:r>
            <a:r>
              <a:rPr lang="ru-RU" sz="1400" i="1" dirty="0" smtClean="0"/>
              <a:t>ий</a:t>
            </a:r>
            <a:r>
              <a:rPr lang="ru-RU" sz="1400" dirty="0"/>
              <a:t> (настоящее время);</a:t>
            </a:r>
          </a:p>
          <a:p>
            <a:pPr rtl="0"/>
            <a:r>
              <a:rPr lang="ru-RU" sz="1400" i="1" dirty="0" smtClean="0"/>
              <a:t>ответи</a:t>
            </a:r>
            <a:r>
              <a:rPr lang="ru-RU" sz="1400" i="1" dirty="0" smtClean="0">
                <a:solidFill>
                  <a:srgbClr val="FF0000"/>
                </a:solidFill>
              </a:rPr>
              <a:t>вш</a:t>
            </a:r>
            <a:r>
              <a:rPr lang="ru-RU" sz="1400" i="1" dirty="0" smtClean="0"/>
              <a:t>ий</a:t>
            </a:r>
            <a:r>
              <a:rPr lang="ru-RU" sz="1400" dirty="0"/>
              <a:t> (прошедшее время).</a:t>
            </a:r>
          </a:p>
          <a:p>
            <a:pPr rtl="0"/>
            <a:r>
              <a:rPr lang="ru-RU" sz="1400" dirty="0"/>
              <a:t>Форм будущего времени причастия не имеют.</a:t>
            </a:r>
          </a:p>
          <a:p>
            <a:pPr rtl="0"/>
            <a:r>
              <a:rPr lang="ru-RU" sz="1400" b="1" dirty="0"/>
              <a:t>Признаки глагола являются у причастия постоянными. 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44" y="1334393"/>
            <a:ext cx="1446831" cy="9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0141" y="1515584"/>
            <a:ext cx="3870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Повторение и обобщение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Садыкова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Дильдор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Абдуллаевна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0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058421" cy="193899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 smtClean="0"/>
              <a:t>Повторим части слова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Вспомним как образуются имена прилагательные, составим словосочетания и просклоняем их 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Повторим вид глагола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Образуем причастия от глаголов, составим словосочетания и просклоняем одно из них.</a:t>
            </a:r>
          </a:p>
        </p:txBody>
      </p:sp>
    </p:spTree>
    <p:extLst>
      <p:ext uri="{BB962C8B-B14F-4D97-AF65-F5344CB8AC3E}">
        <p14:creationId xmlns:p14="http://schemas.microsoft.com/office/powerpoint/2010/main" val="3512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1299" r="1267"/>
          <a:stretch/>
        </p:blipFill>
        <p:spPr>
          <a:xfrm>
            <a:off x="0" y="-40672"/>
            <a:ext cx="5765800" cy="32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Образуйте имена прилагательные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7656" y="1828533"/>
            <a:ext cx="5206991" cy="1093449"/>
          </a:xfrm>
        </p:spPr>
        <p:txBody>
          <a:bodyPr>
            <a:normAutofit/>
          </a:bodyPr>
          <a:lstStyle/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Сонный, туманный, осенний, лунный, </a:t>
            </a:r>
          </a:p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картинная, длинная, зимний,</a:t>
            </a:r>
          </a:p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летние, теннисный, журнальный.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58" t="65113" r="9590" b="10705"/>
          <a:stretch/>
        </p:blipFill>
        <p:spPr>
          <a:xfrm>
            <a:off x="448232" y="682027"/>
            <a:ext cx="4921169" cy="509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55" y="1255285"/>
            <a:ext cx="5332043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13" i="1" dirty="0">
                <a:latin typeface="Arial" panose="020B0604020202020204" pitchFamily="34" charset="0"/>
                <a:cs typeface="Arial" panose="020B0604020202020204" pitchFamily="34" charset="0"/>
              </a:rPr>
              <a:t>Сон, туман, осень, луна, картина, длина, зима, лето, теннис, журнал.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654" y="35696"/>
            <a:ext cx="5497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Образуйте имена прилагательные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Образуйте имена прилагательные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7656" y="1828533"/>
            <a:ext cx="5206991" cy="1093449"/>
          </a:xfrm>
        </p:spPr>
        <p:txBody>
          <a:bodyPr>
            <a:normAutofit/>
          </a:bodyPr>
          <a:lstStyle/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Сонный, туманный, осенний, лунный, </a:t>
            </a:r>
          </a:p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картинная, длинная, зимний,</a:t>
            </a:r>
          </a:p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летние, теннисный, журнальный.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58" t="65113" r="9590" b="10705"/>
          <a:stretch/>
        </p:blipFill>
        <p:spPr>
          <a:xfrm>
            <a:off x="448232" y="682027"/>
            <a:ext cx="4921169" cy="509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55" y="1255285"/>
            <a:ext cx="5332043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13" i="1" dirty="0">
                <a:latin typeface="Arial" panose="020B0604020202020204" pitchFamily="34" charset="0"/>
                <a:cs typeface="Arial" panose="020B0604020202020204" pitchFamily="34" charset="0"/>
              </a:rPr>
              <a:t>Сон, туман, осень, луна, картина, длина, зима, лето, теннис, журнал.</a:t>
            </a:r>
          </a:p>
        </p:txBody>
      </p:sp>
      <p:sp>
        <p:nvSpPr>
          <p:cNvPr id="6" name="Арка 5"/>
          <p:cNvSpPr/>
          <p:nvPr/>
        </p:nvSpPr>
        <p:spPr>
          <a:xfrm>
            <a:off x="396399" y="1764719"/>
            <a:ext cx="496609" cy="17444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384798" y="2153589"/>
            <a:ext cx="912754" cy="16859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4124423" y="1764720"/>
            <a:ext cx="425031" cy="17444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2986893" y="1764719"/>
            <a:ext cx="502206" cy="17974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1531787" y="1776632"/>
            <a:ext cx="754787" cy="1717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1909180" y="2141339"/>
            <a:ext cx="549183" cy="1640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3069992" y="2139274"/>
            <a:ext cx="401336" cy="16611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380436" y="2460098"/>
            <a:ext cx="444776" cy="18714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1496244" y="2460098"/>
            <a:ext cx="825872" cy="18714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3064235" y="2460098"/>
            <a:ext cx="851375" cy="18714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596" y="34116"/>
            <a:ext cx="561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Выделите корень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Образуйте имена прилагательные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7656" y="1828533"/>
            <a:ext cx="5206991" cy="1093449"/>
          </a:xfrm>
        </p:spPr>
        <p:txBody>
          <a:bodyPr>
            <a:normAutofit/>
          </a:bodyPr>
          <a:lstStyle/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Сонн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 туманн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 осенн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 лунн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картинн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 длинн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 зимн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летн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 теннисн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, журнальн</a:t>
            </a:r>
            <a:r>
              <a:rPr lang="ru-RU" sz="208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58" t="65113" r="9590" b="10705"/>
          <a:stretch/>
        </p:blipFill>
        <p:spPr>
          <a:xfrm>
            <a:off x="448232" y="682027"/>
            <a:ext cx="4921169" cy="509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55" y="1202701"/>
            <a:ext cx="5332043" cy="5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13" i="1" dirty="0">
                <a:latin typeface="Arial" panose="020B0604020202020204" pitchFamily="34" charset="0"/>
                <a:cs typeface="Arial" panose="020B0604020202020204" pitchFamily="34" charset="0"/>
              </a:rPr>
              <a:t>Сон, туман, осень, луна, картина, длина, зима, лето, теннис, журнал.</a:t>
            </a:r>
          </a:p>
        </p:txBody>
      </p:sp>
      <p:sp>
        <p:nvSpPr>
          <p:cNvPr id="6" name="Арка 5"/>
          <p:cNvSpPr/>
          <p:nvPr/>
        </p:nvSpPr>
        <p:spPr>
          <a:xfrm>
            <a:off x="498251" y="1822800"/>
            <a:ext cx="428813" cy="17444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442842" y="2174285"/>
            <a:ext cx="912754" cy="16859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4154039" y="1835025"/>
            <a:ext cx="425031" cy="17444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3061671" y="1850325"/>
            <a:ext cx="502206" cy="17974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1531786" y="1835025"/>
            <a:ext cx="754787" cy="1717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1953063" y="2184475"/>
            <a:ext cx="549183" cy="1640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3145320" y="2204405"/>
            <a:ext cx="401336" cy="16611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480019" y="2471091"/>
            <a:ext cx="444776" cy="18714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1569419" y="2508011"/>
            <a:ext cx="825872" cy="18714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3145320" y="2508011"/>
            <a:ext cx="851375" cy="18714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825826">
            <a:off x="968683" y="1840951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2825826">
            <a:off x="3628145" y="2220587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2825826">
            <a:off x="2571819" y="2194779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20" name="Половина рамки 19"/>
          <p:cNvSpPr/>
          <p:nvPr/>
        </p:nvSpPr>
        <p:spPr>
          <a:xfrm rot="2825826">
            <a:off x="1422496" y="2205554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21" name="Половина рамки 20"/>
          <p:cNvSpPr/>
          <p:nvPr/>
        </p:nvSpPr>
        <p:spPr>
          <a:xfrm rot="2825826">
            <a:off x="4637653" y="1820600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22" name="Половина рамки 21"/>
          <p:cNvSpPr/>
          <p:nvPr/>
        </p:nvSpPr>
        <p:spPr>
          <a:xfrm rot="2825826">
            <a:off x="3631011" y="1838163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2825826">
            <a:off x="2401937" y="1881011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rot="2825826">
            <a:off x="987151" y="2518074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rot="2825826">
            <a:off x="4182554" y="2539075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 rot="2825826">
            <a:off x="2530760" y="2524953"/>
            <a:ext cx="112852" cy="1270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600" y="57834"/>
            <a:ext cx="552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Выделите суффиксы и окончания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70" dirty="0">
                <a:latin typeface="Arial" panose="020B0604020202020204" pitchFamily="34" charset="0"/>
                <a:cs typeface="Arial" panose="020B0604020202020204" pitchFamily="34" charset="0"/>
              </a:rPr>
              <a:t>Составим словосочетания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42875" y="864162"/>
            <a:ext cx="5461713" cy="2057820"/>
          </a:xfrm>
        </p:spPr>
        <p:txBody>
          <a:bodyPr/>
          <a:lstStyle/>
          <a:p>
            <a:r>
              <a:rPr lang="ru-RU" sz="2081" i="1" dirty="0">
                <a:latin typeface="Arial" panose="020B0604020202020204" pitchFamily="34" charset="0"/>
                <a:cs typeface="Arial" panose="020B0604020202020204" pitchFamily="34" charset="0"/>
              </a:rPr>
              <a:t>Сонный ученик, туманное утро, осенний день, лунный свет, картинная галерея, длинная юбка, зимний костюм, летние каникулы, теннисный корт, журнальный столик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75" y="8462"/>
            <a:ext cx="5376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словосочетания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Просклоняем словосочетание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33877"/>
              </p:ext>
            </p:extLst>
          </p:nvPr>
        </p:nvGraphicFramePr>
        <p:xfrm>
          <a:off x="650652" y="686321"/>
          <a:ext cx="459837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262">
                  <a:extLst>
                    <a:ext uri="{9D8B030D-6E8A-4147-A177-3AD203B41FA5}">
                      <a16:colId xmlns:a16="http://schemas.microsoft.com/office/drawing/2014/main" xmlns="" val="142478078"/>
                    </a:ext>
                  </a:extLst>
                </a:gridCol>
                <a:gridCol w="3768110">
                  <a:extLst>
                    <a:ext uri="{9D8B030D-6E8A-4147-A177-3AD203B41FA5}">
                      <a16:colId xmlns:a16="http://schemas.microsoft.com/office/drawing/2014/main" xmlns="" val="590062407"/>
                    </a:ext>
                  </a:extLst>
                </a:gridCol>
              </a:tblGrid>
              <a:tr h="35804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Весенний праздник, день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9988471"/>
                  </a:ext>
                </a:extLst>
              </a:tr>
              <a:tr h="35804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Весеннего праздника, дня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7333799"/>
                  </a:ext>
                </a:extLst>
              </a:tr>
              <a:tr h="35804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Весеннему празднику, дню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4988994"/>
                  </a:ext>
                </a:extLst>
              </a:tr>
              <a:tr h="35804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Весенний праздник, день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6399049"/>
                  </a:ext>
                </a:extLst>
              </a:tr>
              <a:tr h="3580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Т.п.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Весенним праздником, днём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903106"/>
                  </a:ext>
                </a:extLst>
              </a:tr>
              <a:tr h="35804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весеннем празднике, дне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998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1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chebnik.mos.ru/system_2/game_apps/icons/000/220/512/original/%D0%9B%D0%B8%D1%87%D0%BD%D1%8B%D0%B5_%D0%BE%D0%BA%D0%BE%D0%BD%D1%87%D0%B0%D0%BD%D0%B8%D1%8F_%D0%B3%D0%BB%D0%B0%D0%B3%D0%BE%D0%BB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5809423" cy="33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691" y="2619099"/>
            <a:ext cx="4638309" cy="35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2" b="1" dirty="0">
                <a:latin typeface="Arial" panose="020B0604020202020204" pitchFamily="34" charset="0"/>
                <a:cs typeface="Arial" panose="020B0604020202020204" pitchFamily="34" charset="0"/>
              </a:rPr>
              <a:t>Спряжение</a:t>
            </a:r>
            <a:r>
              <a:rPr lang="ru-RU" sz="1702" dirty="0">
                <a:latin typeface="Arial" panose="020B0604020202020204" pitchFamily="34" charset="0"/>
                <a:cs typeface="Arial" panose="020B0604020202020204" pitchFamily="34" charset="0"/>
              </a:rPr>
              <a:t>- изменение по лицам и числам.</a:t>
            </a:r>
          </a:p>
        </p:txBody>
      </p:sp>
    </p:spTree>
    <p:extLst>
      <p:ext uri="{BB962C8B-B14F-4D97-AF65-F5344CB8AC3E}">
        <p14:creationId xmlns:p14="http://schemas.microsoft.com/office/powerpoint/2010/main" val="21248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Совершенный и несовершенный вид глагола - как определить, таблица,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102424"/>
            <a:ext cx="5691212" cy="31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5108" y="2780457"/>
            <a:ext cx="963488" cy="44134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6"/>
            <a:ext cx="5472608" cy="2534222"/>
          </a:xfrm>
        </p:spPr>
        <p:txBody>
          <a:bodyPr/>
          <a:lstStyle/>
          <a:p>
            <a:pPr rtl="0"/>
            <a:r>
              <a:rPr lang="ru-RU" sz="1600" dirty="0" smtClean="0"/>
              <a:t>   Причастия</a:t>
            </a:r>
            <a:r>
              <a:rPr lang="ru-RU" sz="1600" dirty="0"/>
              <a:t> </a:t>
            </a:r>
            <a:r>
              <a:rPr lang="ru-RU" sz="1600" b="1" dirty="0"/>
              <a:t>настоящего</a:t>
            </a:r>
            <a:r>
              <a:rPr lang="ru-RU" sz="1600" dirty="0"/>
              <a:t> времени употребляются, когда действия, выраженные причастием и глаголом-сказуемым, происходят одновременно: </a:t>
            </a:r>
          </a:p>
          <a:p>
            <a:pPr rtl="0"/>
            <a:r>
              <a:rPr lang="ru-RU" sz="1600" i="1" dirty="0"/>
              <a:t>Мистер Фокс, </a:t>
            </a:r>
            <a:r>
              <a:rPr lang="ru-RU" sz="1600" b="1" i="1" dirty="0"/>
              <a:t>покачивающийся</a:t>
            </a:r>
            <a:r>
              <a:rPr lang="ru-RU" sz="1600" i="1" dirty="0"/>
              <a:t> в кресле, </a:t>
            </a:r>
            <a:r>
              <a:rPr lang="ru-RU" sz="1600" b="1" i="1" dirty="0"/>
              <a:t>читает</a:t>
            </a:r>
            <a:r>
              <a:rPr lang="ru-RU" sz="1600" i="1" dirty="0"/>
              <a:t> книгу.</a:t>
            </a:r>
            <a:r>
              <a:rPr lang="ru-RU" sz="1600" dirty="0"/>
              <a:t> </a:t>
            </a:r>
            <a:r>
              <a:rPr lang="ru-RU" sz="1600" dirty="0" smtClean="0"/>
              <a:t>(</a:t>
            </a:r>
            <a:r>
              <a:rPr lang="ru-RU" sz="1600" dirty="0"/>
              <a:t>Он покачивается и читает одновременно.)</a:t>
            </a:r>
          </a:p>
          <a:p>
            <a:pPr rtl="0"/>
            <a:r>
              <a:rPr lang="ru-RU" sz="1600" i="1" dirty="0"/>
              <a:t>Книга, </a:t>
            </a:r>
            <a:r>
              <a:rPr lang="ru-RU" sz="1600" b="1" i="1" dirty="0"/>
              <a:t>читаемая</a:t>
            </a:r>
            <a:r>
              <a:rPr lang="ru-RU" sz="1600" i="1" dirty="0"/>
              <a:t> Мистером Фоксом вслух, </a:t>
            </a:r>
            <a:r>
              <a:rPr lang="ru-RU" sz="1600" b="1" i="1" dirty="0"/>
              <a:t>привлекала</a:t>
            </a:r>
            <a:r>
              <a:rPr lang="ru-RU" sz="1600" i="1" dirty="0"/>
              <a:t> внимание всех, кто проходил мимо.</a:t>
            </a:r>
            <a:r>
              <a:rPr lang="ru-RU" sz="1600" dirty="0"/>
              <a:t> (Книгу читали и она привлекала внимание одновременно</a:t>
            </a:r>
            <a:r>
              <a:rPr lang="ru-RU" sz="1600" dirty="0" smtClean="0"/>
              <a:t>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01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023" t="2265" r="1300" b="-1"/>
          <a:stretch/>
        </p:blipFill>
        <p:spPr>
          <a:xfrm>
            <a:off x="134021" y="110257"/>
            <a:ext cx="5544616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1" y="2039540"/>
            <a:ext cx="5529338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411" y="1190377"/>
            <a:ext cx="5518226" cy="114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1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Глаголы </a:t>
            </a:r>
            <a:r>
              <a:rPr lang="ru-RU" sz="151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совершенного вида</a:t>
            </a:r>
            <a:r>
              <a:rPr lang="ru-RU" sz="151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51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ru-RU" sz="151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151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lishli</a:t>
            </a:r>
            <a:r>
              <a:rPr lang="en-US" sz="151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13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ru-RU" sz="151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151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u-RU" sz="151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отвечают на вопрос </a:t>
            </a:r>
            <a:r>
              <a:rPr lang="ru-RU" sz="1513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</a:t>
            </a:r>
            <a:r>
              <a:rPr lang="ru-RU" sz="1513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513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делать?</a:t>
            </a:r>
            <a:r>
              <a:rPr lang="ru-RU" sz="151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Они называют законченное, одноразовое действие.</a:t>
            </a:r>
            <a:endParaRPr lang="ru-RU" sz="1324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Образуем причастия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4"/>
            <a:ext cx="5328592" cy="923330"/>
          </a:xfrm>
        </p:spPr>
        <p:txBody>
          <a:bodyPr/>
          <a:lstStyle/>
          <a:p>
            <a:r>
              <a:rPr lang="ru-RU" sz="2000" dirty="0" smtClean="0"/>
              <a:t>Лежать, спать, отдыхать, работать, терпеть, смеяться, действовать, ответить, решить, написать, прочитать.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6596" y="1694433"/>
            <a:ext cx="5174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Лежащий, спящий, отдыхающий, работающий, терпящий, смеющийся, действующий, ответивший, решивший, написавший, прочитавший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2825826">
            <a:off x="767271" y="1736087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2825826">
            <a:off x="3503575" y="1736087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825826">
            <a:off x="1238968" y="2331261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2825826">
            <a:off x="1096317" y="2630412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2825826">
            <a:off x="2855503" y="2630412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2825826">
            <a:off x="4223655" y="2345687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2825826">
            <a:off x="2447800" y="2020812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2825826">
            <a:off x="1850120" y="1736088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2825826">
            <a:off x="1176852" y="2038044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2825826">
            <a:off x="3686559" y="2025187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2825826">
            <a:off x="2849054" y="2345686"/>
            <a:ext cx="196081" cy="2072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Составим словосочетания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246443" cy="2160240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Лежащий на диване, спящая красавица, отдыхающий мальчик, работающее средство, терпящий бедствие, смеющийся ребёнок, действующая армия, ответивший у доски, решивший задачу, написавший на отлично, прочитавший книгу.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27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8" y="102424"/>
            <a:ext cx="5616624" cy="630942"/>
          </a:xfrm>
        </p:spPr>
        <p:txBody>
          <a:bodyPr/>
          <a:lstStyle/>
          <a:p>
            <a:pPr algn="l"/>
            <a:r>
              <a:rPr lang="ru-RU" dirty="0" smtClean="0"/>
              <a:t>Найдите словосочетания с согласованием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246443" cy="2160240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Лежащий на диване,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спящая красавица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отдыхающий мальчик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работающее средство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терпящий бедствие,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смеющийся ребёнок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действующая армия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ответивший у доски, решивший задачу, написавший на отлично, прочитавший книгу.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75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Просклоняем словосочетание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07455"/>
              </p:ext>
            </p:extLst>
          </p:nvPr>
        </p:nvGraphicFramePr>
        <p:xfrm>
          <a:off x="794668" y="686321"/>
          <a:ext cx="43204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94">
                  <a:extLst>
                    <a:ext uri="{9D8B030D-6E8A-4147-A177-3AD203B41FA5}">
                      <a16:colId xmlns:a16="http://schemas.microsoft.com/office/drawing/2014/main" xmlns="" val="1457468995"/>
                    </a:ext>
                  </a:extLst>
                </a:gridCol>
                <a:gridCol w="3611785">
                  <a:extLst>
                    <a:ext uri="{9D8B030D-6E8A-4147-A177-3AD203B41FA5}">
                      <a16:colId xmlns:a16="http://schemas.microsoft.com/office/drawing/2014/main" xmlns="" val="1281917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Спящая красавица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881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Спящей красавицы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97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Спящей красавице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85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Спящую красавицу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Т.п.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Спящей красавицей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76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спящей красавице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81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Лежачего не бьют</a:t>
            </a:r>
            <a:endParaRPr lang="ru-RU" dirty="0"/>
          </a:p>
        </p:txBody>
      </p:sp>
      <p:pic>
        <p:nvPicPr>
          <p:cNvPr id="1026" name="Picture 2" descr="Пословицы и поговорки: Пословица Лежачего не бью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41234"/>
            <a:ext cx="2520280" cy="22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ежачего не бьют, а терпеливо... - Современный Крокодил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87" y="741234"/>
            <a:ext cx="2571750" cy="22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История о причастиях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86321"/>
            <a:ext cx="5164295" cy="2462213"/>
          </a:xfrm>
        </p:spPr>
        <p:txBody>
          <a:bodyPr/>
          <a:lstStyle/>
          <a:p>
            <a:r>
              <a:rPr lang="ru-RU" sz="1600" dirty="0"/>
              <a:t>«Лежачего не бьют» – таким было правило кулачных боёв на Руси. Правило стало пословицей. Если человек попал в беду, заслуживает снисхождения или раскаялся, то его надо простить, освободить от наказания. Слово «лежачий» – старая древнерусская форма причастия – в современном языке стало именем прилагательным. Современное причастие лежащий имеет суффикс – </a:t>
            </a:r>
            <a:r>
              <a:rPr lang="ru-RU" sz="1600" dirty="0" err="1"/>
              <a:t>ащ</a:t>
            </a:r>
            <a:r>
              <a:rPr lang="ru-RU" sz="1600" dirty="0"/>
              <a:t>-.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99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к найти причастие в предложении: 2 основных спосо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12571"/>
            <a:ext cx="5616624" cy="31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Выполните самостоятельно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830337"/>
            <a:ext cx="4935243" cy="1107996"/>
          </a:xfrm>
        </p:spPr>
        <p:txBody>
          <a:bodyPr/>
          <a:lstStyle/>
          <a:p>
            <a:pPr algn="ctr"/>
            <a:r>
              <a:rPr lang="ru-RU" sz="1800" dirty="0" smtClean="0"/>
              <a:t>Образуйте от глаголов </a:t>
            </a:r>
            <a:r>
              <a:rPr lang="ru-RU" sz="1800" b="1" i="1" dirty="0" smtClean="0"/>
              <a:t>говорить</a:t>
            </a:r>
            <a:r>
              <a:rPr lang="ru-RU" sz="1800" dirty="0" smtClean="0"/>
              <a:t> и </a:t>
            </a:r>
            <a:r>
              <a:rPr lang="ru-RU" sz="1800" b="1" i="1" dirty="0" smtClean="0"/>
              <a:t>писать </a:t>
            </a:r>
            <a:r>
              <a:rPr lang="ru-RU" sz="1800" dirty="0" smtClean="0"/>
              <a:t>все формы причастий.</a:t>
            </a:r>
          </a:p>
          <a:p>
            <a:pPr algn="ctr"/>
            <a:r>
              <a:rPr lang="ru-RU" sz="1800" dirty="0" smtClean="0"/>
              <a:t>Повторить пройденный материл.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520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38606" y="1424309"/>
            <a:ext cx="3749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Тесты на повторение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Садыкова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Дильдор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Абдуллаевна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7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42305"/>
            <a:ext cx="5472608" cy="2492990"/>
          </a:xfrm>
        </p:spPr>
        <p:txBody>
          <a:bodyPr/>
          <a:lstStyle/>
          <a:p>
            <a:pPr rtl="0"/>
            <a:r>
              <a:rPr lang="ru-RU" sz="1800" dirty="0" smtClean="0"/>
              <a:t>   Причастия</a:t>
            </a:r>
            <a:r>
              <a:rPr lang="ru-RU" sz="1800" dirty="0"/>
              <a:t> </a:t>
            </a:r>
            <a:r>
              <a:rPr lang="ru-RU" sz="1800" b="1" dirty="0"/>
              <a:t>прошедшего</a:t>
            </a:r>
            <a:r>
              <a:rPr lang="ru-RU" sz="1800" dirty="0"/>
              <a:t> времени употребляются, когда действие, выраженное причастием, предшествует действию, выраженному глаголом-сказуемым (обычно это причастия совершенного вида): </a:t>
            </a:r>
          </a:p>
          <a:p>
            <a:pPr rtl="0"/>
            <a:r>
              <a:rPr lang="ru-RU" sz="1800" i="1" dirty="0"/>
              <a:t>Мистер Форд, </a:t>
            </a:r>
            <a:r>
              <a:rPr lang="ru-RU" sz="1800" b="1" i="1" dirty="0"/>
              <a:t>увидевший</a:t>
            </a:r>
            <a:r>
              <a:rPr lang="ru-RU" sz="1800" i="1" dirty="0"/>
              <a:t> необыкновенное зрелище, </a:t>
            </a:r>
            <a:r>
              <a:rPr lang="ru-RU" sz="1800" b="1" i="1" dirty="0"/>
              <a:t>поспешил</a:t>
            </a:r>
            <a:r>
              <a:rPr lang="ru-RU" sz="1800" i="1" dirty="0"/>
              <a:t> рассказать о нём другу.</a:t>
            </a:r>
            <a:r>
              <a:rPr lang="ru-RU" sz="1800" dirty="0"/>
              <a:t> (Сначала он увидел, а затем поспешил рассказать</a:t>
            </a:r>
            <a:r>
              <a:rPr lang="ru-RU" sz="1800" dirty="0" smtClean="0"/>
              <a:t>.)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87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741234"/>
            <a:ext cx="5328592" cy="1754326"/>
          </a:xfrm>
        </p:spPr>
        <p:txBody>
          <a:bodyPr/>
          <a:lstStyle/>
          <a:p>
            <a:r>
              <a:rPr lang="ru-RU" sz="1800" dirty="0"/>
              <a:t>1. В струнном квартете участвуют … музыкантов.</a:t>
            </a:r>
          </a:p>
          <a:p>
            <a:endParaRPr lang="ru-RU" sz="1600" dirty="0" smtClean="0"/>
          </a:p>
          <a:p>
            <a:r>
              <a:rPr lang="ru-RU" sz="1600" dirty="0" smtClean="0"/>
              <a:t>     А</a:t>
            </a:r>
            <a:r>
              <a:rPr lang="ru-RU" sz="1600" dirty="0"/>
              <a:t>) четыре    </a:t>
            </a:r>
            <a:endParaRPr lang="ru-RU" sz="1600" dirty="0" smtClean="0"/>
          </a:p>
          <a:p>
            <a:r>
              <a:rPr lang="ru-RU" sz="1600" dirty="0" smtClean="0"/>
              <a:t>     B</a:t>
            </a:r>
            <a:r>
              <a:rPr lang="ru-RU" sz="1600" dirty="0"/>
              <a:t>) четверо    </a:t>
            </a:r>
            <a:endParaRPr lang="ru-RU" sz="1600" dirty="0" smtClean="0"/>
          </a:p>
          <a:p>
            <a:r>
              <a:rPr lang="ru-RU" sz="1600" dirty="0" smtClean="0"/>
              <a:t>     C</a:t>
            </a:r>
            <a:r>
              <a:rPr lang="ru-RU" sz="1600" dirty="0"/>
              <a:t>) пять     </a:t>
            </a:r>
            <a:endParaRPr lang="ru-RU" sz="1600" dirty="0" smtClean="0"/>
          </a:p>
          <a:p>
            <a:r>
              <a:rPr lang="ru-RU" sz="1600" dirty="0" smtClean="0"/>
              <a:t>     D</a:t>
            </a:r>
            <a:r>
              <a:rPr lang="ru-RU" sz="1600" dirty="0"/>
              <a:t>) </a:t>
            </a:r>
            <a:r>
              <a:rPr lang="ru-RU" sz="1600" dirty="0" smtClean="0"/>
              <a:t>пятеро 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1026" name="Picture 2" descr="Квартет - басня Крылова. Текст, содержание и мораль бас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08" y="1118369"/>
            <a:ext cx="1728192" cy="18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Фигура, имеющая форму буквы L 3"/>
          <p:cNvSpPr/>
          <p:nvPr/>
        </p:nvSpPr>
        <p:spPr>
          <a:xfrm rot="18946890">
            <a:off x="1689220" y="1527402"/>
            <a:ext cx="193537" cy="165967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86322"/>
            <a:ext cx="5049769" cy="1661993"/>
          </a:xfrm>
        </p:spPr>
        <p:txBody>
          <a:bodyPr/>
          <a:lstStyle/>
          <a:p>
            <a:r>
              <a:rPr lang="ru-RU" sz="1800" dirty="0" smtClean="0"/>
              <a:t>2. </a:t>
            </a:r>
            <a:r>
              <a:rPr lang="ru-RU" sz="1800" dirty="0"/>
              <a:t>Кто поздно приходит, тот … не находит.</a:t>
            </a:r>
          </a:p>
          <a:p>
            <a:r>
              <a:rPr lang="ru-RU" sz="1800" dirty="0"/>
              <a:t>А) ничего   </a:t>
            </a:r>
            <a:endParaRPr lang="ru-RU" sz="1800" dirty="0" smtClean="0"/>
          </a:p>
          <a:p>
            <a:pPr marL="228600" indent="-228600">
              <a:buAutoNum type="alphaUcParenR" startAt="2"/>
            </a:pPr>
            <a:r>
              <a:rPr lang="ru-RU" sz="1800" dirty="0" smtClean="0"/>
              <a:t> никакой    </a:t>
            </a:r>
          </a:p>
          <a:p>
            <a:pPr marL="228600" indent="-228600">
              <a:buAutoNum type="alphaUcParenR" startAt="2"/>
            </a:pPr>
            <a:r>
              <a:rPr lang="ru-RU" sz="1800" dirty="0" smtClean="0"/>
              <a:t> ничто    </a:t>
            </a:r>
          </a:p>
          <a:p>
            <a:pPr marL="228600" indent="-228600">
              <a:buAutoNum type="alphaUcParenR" startAt="2"/>
            </a:pPr>
            <a:r>
              <a:rPr lang="ru-RU" sz="1800" dirty="0"/>
              <a:t> </a:t>
            </a:r>
            <a:r>
              <a:rPr lang="ru-RU" sz="1800" dirty="0" smtClean="0"/>
              <a:t>никакого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8946890">
            <a:off x="1545204" y="1018328"/>
            <a:ext cx="193537" cy="165967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A Taste of Russian podcast #229 – Опоздание — torpo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76" y="1101311"/>
            <a:ext cx="2182910" cy="16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741234"/>
            <a:ext cx="5547196" cy="1661993"/>
          </a:xfrm>
        </p:spPr>
        <p:txBody>
          <a:bodyPr/>
          <a:lstStyle/>
          <a:p>
            <a:r>
              <a:rPr lang="ru-RU" sz="1800" dirty="0"/>
              <a:t>3. Умный … винит, а глупый – своего товарища. </a:t>
            </a:r>
          </a:p>
          <a:p>
            <a:r>
              <a:rPr lang="ru-RU" sz="1800" dirty="0"/>
              <a:t>А) себе   </a:t>
            </a:r>
            <a:endParaRPr lang="ru-RU" sz="1800" dirty="0" smtClean="0"/>
          </a:p>
          <a:p>
            <a:r>
              <a:rPr lang="ru-RU" sz="1800" dirty="0" smtClean="0"/>
              <a:t>B</a:t>
            </a:r>
            <a:r>
              <a:rPr lang="ru-RU" sz="1800" dirty="0"/>
              <a:t>) </a:t>
            </a:r>
            <a:r>
              <a:rPr lang="ru-RU" sz="1800" dirty="0" smtClean="0"/>
              <a:t>самого    </a:t>
            </a:r>
          </a:p>
          <a:p>
            <a:r>
              <a:rPr lang="ru-RU" sz="1800" dirty="0" smtClean="0"/>
              <a:t>C</a:t>
            </a:r>
            <a:r>
              <a:rPr lang="ru-RU" sz="1800" dirty="0"/>
              <a:t>) сам     </a:t>
            </a:r>
            <a:endParaRPr lang="ru-RU" sz="1800" dirty="0" smtClean="0"/>
          </a:p>
          <a:p>
            <a:r>
              <a:rPr lang="ru-RU" sz="1800" dirty="0" smtClean="0"/>
              <a:t>D</a:t>
            </a:r>
            <a:r>
              <a:rPr lang="ru-RU" sz="1800" dirty="0"/>
              <a:t>) себя</a:t>
            </a:r>
          </a:p>
          <a:p>
            <a:endParaRPr lang="ru-RU" sz="18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8946890">
            <a:off x="1470602" y="1883479"/>
            <a:ext cx="193537" cy="158526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словицы про дураков, о глупых людях | Пословицы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76" y="1190377"/>
            <a:ext cx="2143015" cy="16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ообщество: Мысли вслу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75" y="1189160"/>
            <a:ext cx="2395733" cy="16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049769" cy="1415772"/>
          </a:xfrm>
        </p:spPr>
        <p:txBody>
          <a:bodyPr/>
          <a:lstStyle/>
          <a:p>
            <a:r>
              <a:rPr lang="ru-RU" dirty="0"/>
              <a:t>4</a:t>
            </a:r>
            <a:r>
              <a:rPr lang="ru-RU" sz="1600" dirty="0"/>
              <a:t>. Брат жил  самостоятельно, без присмотра. </a:t>
            </a:r>
          </a:p>
          <a:p>
            <a:r>
              <a:rPr lang="ru-RU" sz="1600" dirty="0"/>
              <a:t>А) вне себя    </a:t>
            </a:r>
            <a:endParaRPr lang="ru-RU" sz="1600" dirty="0" smtClean="0"/>
          </a:p>
          <a:p>
            <a:r>
              <a:rPr lang="ru-RU" sz="1600" dirty="0" smtClean="0"/>
              <a:t>B</a:t>
            </a:r>
            <a:r>
              <a:rPr lang="ru-RU" sz="1600" dirty="0"/>
              <a:t>) само собой    </a:t>
            </a:r>
            <a:endParaRPr lang="ru-RU" sz="1600" dirty="0" smtClean="0"/>
          </a:p>
          <a:p>
            <a:r>
              <a:rPr lang="ru-RU" sz="1600" dirty="0" smtClean="0"/>
              <a:t>C</a:t>
            </a:r>
            <a:r>
              <a:rPr lang="ru-RU" sz="1600" dirty="0"/>
              <a:t>) сам по себе   </a:t>
            </a:r>
            <a:endParaRPr lang="ru-RU" sz="1600" dirty="0" smtClean="0"/>
          </a:p>
          <a:p>
            <a:r>
              <a:rPr lang="ru-RU" sz="1600" dirty="0" smtClean="0"/>
              <a:t>D</a:t>
            </a:r>
            <a:r>
              <a:rPr lang="ru-RU" sz="1600" dirty="0"/>
              <a:t>) не по себе 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8946890">
            <a:off x="1902649" y="1494149"/>
            <a:ext cx="193537" cy="158526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24 непрочитанных чата |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01" y="1180652"/>
            <a:ext cx="2414639" cy="160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246444" cy="1415772"/>
          </a:xfrm>
        </p:spPr>
        <p:txBody>
          <a:bodyPr/>
          <a:lstStyle/>
          <a:p>
            <a:r>
              <a:rPr lang="ru-RU" sz="1600" dirty="0"/>
              <a:t>5. Кому … сказать, тому лучше молчать (</a:t>
            </a:r>
            <a:r>
              <a:rPr lang="ru-RU" sz="1600" dirty="0" err="1"/>
              <a:t>В.Белинский</a:t>
            </a:r>
            <a:r>
              <a:rPr lang="ru-RU" sz="1600" dirty="0"/>
              <a:t>)</a:t>
            </a:r>
          </a:p>
          <a:p>
            <a:r>
              <a:rPr lang="ru-RU" sz="1600" dirty="0" smtClean="0"/>
              <a:t>А) нечто    </a:t>
            </a:r>
          </a:p>
          <a:p>
            <a:pPr marL="228600" indent="-228600">
              <a:buAutoNum type="alphaUcParenR" startAt="2"/>
            </a:pPr>
            <a:r>
              <a:rPr lang="ru-RU" sz="1600" dirty="0" smtClean="0"/>
              <a:t>нечего  </a:t>
            </a:r>
          </a:p>
          <a:p>
            <a:pPr marL="228600" indent="-228600">
              <a:buAutoNum type="alphaUcParenR" startAt="2"/>
            </a:pPr>
            <a:r>
              <a:rPr lang="ru-RU" sz="1600" dirty="0" smtClean="0"/>
              <a:t>никакого   </a:t>
            </a:r>
          </a:p>
          <a:p>
            <a:pPr marL="228600" indent="-228600">
              <a:buAutoNum type="alphaUcParenR" startAt="2"/>
            </a:pPr>
            <a:r>
              <a:rPr lang="ru-RU" sz="1600" dirty="0" smtClean="0"/>
              <a:t>нечем 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122" name="Picture 2" descr="Белинский Виссарион Григорьевич | Game W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6916" y="1118369"/>
            <a:ext cx="1707879" cy="18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Фигура, имеющая форму буквы L 4"/>
          <p:cNvSpPr/>
          <p:nvPr/>
        </p:nvSpPr>
        <p:spPr>
          <a:xfrm rot="13360135" flipV="1">
            <a:off x="1491202" y="1201043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049769" cy="1415772"/>
          </a:xfrm>
        </p:spPr>
        <p:txBody>
          <a:bodyPr/>
          <a:lstStyle/>
          <a:p>
            <a:r>
              <a:rPr lang="ru-RU" sz="1600" dirty="0"/>
              <a:t>6.  С помощью науки мы … окружающий мир. </a:t>
            </a:r>
          </a:p>
          <a:p>
            <a:r>
              <a:rPr lang="ru-RU" sz="1600" dirty="0"/>
              <a:t>А) узнаём    </a:t>
            </a:r>
            <a:endParaRPr lang="ru-RU" sz="1600" dirty="0" smtClean="0"/>
          </a:p>
          <a:p>
            <a:r>
              <a:rPr lang="ru-RU" sz="1600" dirty="0" smtClean="0"/>
              <a:t>B</a:t>
            </a:r>
            <a:r>
              <a:rPr lang="ru-RU" sz="1600" dirty="0"/>
              <a:t>) знаем     </a:t>
            </a:r>
            <a:endParaRPr lang="ru-RU" sz="1600" dirty="0" smtClean="0"/>
          </a:p>
          <a:p>
            <a:pPr marL="228600" indent="-228600">
              <a:buAutoNum type="alphaUcParenR" startAt="3"/>
            </a:pPr>
            <a:r>
              <a:rPr lang="ru-RU" sz="1600" dirty="0" smtClean="0"/>
              <a:t> познаём    </a:t>
            </a:r>
          </a:p>
          <a:p>
            <a:pPr marL="228600" indent="-228600">
              <a:buAutoNum type="alphaUcParenR" startAt="3"/>
            </a:pPr>
            <a:r>
              <a:rPr lang="ru-RU" sz="1600" dirty="0" smtClean="0"/>
              <a:t> признаём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6146" name="Picture 2" descr="Презентация на тему: Человек познает окружающий ми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36" y="1046361"/>
            <a:ext cx="2924522" cy="19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Фигура, имеющая форму буквы L 4"/>
          <p:cNvSpPr/>
          <p:nvPr/>
        </p:nvSpPr>
        <p:spPr>
          <a:xfrm rot="13360135" flipV="1">
            <a:off x="1565854" y="1476107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318452" cy="1938992"/>
          </a:xfrm>
        </p:spPr>
        <p:txBody>
          <a:bodyPr/>
          <a:lstStyle/>
          <a:p>
            <a:r>
              <a:rPr lang="ru-RU" sz="1800" dirty="0"/>
              <a:t>7. В какой пословице не нужно вставить мягкий знак?</a:t>
            </a:r>
          </a:p>
          <a:p>
            <a:r>
              <a:rPr lang="ru-RU" sz="1800" dirty="0"/>
              <a:t>А) Цыплят по осени считают…  </a:t>
            </a:r>
            <a:endParaRPr lang="ru-RU" sz="1800" dirty="0" smtClean="0"/>
          </a:p>
          <a:p>
            <a:r>
              <a:rPr lang="ru-RU" sz="1800" dirty="0" smtClean="0"/>
              <a:t>B</a:t>
            </a:r>
            <a:r>
              <a:rPr lang="ru-RU" sz="1800" dirty="0"/>
              <a:t>) Потерянного времени не </a:t>
            </a:r>
            <a:r>
              <a:rPr lang="ru-RU" sz="1800" dirty="0" err="1"/>
              <a:t>вернёш</a:t>
            </a:r>
            <a:r>
              <a:rPr lang="ru-RU" sz="1800" dirty="0"/>
              <a:t>… .  </a:t>
            </a:r>
          </a:p>
          <a:p>
            <a:r>
              <a:rPr lang="ru-RU" sz="1800" dirty="0"/>
              <a:t>C) Век живи, век </a:t>
            </a:r>
            <a:r>
              <a:rPr lang="ru-RU" sz="1800" dirty="0" err="1"/>
              <a:t>учис</a:t>
            </a:r>
            <a:r>
              <a:rPr lang="ru-RU" sz="1800" dirty="0"/>
              <a:t>… .  </a:t>
            </a:r>
            <a:endParaRPr lang="ru-RU" sz="1800" dirty="0" smtClean="0"/>
          </a:p>
          <a:p>
            <a:r>
              <a:rPr lang="ru-RU" sz="1800" dirty="0" smtClean="0"/>
              <a:t>D</a:t>
            </a:r>
            <a:r>
              <a:rPr lang="ru-RU" sz="1800" dirty="0"/>
              <a:t>) Семь раз отмер.., один раз </a:t>
            </a:r>
            <a:r>
              <a:rPr lang="ru-RU" sz="1800" dirty="0" err="1"/>
              <a:t>отреж</a:t>
            </a:r>
            <a:r>
              <a:rPr lang="ru-RU" sz="1800" dirty="0"/>
              <a:t>… .</a:t>
            </a:r>
          </a:p>
          <a:p>
            <a:endParaRPr lang="ru-RU" sz="18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3870109" y="1322121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4935243" cy="1815882"/>
          </a:xfrm>
        </p:spPr>
        <p:txBody>
          <a:bodyPr/>
          <a:lstStyle/>
          <a:p>
            <a:r>
              <a:rPr lang="ru-RU" sz="1800" dirty="0"/>
              <a:t>8. Однажды мы  … старого товарища. </a:t>
            </a:r>
          </a:p>
          <a:p>
            <a:r>
              <a:rPr lang="ru-RU" sz="1800" dirty="0"/>
              <a:t>А) посетили    </a:t>
            </a:r>
            <a:endParaRPr lang="ru-RU" sz="1800" dirty="0" smtClean="0"/>
          </a:p>
          <a:p>
            <a:pPr marL="342900" indent="-342900">
              <a:buAutoNum type="alphaUcParenR" startAt="2"/>
            </a:pPr>
            <a:r>
              <a:rPr lang="ru-RU" sz="1800" dirty="0" smtClean="0"/>
              <a:t>посещаем    </a:t>
            </a:r>
          </a:p>
          <a:p>
            <a:pPr marL="342900" indent="-342900">
              <a:buAutoNum type="alphaUcParenR" startAt="2"/>
            </a:pPr>
            <a:r>
              <a:rPr lang="ru-RU" sz="1800" dirty="0" smtClean="0"/>
              <a:t>будем  </a:t>
            </a:r>
            <a:r>
              <a:rPr lang="ru-RU" sz="1800" dirty="0"/>
              <a:t>посещать  </a:t>
            </a:r>
            <a:endParaRPr lang="ru-RU" sz="1800" dirty="0" smtClean="0"/>
          </a:p>
          <a:p>
            <a:pPr marL="342900" indent="-342900">
              <a:buAutoNum type="alphaUcParenR" startAt="2"/>
            </a:pPr>
            <a:r>
              <a:rPr lang="ru-RU" sz="1800" dirty="0" smtClean="0"/>
              <a:t>посещаете</a:t>
            </a:r>
            <a:endParaRPr lang="ru-RU" sz="1800" dirty="0"/>
          </a:p>
          <a:p>
            <a:endParaRPr lang="ru-RU" sz="28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2141917" y="1009973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Два маленьких мальчика обнимаются. лучший друг персонаж вектор | Премиум 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6" y="1058013"/>
            <a:ext cx="1499103" cy="14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716032"/>
            <a:ext cx="4814396" cy="1723549"/>
          </a:xfrm>
        </p:spPr>
        <p:txBody>
          <a:bodyPr/>
          <a:lstStyle/>
          <a:p>
            <a:r>
              <a:rPr lang="ru-RU" sz="1600" dirty="0"/>
              <a:t>9. Наш класс несколько раз … на городских соревнованиях.</a:t>
            </a:r>
          </a:p>
          <a:p>
            <a:r>
              <a:rPr lang="ru-RU" sz="1600" dirty="0"/>
              <a:t>А) </a:t>
            </a:r>
            <a:r>
              <a:rPr lang="ru-RU" sz="1600" dirty="0" smtClean="0"/>
              <a:t> победить  </a:t>
            </a:r>
          </a:p>
          <a:p>
            <a:pPr marL="342900" indent="-342900">
              <a:buAutoNum type="alphaUcParenR" startAt="2"/>
            </a:pPr>
            <a:r>
              <a:rPr lang="ru-RU" sz="1600" dirty="0" smtClean="0"/>
              <a:t>побеждал  </a:t>
            </a:r>
          </a:p>
          <a:p>
            <a:pPr marL="342900" indent="-342900">
              <a:buAutoNum type="alphaUcParenR" startAt="2"/>
            </a:pPr>
            <a:r>
              <a:rPr lang="ru-RU" sz="1600" dirty="0" smtClean="0"/>
              <a:t>победили  </a:t>
            </a:r>
          </a:p>
          <a:p>
            <a:pPr marL="342900" indent="-342900">
              <a:buAutoNum type="alphaUcParenR" startAt="2"/>
            </a:pPr>
            <a:r>
              <a:rPr lang="ru-RU" sz="1600" dirty="0" smtClean="0"/>
              <a:t>побеждает 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1781877" y="1445434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Впервые один класс победил сразу в двух Президентских соревнованиях в  Биробиджане - EAOM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14" y="1118369"/>
            <a:ext cx="24482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741234"/>
            <a:ext cx="4843885" cy="1415772"/>
          </a:xfrm>
        </p:spPr>
        <p:txBody>
          <a:bodyPr/>
          <a:lstStyle/>
          <a:p>
            <a:r>
              <a:rPr lang="ru-RU" sz="1600" dirty="0"/>
              <a:t>10. Подберите видовую пару к слову </a:t>
            </a:r>
            <a:r>
              <a:rPr lang="ru-RU" sz="1600" b="1" i="1" dirty="0"/>
              <a:t>писать.</a:t>
            </a:r>
            <a:endParaRPr lang="ru-RU" sz="1600" dirty="0"/>
          </a:p>
          <a:p>
            <a:r>
              <a:rPr lang="ru-RU" sz="1600" dirty="0"/>
              <a:t>А) </a:t>
            </a:r>
            <a:r>
              <a:rPr lang="ru-RU" sz="1600" dirty="0" smtClean="0"/>
              <a:t> написать  </a:t>
            </a:r>
          </a:p>
          <a:p>
            <a:pPr marL="342900" indent="-342900">
              <a:buAutoNum type="alphaUcParenR" startAt="2"/>
            </a:pPr>
            <a:r>
              <a:rPr lang="ru-RU" sz="1600" dirty="0" smtClean="0"/>
              <a:t>списать   </a:t>
            </a:r>
          </a:p>
          <a:p>
            <a:pPr marL="342900" indent="-342900">
              <a:buAutoNum type="alphaUcParenR" startAt="2"/>
            </a:pPr>
            <a:r>
              <a:rPr lang="ru-RU" sz="1600" dirty="0" smtClean="0"/>
              <a:t>дописать    </a:t>
            </a:r>
          </a:p>
          <a:p>
            <a:pPr marL="342900" indent="-342900">
              <a:buAutoNum type="alphaUcParenR" startAt="2"/>
            </a:pPr>
            <a:r>
              <a:rPr lang="ru-RU" sz="1600" dirty="0" smtClean="0"/>
              <a:t>переписать  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1925893" y="1038286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Видовые пары глаголов образуются: при помощи приставок (петь – спеть), -  Презентация 119618-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3505" r="109" b="9901"/>
          <a:stretch/>
        </p:blipFill>
        <p:spPr bwMode="auto">
          <a:xfrm>
            <a:off x="2522860" y="1190377"/>
            <a:ext cx="2927564" cy="16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246444" cy="2277547"/>
          </a:xfrm>
        </p:spPr>
        <p:txBody>
          <a:bodyPr/>
          <a:lstStyle/>
          <a:p>
            <a:pPr rtl="0"/>
            <a:r>
              <a:rPr lang="ru-RU" sz="1600" dirty="0" smtClean="0"/>
              <a:t>   Если </a:t>
            </a:r>
            <a:r>
              <a:rPr lang="ru-RU" sz="1600" dirty="0"/>
              <a:t>оба действия происходили одновременно в прошедшем времени (обычно это причастия несовершенного вида):</a:t>
            </a:r>
          </a:p>
          <a:p>
            <a:pPr rtl="0"/>
            <a:r>
              <a:rPr lang="ru-RU" sz="1600" i="1" dirty="0"/>
              <a:t>Мистер Фокс, </a:t>
            </a:r>
            <a:r>
              <a:rPr lang="ru-RU" sz="1600" b="1" i="1" dirty="0"/>
              <a:t>слушавший</a:t>
            </a:r>
            <a:r>
              <a:rPr lang="ru-RU" sz="1600" i="1" dirty="0"/>
              <a:t> увлекательный рассказ своего друга, задумчиво </a:t>
            </a:r>
            <a:r>
              <a:rPr lang="ru-RU" sz="1600" b="1" i="1" dirty="0"/>
              <a:t>смотрел</a:t>
            </a:r>
            <a:r>
              <a:rPr lang="ru-RU" sz="1600" i="1" dirty="0"/>
              <a:t> вдаль</a:t>
            </a:r>
            <a:r>
              <a:rPr lang="ru-RU" sz="1600" i="1" dirty="0" smtClean="0"/>
              <a:t>.</a:t>
            </a:r>
          </a:p>
          <a:p>
            <a:pPr rtl="0"/>
            <a:r>
              <a:rPr lang="ru-RU" sz="1600" dirty="0"/>
              <a:t> (Он слушал и смотрел одновременно до момента речи.)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4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741234"/>
            <a:ext cx="4935243" cy="1938992"/>
          </a:xfrm>
        </p:spPr>
        <p:txBody>
          <a:bodyPr/>
          <a:lstStyle/>
          <a:p>
            <a:r>
              <a:rPr lang="ru-RU" sz="1800" dirty="0"/>
              <a:t>11. Сотрудники,  … </a:t>
            </a:r>
            <a:r>
              <a:rPr lang="ru-RU" sz="1800" dirty="0" err="1" smtClean="0"/>
              <a:t>иностранны</a:t>
            </a:r>
            <a:r>
              <a:rPr lang="en-US" sz="1800" dirty="0" smtClean="0"/>
              <a:t>e</a:t>
            </a:r>
            <a:r>
              <a:rPr lang="ru-RU" sz="1800" dirty="0" smtClean="0"/>
              <a:t> </a:t>
            </a:r>
            <a:r>
              <a:rPr lang="ru-RU" sz="1800" dirty="0"/>
              <a:t>языки, получают премии.</a:t>
            </a:r>
          </a:p>
          <a:p>
            <a:r>
              <a:rPr lang="ru-RU" sz="1800" dirty="0"/>
              <a:t>А) знающий   </a:t>
            </a:r>
            <a:endParaRPr lang="ru-RU" sz="1800" dirty="0" smtClean="0"/>
          </a:p>
          <a:p>
            <a:r>
              <a:rPr lang="ru-RU" sz="1800" dirty="0" smtClean="0"/>
              <a:t>B</a:t>
            </a:r>
            <a:r>
              <a:rPr lang="ru-RU" sz="1800" dirty="0"/>
              <a:t>) владеющие    </a:t>
            </a:r>
            <a:endParaRPr lang="ru-RU" sz="1800" dirty="0" smtClean="0"/>
          </a:p>
          <a:p>
            <a:pPr marL="228600" indent="-228600">
              <a:buAutoNum type="alphaUcParenR" startAt="3"/>
            </a:pPr>
            <a:r>
              <a:rPr lang="ru-RU" sz="1800" dirty="0" smtClean="0"/>
              <a:t> знающие   </a:t>
            </a:r>
          </a:p>
          <a:p>
            <a:pPr marL="228600" indent="-228600">
              <a:buAutoNum type="alphaUcParenR" startAt="3"/>
            </a:pPr>
            <a:r>
              <a:rPr lang="ru-RU" sz="1800" dirty="0" smtClean="0"/>
              <a:t> владевшие 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1853885" y="1802062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Формулировка для премии за хорошую работу и трудовые результаты сотрудников  - Работ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4" b="2695"/>
          <a:stretch/>
        </p:blipFill>
        <p:spPr bwMode="auto">
          <a:xfrm>
            <a:off x="2827909" y="1151996"/>
            <a:ext cx="2090657" cy="18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830337"/>
            <a:ext cx="4935243" cy="1846659"/>
          </a:xfrm>
        </p:spPr>
        <p:txBody>
          <a:bodyPr/>
          <a:lstStyle/>
          <a:p>
            <a:r>
              <a:rPr lang="ru-RU" sz="1800" dirty="0"/>
              <a:t>12. Технология, … в Узбекистане, вызывает большой интерес.  </a:t>
            </a:r>
          </a:p>
          <a:p>
            <a:r>
              <a:rPr lang="ru-RU" sz="1800" dirty="0"/>
              <a:t>А)  запатентованные   </a:t>
            </a:r>
            <a:endParaRPr lang="ru-RU" sz="1800" dirty="0" smtClean="0"/>
          </a:p>
          <a:p>
            <a:pPr marL="342900" indent="-342900">
              <a:buAutoNum type="alphaUcParenR" startAt="2"/>
            </a:pPr>
            <a:r>
              <a:rPr lang="ru-RU" sz="1800" dirty="0" smtClean="0"/>
              <a:t>запатентованная </a:t>
            </a:r>
          </a:p>
          <a:p>
            <a:pPr marL="342900" indent="-342900">
              <a:buAutoNum type="alphaUcParenR" startAt="3"/>
            </a:pPr>
            <a:r>
              <a:rPr lang="ru-RU" sz="1800" dirty="0" smtClean="0"/>
              <a:t>запатентованную   </a:t>
            </a:r>
          </a:p>
          <a:p>
            <a:r>
              <a:rPr lang="ru-RU" sz="1800" dirty="0" smtClean="0"/>
              <a:t>D</a:t>
            </a:r>
            <a:r>
              <a:rPr lang="ru-RU" sz="1800" dirty="0"/>
              <a:t>)  запатентованной </a:t>
            </a:r>
          </a:p>
          <a:p>
            <a:endParaRPr lang="ru-RU" dirty="0"/>
          </a:p>
        </p:txBody>
      </p:sp>
      <p:pic>
        <p:nvPicPr>
          <p:cNvPr id="12290" name="Picture 2" descr="Получение патента на изобретение в Узбекиста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6" y="1286809"/>
            <a:ext cx="1071489" cy="1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атен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52" y="1286809"/>
            <a:ext cx="1090665" cy="1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Фигура, имеющая форму буквы L 5"/>
          <p:cNvSpPr/>
          <p:nvPr/>
        </p:nvSpPr>
        <p:spPr>
          <a:xfrm rot="13360135" flipV="1">
            <a:off x="2555201" y="1640469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469" y="830337"/>
            <a:ext cx="4935243" cy="2215991"/>
          </a:xfrm>
        </p:spPr>
        <p:txBody>
          <a:bodyPr/>
          <a:lstStyle/>
          <a:p>
            <a:r>
              <a:rPr lang="ru-RU" sz="1800" dirty="0"/>
              <a:t>13. Результаты опыта были …. в научном журнале. </a:t>
            </a:r>
          </a:p>
          <a:p>
            <a:endParaRPr lang="ru-RU" sz="1800" dirty="0" smtClean="0"/>
          </a:p>
          <a:p>
            <a:r>
              <a:rPr lang="ru-RU" sz="1800" dirty="0" smtClean="0"/>
              <a:t>А</a:t>
            </a:r>
            <a:r>
              <a:rPr lang="ru-RU" sz="1800" dirty="0"/>
              <a:t>)  опубликованные   </a:t>
            </a:r>
            <a:endParaRPr lang="ru-RU" sz="1800" dirty="0" smtClean="0"/>
          </a:p>
          <a:p>
            <a:r>
              <a:rPr lang="ru-RU" sz="1800" dirty="0" smtClean="0"/>
              <a:t>B</a:t>
            </a:r>
            <a:r>
              <a:rPr lang="ru-RU" sz="1800" dirty="0"/>
              <a:t>) опубликованы    </a:t>
            </a:r>
            <a:endParaRPr lang="ru-RU" sz="1800" dirty="0" smtClean="0"/>
          </a:p>
          <a:p>
            <a:r>
              <a:rPr lang="ru-RU" sz="1800" dirty="0" smtClean="0"/>
              <a:t>C</a:t>
            </a:r>
            <a:r>
              <a:rPr lang="ru-RU" sz="1800" dirty="0"/>
              <a:t>) напечатанные   </a:t>
            </a:r>
            <a:endParaRPr lang="ru-RU" sz="1800" dirty="0" smtClean="0"/>
          </a:p>
          <a:p>
            <a:r>
              <a:rPr lang="ru-RU" sz="1800" dirty="0" smtClean="0"/>
              <a:t>D</a:t>
            </a:r>
            <a:r>
              <a:rPr lang="ru-RU" sz="1800" dirty="0"/>
              <a:t>) напечатали</a:t>
            </a:r>
          </a:p>
          <a:p>
            <a:endParaRPr lang="ru-RU" sz="1800" dirty="0"/>
          </a:p>
        </p:txBody>
      </p:sp>
      <p:pic>
        <p:nvPicPr>
          <p:cNvPr id="4" name="Picture 4" descr="О науке – доступно, о жизни – серьёзн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09" y="1078763"/>
            <a:ext cx="3120160" cy="20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Фигура, имеющая форму буквы L 4"/>
          <p:cNvSpPr/>
          <p:nvPr/>
        </p:nvSpPr>
        <p:spPr>
          <a:xfrm rot="13360135" flipV="1">
            <a:off x="2248118" y="1968172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5033" y="773753"/>
            <a:ext cx="4935243" cy="2123658"/>
          </a:xfrm>
        </p:spPr>
        <p:txBody>
          <a:bodyPr/>
          <a:lstStyle/>
          <a:p>
            <a:r>
              <a:rPr lang="ru-RU" sz="1800" dirty="0"/>
              <a:t>14. Экспериментаторы, … опыты, получили хорошие результаты.</a:t>
            </a:r>
          </a:p>
          <a:p>
            <a:endParaRPr lang="ru-RU" sz="1800" dirty="0" smtClean="0"/>
          </a:p>
          <a:p>
            <a:r>
              <a:rPr lang="ru-RU" sz="1800" dirty="0" smtClean="0"/>
              <a:t>А</a:t>
            </a:r>
            <a:r>
              <a:rPr lang="ru-RU" sz="1800" dirty="0"/>
              <a:t>) проводившиеся   </a:t>
            </a:r>
            <a:endParaRPr lang="ru-RU" sz="1800" dirty="0" smtClean="0"/>
          </a:p>
          <a:p>
            <a:r>
              <a:rPr lang="ru-RU" sz="1800" dirty="0" smtClean="0"/>
              <a:t>B</a:t>
            </a:r>
            <a:r>
              <a:rPr lang="ru-RU" sz="1800" dirty="0"/>
              <a:t>) проводили   </a:t>
            </a:r>
            <a:endParaRPr lang="ru-RU" sz="1800" dirty="0" smtClean="0"/>
          </a:p>
          <a:p>
            <a:r>
              <a:rPr lang="ru-RU" sz="1800" dirty="0" smtClean="0"/>
              <a:t>C</a:t>
            </a:r>
            <a:r>
              <a:rPr lang="ru-RU" sz="1800" dirty="0"/>
              <a:t>) проводящие   </a:t>
            </a:r>
            <a:endParaRPr lang="ru-RU" sz="1800" dirty="0" smtClean="0"/>
          </a:p>
          <a:p>
            <a:r>
              <a:rPr lang="ru-RU" sz="1800" dirty="0" smtClean="0"/>
              <a:t>D</a:t>
            </a:r>
            <a:r>
              <a:rPr lang="ru-RU" sz="1800" dirty="0"/>
              <a:t>) проводившие </a:t>
            </a:r>
          </a:p>
          <a:p>
            <a:endParaRPr lang="ru-RU" dirty="0"/>
          </a:p>
        </p:txBody>
      </p:sp>
      <p:sp>
        <p:nvSpPr>
          <p:cNvPr id="4" name="AutoShape 2" descr="Наука и жизнь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3360135" flipV="1">
            <a:off x="2141916" y="2450133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 descr="2 студента делают эксперимент по науки Иллюстрация вектора - иллюстрации  насчитывающей делают, науки: 986121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76" b="8254"/>
          <a:stretch/>
        </p:blipFill>
        <p:spPr bwMode="auto">
          <a:xfrm>
            <a:off x="2738884" y="1118368"/>
            <a:ext cx="2520279" cy="19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5866"/>
            <a:ext cx="4935243" cy="1661993"/>
          </a:xfrm>
        </p:spPr>
        <p:txBody>
          <a:bodyPr/>
          <a:lstStyle/>
          <a:p>
            <a:r>
              <a:rPr lang="ru-RU" sz="1800" dirty="0"/>
              <a:t>15. Целый день ученики … название школьного спектакля. </a:t>
            </a:r>
          </a:p>
          <a:p>
            <a:r>
              <a:rPr lang="ru-RU" sz="1800" dirty="0"/>
              <a:t>А) </a:t>
            </a:r>
            <a:r>
              <a:rPr lang="ru-RU" sz="1800" dirty="0" smtClean="0"/>
              <a:t> придумывали   </a:t>
            </a:r>
          </a:p>
          <a:p>
            <a:r>
              <a:rPr lang="ru-RU" sz="1800" dirty="0" smtClean="0"/>
              <a:t>B</a:t>
            </a:r>
            <a:r>
              <a:rPr lang="ru-RU" sz="1800" dirty="0"/>
              <a:t>) </a:t>
            </a:r>
            <a:r>
              <a:rPr lang="ru-RU" sz="1800" dirty="0" smtClean="0"/>
              <a:t> придумали    </a:t>
            </a:r>
          </a:p>
          <a:p>
            <a:pPr marL="342900" indent="-342900">
              <a:buAutoNum type="alphaUcParenR" startAt="3"/>
            </a:pPr>
            <a:r>
              <a:rPr lang="ru-RU" sz="1800" dirty="0" smtClean="0"/>
              <a:t>придумают    </a:t>
            </a:r>
          </a:p>
          <a:p>
            <a:pPr marL="342900" indent="-342900">
              <a:buAutoNum type="alphaUcParenR" startAt="3"/>
            </a:pPr>
            <a:r>
              <a:rPr lang="ru-RU" sz="1800" dirty="0" smtClean="0"/>
              <a:t> </a:t>
            </a:r>
            <a:r>
              <a:rPr lang="ru-RU" sz="1800" dirty="0"/>
              <a:t>придумавшие</a:t>
            </a: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5160135" flipV="1">
            <a:off x="2357941" y="1354846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Театральные посиделки на школьной завалинке | КУЛЬТУРА: Театр | КУЛЬТУРА |  АиФ Ом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6" y="1190377"/>
            <a:ext cx="2438131" cy="16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7" y="766609"/>
            <a:ext cx="5544616" cy="1846659"/>
          </a:xfrm>
        </p:spPr>
        <p:txBody>
          <a:bodyPr/>
          <a:lstStyle/>
          <a:p>
            <a:r>
              <a:rPr lang="ru-RU" sz="1800" dirty="0"/>
              <a:t>16. Как начинается стихотворение Н.А. Некрасова «Железная дорога»?</a:t>
            </a:r>
          </a:p>
          <a:p>
            <a:r>
              <a:rPr lang="ru-RU" sz="1800" dirty="0"/>
              <a:t>А) «Вот парадный подъезд…»   </a:t>
            </a:r>
            <a:endParaRPr lang="ru-RU" sz="1800" dirty="0" smtClean="0"/>
          </a:p>
          <a:p>
            <a:pPr marL="342900" indent="-342900">
              <a:buAutoNum type="alphaUcParenR" startAt="2"/>
            </a:pPr>
            <a:r>
              <a:rPr lang="ru-RU" sz="1800" dirty="0" smtClean="0"/>
              <a:t>«</a:t>
            </a:r>
            <a:r>
              <a:rPr lang="ru-RU" sz="1800" dirty="0"/>
              <a:t>Славная осень!»    </a:t>
            </a:r>
            <a:endParaRPr lang="ru-RU" sz="1800" dirty="0" smtClean="0"/>
          </a:p>
          <a:p>
            <a:pPr marL="342900" indent="-342900">
              <a:buAutoNum type="alphaUcParenR" startAt="2"/>
            </a:pPr>
            <a:r>
              <a:rPr lang="ru-RU" sz="1800" dirty="0" smtClean="0"/>
              <a:t>«</a:t>
            </a:r>
            <a:r>
              <a:rPr lang="ru-RU" sz="1800" dirty="0"/>
              <a:t>Назови мне такую обитель…»   </a:t>
            </a:r>
            <a:endParaRPr lang="ru-RU" sz="1800" dirty="0" smtClean="0"/>
          </a:p>
          <a:p>
            <a:pPr marL="342900" indent="-342900">
              <a:buAutoNum type="alphaUcParenR" startAt="2"/>
            </a:pPr>
            <a:r>
              <a:rPr lang="ru-RU" sz="1800" dirty="0" smtClean="0"/>
              <a:t> </a:t>
            </a:r>
            <a:r>
              <a:rPr lang="ru-RU" sz="1800" dirty="0"/>
              <a:t>«Раз я видел…»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2501957" y="1576741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Стихотворение Н.А. Некрасов &quot;Славная осень (отрывок из «Железная дорога»)&quot; ( Стихи Русских Поэтов)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70" y="1141793"/>
            <a:ext cx="1818249" cy="13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737464"/>
            <a:ext cx="4935243" cy="1384995"/>
          </a:xfrm>
        </p:spPr>
        <p:txBody>
          <a:bodyPr/>
          <a:lstStyle/>
          <a:p>
            <a:r>
              <a:rPr lang="ru-RU" sz="1800" dirty="0"/>
              <a:t>17. Жанр произведения «Русский язык».</a:t>
            </a:r>
          </a:p>
          <a:p>
            <a:r>
              <a:rPr lang="ru-RU" sz="1800" dirty="0"/>
              <a:t>А) новелла  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/>
              <a:t>B) рассказ  </a:t>
            </a:r>
            <a:endParaRPr lang="ru-RU" sz="1800" dirty="0" smtClean="0"/>
          </a:p>
          <a:p>
            <a:r>
              <a:rPr lang="ru-RU" sz="1800" dirty="0" smtClean="0"/>
              <a:t>C</a:t>
            </a:r>
            <a:r>
              <a:rPr lang="ru-RU" sz="1800" dirty="0"/>
              <a:t>) стихотворение в прозе   </a:t>
            </a:r>
            <a:endParaRPr lang="ru-RU" sz="1800" dirty="0" smtClean="0"/>
          </a:p>
          <a:p>
            <a:r>
              <a:rPr lang="ru-RU" sz="1800" dirty="0" smtClean="0"/>
              <a:t>D) поэма</a:t>
            </a:r>
            <a:endParaRPr lang="ru-RU" sz="18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3222036" y="1586037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Иван Тургенев Русский язык (Стихотворение в прозе) | Photo, More photos,  Image sha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91" y="1118370"/>
            <a:ext cx="189272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652214"/>
            <a:ext cx="4935243" cy="1661993"/>
          </a:xfrm>
        </p:spPr>
        <p:txBody>
          <a:bodyPr/>
          <a:lstStyle/>
          <a:p>
            <a:r>
              <a:rPr lang="ru-RU" sz="1800" dirty="0"/>
              <a:t>18. Рассказ «Певцы» написал …</a:t>
            </a:r>
          </a:p>
          <a:p>
            <a:r>
              <a:rPr lang="ru-RU" sz="1800" dirty="0"/>
              <a:t>А) Тургенев    </a:t>
            </a:r>
            <a:endParaRPr lang="ru-RU" sz="1800" dirty="0" smtClean="0"/>
          </a:p>
          <a:p>
            <a:pPr marL="342900" indent="-342900">
              <a:buAutoNum type="alphaUcParenR" startAt="2"/>
            </a:pPr>
            <a:r>
              <a:rPr lang="ru-RU" sz="1800" dirty="0" smtClean="0"/>
              <a:t>Некрасов   </a:t>
            </a:r>
          </a:p>
          <a:p>
            <a:pPr marL="342900" indent="-342900">
              <a:buAutoNum type="alphaUcParenR" startAt="2"/>
            </a:pPr>
            <a:r>
              <a:rPr lang="ru-RU" sz="1800" dirty="0" smtClean="0"/>
              <a:t>Толстой     </a:t>
            </a:r>
          </a:p>
          <a:p>
            <a:pPr marL="342900" indent="-342900">
              <a:buAutoNum type="alphaUcParenR" startAt="2"/>
            </a:pPr>
            <a:r>
              <a:rPr lang="ru-RU" sz="1800" dirty="0" smtClean="0"/>
              <a:t> </a:t>
            </a:r>
            <a:r>
              <a:rPr lang="ru-RU" sz="1800" dirty="0"/>
              <a:t>Чехов</a:t>
            </a:r>
          </a:p>
          <a:p>
            <a:endParaRPr lang="ru-RU" sz="18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1811365" y="964374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Тест по рассказу Певцы - Иван Тургенев - Викторина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34" y="974353"/>
            <a:ext cx="2610269" cy="201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8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768992"/>
            <a:ext cx="4935243" cy="1661993"/>
          </a:xfrm>
        </p:spPr>
        <p:txBody>
          <a:bodyPr/>
          <a:lstStyle/>
          <a:p>
            <a:r>
              <a:rPr lang="ru-RU" sz="1600" dirty="0"/>
              <a:t>19. Дочь полковника в рассказе «После бала» звали ….</a:t>
            </a:r>
          </a:p>
          <a:p>
            <a:r>
              <a:rPr lang="ru-RU" sz="1600" dirty="0"/>
              <a:t>А)  Наташа   </a:t>
            </a:r>
            <a:endParaRPr lang="ru-RU" sz="1600" dirty="0" smtClean="0"/>
          </a:p>
          <a:p>
            <a:r>
              <a:rPr lang="ru-RU" sz="1600" dirty="0" smtClean="0"/>
              <a:t>B</a:t>
            </a:r>
            <a:r>
              <a:rPr lang="ru-RU" sz="1600" dirty="0"/>
              <a:t>) Варенька    </a:t>
            </a:r>
            <a:endParaRPr lang="ru-RU" sz="1600" dirty="0" smtClean="0"/>
          </a:p>
          <a:p>
            <a:pPr marL="228600" indent="-228600">
              <a:buAutoNum type="alphaUcParenR" startAt="3"/>
            </a:pPr>
            <a:r>
              <a:rPr lang="ru-RU" sz="1600" dirty="0" smtClean="0"/>
              <a:t>Анна    </a:t>
            </a:r>
          </a:p>
          <a:p>
            <a:r>
              <a:rPr lang="ru-RU" sz="1600" dirty="0" smtClean="0"/>
              <a:t>D</a:t>
            </a:r>
            <a:r>
              <a:rPr lang="ru-RU" sz="1600" dirty="0"/>
              <a:t>)  </a:t>
            </a:r>
            <a:r>
              <a:rPr lang="ru-RU" sz="1600" dirty="0" smtClean="0"/>
              <a:t>Ася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1781877" y="1486790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После бала (Толстой) —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44" y="1092177"/>
            <a:ext cx="2520280" cy="18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89030"/>
            <a:ext cx="5465047" cy="1183375"/>
          </a:xfrm>
        </p:spPr>
        <p:txBody>
          <a:bodyPr/>
          <a:lstStyle/>
          <a:p>
            <a:r>
              <a:rPr lang="ru-RU" sz="1800" dirty="0"/>
              <a:t>20. </a:t>
            </a:r>
            <a:r>
              <a:rPr lang="ru-RU" sz="1800" dirty="0" err="1"/>
              <a:t>Буркин</a:t>
            </a:r>
            <a:r>
              <a:rPr lang="ru-RU" sz="1800" dirty="0"/>
              <a:t> из рассказа «Человек в футляре служил …</a:t>
            </a:r>
          </a:p>
          <a:p>
            <a:r>
              <a:rPr lang="ru-RU" sz="1800" dirty="0"/>
              <a:t>А) доктором  </a:t>
            </a:r>
            <a:endParaRPr lang="ru-RU" sz="1800" dirty="0" smtClean="0"/>
          </a:p>
          <a:p>
            <a:pPr marL="342900" indent="-342900">
              <a:buAutoNum type="alphaUcParenR" startAt="2"/>
            </a:pPr>
            <a:r>
              <a:rPr lang="ru-RU" sz="1800" dirty="0" smtClean="0"/>
              <a:t>учителем </a:t>
            </a:r>
            <a:r>
              <a:rPr lang="ru-RU" sz="1800" dirty="0"/>
              <a:t>гимназии  </a:t>
            </a:r>
          </a:p>
          <a:p>
            <a:pPr marL="342900" indent="-342900">
              <a:buAutoNum type="alphaUcParenR" startAt="3"/>
            </a:pPr>
            <a:r>
              <a:rPr lang="ru-RU" sz="1800" dirty="0" smtClean="0"/>
              <a:t>ветеринарным </a:t>
            </a:r>
            <a:r>
              <a:rPr lang="ru-RU" sz="1800" dirty="0"/>
              <a:t>врачом   </a:t>
            </a:r>
            <a:endParaRPr lang="ru-RU" sz="1800" dirty="0" smtClean="0"/>
          </a:p>
          <a:p>
            <a:r>
              <a:rPr lang="ru-RU" sz="1800" dirty="0" smtClean="0"/>
              <a:t>D</a:t>
            </a:r>
            <a:r>
              <a:rPr lang="ru-RU" sz="1800" dirty="0"/>
              <a:t>)  учителем греческого языка  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3360135" flipV="1">
            <a:off x="2772831" y="1442021"/>
            <a:ext cx="193537" cy="22639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Человек в футляре краткое содержание (Чехов Антон Павлович) - Читать онлайн  на Ryf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56" y="1280718"/>
            <a:ext cx="5237312" cy="19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Человек в футляре краткое содержание (Чехов Антон Павлович) - Читать онлайн  на Ryf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88" y="1033521"/>
            <a:ext cx="1790059" cy="13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резентация на тему: &quot;Глагольные признаки причастия 7 класс. Сравним слова:  желтый лист лист желтеет желтеющий лист Каково лексическое и грамматическое  значение этих однокоренных.&quot;. Скачать бесплатно и без регистрации.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Презентация на тему: &quot;Глагольные признаки причастия 7 класс. Сравним слова:  желтый лист лист желтеет желтеющий лист Каково лексическое и грамматическое  значение этих однокоренных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 r="-1071" b="8150"/>
          <a:stretch/>
        </p:blipFill>
        <p:spPr bwMode="auto">
          <a:xfrm>
            <a:off x="74586" y="72063"/>
            <a:ext cx="5691214" cy="31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Как писать объяснительную?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605829"/>
            <a:ext cx="5256584" cy="2646878"/>
          </a:xfrm>
        </p:spPr>
        <p:txBody>
          <a:bodyPr/>
          <a:lstStyle/>
          <a:p>
            <a:pPr algn="ctr"/>
            <a:r>
              <a:rPr lang="ru-RU" sz="1800" b="1" dirty="0"/>
              <a:t>Правила составления объяснительной.</a:t>
            </a:r>
            <a:endParaRPr lang="ru-RU" sz="1800" dirty="0"/>
          </a:p>
          <a:p>
            <a:pPr algn="r"/>
            <a:r>
              <a:rPr lang="ru-RU" dirty="0" smtClean="0"/>
              <a:t>  </a:t>
            </a:r>
            <a:r>
              <a:rPr lang="ru-RU" sz="1600" dirty="0" smtClean="0"/>
              <a:t>Адресат.</a:t>
            </a:r>
          </a:p>
          <a:p>
            <a:pPr algn="r"/>
            <a:r>
              <a:rPr lang="ru-RU" sz="1600" dirty="0" smtClean="0"/>
              <a:t> Название </a:t>
            </a:r>
            <a:r>
              <a:rPr lang="ru-RU" sz="1600" dirty="0"/>
              <a:t>организации, где </a:t>
            </a:r>
            <a:r>
              <a:rPr lang="ru-RU" sz="1600" dirty="0" smtClean="0"/>
              <a:t>учится </a:t>
            </a:r>
            <a:r>
              <a:rPr lang="ru-RU" sz="1600" dirty="0"/>
              <a:t>лицо.</a:t>
            </a:r>
          </a:p>
          <a:p>
            <a:pPr algn="r"/>
            <a:r>
              <a:rPr lang="ru-RU" sz="1600" dirty="0" smtClean="0"/>
              <a:t> Сведения </a:t>
            </a:r>
            <a:r>
              <a:rPr lang="ru-RU" sz="1600" dirty="0"/>
              <a:t>о составителе (ФИО и должность).</a:t>
            </a:r>
          </a:p>
          <a:p>
            <a:pPr algn="ctr"/>
            <a:r>
              <a:rPr lang="ru-RU" sz="1600" dirty="0" smtClean="0"/>
              <a:t>  Наименование </a:t>
            </a:r>
            <a:r>
              <a:rPr lang="ru-RU" sz="1600" dirty="0"/>
              <a:t>документа </a:t>
            </a:r>
            <a:r>
              <a:rPr lang="ru-RU" sz="1600" dirty="0" smtClean="0"/>
              <a:t>        («</a:t>
            </a:r>
            <a:r>
              <a:rPr lang="ru-RU" sz="1600" b="1" dirty="0"/>
              <a:t>Объяснительная</a:t>
            </a:r>
            <a:r>
              <a:rPr lang="ru-RU" sz="1600" dirty="0"/>
              <a:t> записка»).</a:t>
            </a:r>
          </a:p>
          <a:p>
            <a:r>
              <a:rPr lang="ru-RU" sz="1600" dirty="0"/>
              <a:t>Указание объяснений причин проступка.</a:t>
            </a:r>
          </a:p>
          <a:p>
            <a:pPr algn="r"/>
            <a:r>
              <a:rPr lang="ru-RU" sz="1600" dirty="0"/>
              <a:t>Дата написания.</a:t>
            </a:r>
          </a:p>
          <a:p>
            <a:pPr algn="r"/>
            <a:r>
              <a:rPr lang="ru-RU" sz="1600" dirty="0" smtClean="0"/>
              <a:t>Подпись</a:t>
            </a:r>
            <a:r>
              <a:rPr lang="ru-RU" sz="16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20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Как написать объяснительную по результатам проверки? - Юридический помощ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4" y="102424"/>
            <a:ext cx="5554758" cy="30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42305"/>
            <a:ext cx="5246444" cy="2852451"/>
          </a:xfrm>
        </p:spPr>
        <p:txBody>
          <a:bodyPr/>
          <a:lstStyle/>
          <a:p>
            <a:r>
              <a:rPr lang="ru-RU" sz="1600" b="1" dirty="0" err="1" smtClean="0"/>
              <a:t>Ра́порт</a:t>
            </a:r>
            <a:r>
              <a:rPr lang="ru-RU" sz="1600" dirty="0"/>
              <a:t> (от фр. </a:t>
            </a:r>
            <a:r>
              <a:rPr lang="ru-RU" sz="1600" i="1" dirty="0" err="1" smtClean="0"/>
              <a:t>rapport</a:t>
            </a:r>
            <a:r>
              <a:rPr lang="ru-RU" sz="1600" dirty="0" smtClean="0"/>
              <a:t>, </a:t>
            </a:r>
            <a:r>
              <a:rPr lang="ru-RU" sz="1600" dirty="0" err="1"/>
              <a:t>rapporter</a:t>
            </a:r>
            <a:r>
              <a:rPr lang="ru-RU" sz="1600" dirty="0"/>
              <a:t> — доносить, докладывать) — </a:t>
            </a:r>
            <a:r>
              <a:rPr lang="ru-RU" sz="1600" dirty="0" smtClean="0"/>
              <a:t>донесение, </a:t>
            </a:r>
            <a:r>
              <a:rPr lang="ru-RU" sz="1600" dirty="0"/>
              <a:t>официальный устный или письменный </a:t>
            </a:r>
            <a:r>
              <a:rPr lang="ru-RU" sz="1600" u="sng" dirty="0" smtClean="0"/>
              <a:t>доклад</a:t>
            </a:r>
            <a:r>
              <a:rPr lang="ru-RU" sz="1600" dirty="0"/>
              <a:t> (сообщение) от нижестоящего к вышестоящему, преимущественно в военном деле, при обращении к начальникам (командирам) в процессе служебной деятельности о чём-либо, а также о выполнении взятых на себя обязательств.</a:t>
            </a:r>
          </a:p>
          <a:p>
            <a:r>
              <a:rPr lang="ru-RU" sz="1600" i="1" dirty="0"/>
              <a:t>Рапорт</a:t>
            </a:r>
            <a:r>
              <a:rPr lang="ru-RU" sz="1600" dirty="0"/>
              <a:t> может содержать отчёт о проделанной работе или обращение к начальству.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34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к военнослужащему составить рапорт на отпуск. Инструкция: как  военнослужащему написать рапорт на отпуск Рапорт на отпуск военнослужащего  образ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102424"/>
            <a:ext cx="5616624" cy="31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тображение сетевого конт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614313"/>
            <a:ext cx="5472608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26917" y="830337"/>
            <a:ext cx="2520280" cy="1035988"/>
          </a:xfrm>
        </p:spPr>
        <p:txBody>
          <a:bodyPr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на каникулах 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стихи Эдуарда Асадова,  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Андрея Дементьева,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Ирины Самариной.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Эдуард Асадов - online prese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830337"/>
            <a:ext cx="280038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6096" y="2791946"/>
            <a:ext cx="328611" cy="252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668" y="2521732"/>
            <a:ext cx="290612" cy="18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6096" y="2252098"/>
            <a:ext cx="328612" cy="198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4668" y="1982465"/>
            <a:ext cx="290612" cy="197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4668" y="1694433"/>
            <a:ext cx="36004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Признаки прилагательного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42305"/>
            <a:ext cx="5472608" cy="2800767"/>
          </a:xfrm>
        </p:spPr>
        <p:txBody>
          <a:bodyPr/>
          <a:lstStyle/>
          <a:p>
            <a:r>
              <a:rPr lang="ru-RU" sz="1800" dirty="0"/>
              <a:t>Как и прилагательное,</a:t>
            </a:r>
            <a:r>
              <a:rPr lang="ru-RU" sz="1800" b="1" dirty="0"/>
              <a:t> причастие согласуется с определяемым словом в роде, числе и падеже, в предложении чаще всего является определением.</a:t>
            </a:r>
            <a:r>
              <a:rPr lang="ru-RU" sz="1800" dirty="0"/>
              <a:t> Сравните:</a:t>
            </a:r>
          </a:p>
          <a:p>
            <a:pPr rtl="0"/>
            <a:r>
              <a:rPr lang="ru-RU" sz="1800" i="1" dirty="0" smtClean="0"/>
              <a:t>жёлтый </a:t>
            </a:r>
            <a:r>
              <a:rPr lang="ru-RU" sz="1800" i="1" dirty="0"/>
              <a:t>листик — желте</a:t>
            </a:r>
            <a:r>
              <a:rPr lang="ru-RU" sz="1800" i="1" dirty="0">
                <a:solidFill>
                  <a:srgbClr val="00B050"/>
                </a:solidFill>
              </a:rPr>
              <a:t>ющ</a:t>
            </a:r>
            <a:r>
              <a:rPr lang="ru-RU" sz="1800" i="1" dirty="0">
                <a:solidFill>
                  <a:srgbClr val="FF0000"/>
                </a:solidFill>
              </a:rPr>
              <a:t>ий </a:t>
            </a:r>
            <a:r>
              <a:rPr lang="ru-RU" sz="1800" i="1" dirty="0"/>
              <a:t>листик</a:t>
            </a:r>
            <a:endParaRPr lang="ru-RU" sz="1800" dirty="0"/>
          </a:p>
          <a:p>
            <a:pPr rtl="0"/>
            <a:r>
              <a:rPr lang="ru-RU" sz="1800" i="1" dirty="0"/>
              <a:t>жёлтая листв</a:t>
            </a:r>
            <a:r>
              <a:rPr lang="ru-RU" sz="1800" i="1" dirty="0">
                <a:solidFill>
                  <a:srgbClr val="FF0000"/>
                </a:solidFill>
              </a:rPr>
              <a:t>а</a:t>
            </a:r>
            <a:r>
              <a:rPr lang="ru-RU" sz="1800" i="1" dirty="0"/>
              <a:t> — желте</a:t>
            </a:r>
            <a:r>
              <a:rPr lang="ru-RU" sz="1800" i="1" dirty="0">
                <a:solidFill>
                  <a:srgbClr val="00B050"/>
                </a:solidFill>
              </a:rPr>
              <a:t>ющ</a:t>
            </a:r>
            <a:r>
              <a:rPr lang="ru-RU" sz="1800" i="1" dirty="0">
                <a:solidFill>
                  <a:srgbClr val="FF0000"/>
                </a:solidFill>
              </a:rPr>
              <a:t>ая</a:t>
            </a:r>
            <a:r>
              <a:rPr lang="ru-RU" sz="1800" i="1" dirty="0"/>
              <a:t> листв</a:t>
            </a:r>
            <a:r>
              <a:rPr lang="ru-RU" sz="1800" i="1" dirty="0">
                <a:solidFill>
                  <a:srgbClr val="FF0000"/>
                </a:solidFill>
              </a:rPr>
              <a:t>а</a:t>
            </a:r>
            <a:endParaRPr lang="ru-RU" sz="1800" dirty="0">
              <a:solidFill>
                <a:srgbClr val="FF0000"/>
              </a:solidFill>
            </a:endParaRPr>
          </a:p>
          <a:p>
            <a:pPr rtl="0"/>
            <a:r>
              <a:rPr lang="ru-RU" sz="1800" i="1" dirty="0"/>
              <a:t>жёлтые листик</a:t>
            </a:r>
            <a:r>
              <a:rPr lang="ru-RU" sz="1800" i="1" dirty="0">
                <a:solidFill>
                  <a:srgbClr val="FF0000"/>
                </a:solidFill>
              </a:rPr>
              <a:t>и</a:t>
            </a:r>
            <a:r>
              <a:rPr lang="ru-RU" sz="1800" i="1" dirty="0"/>
              <a:t> — желте</a:t>
            </a:r>
            <a:r>
              <a:rPr lang="ru-RU" sz="1800" i="1" dirty="0">
                <a:solidFill>
                  <a:srgbClr val="00B050"/>
                </a:solidFill>
              </a:rPr>
              <a:t>ющ</a:t>
            </a:r>
            <a:r>
              <a:rPr lang="ru-RU" sz="1800" i="1" dirty="0">
                <a:solidFill>
                  <a:srgbClr val="FF0000"/>
                </a:solidFill>
              </a:rPr>
              <a:t>ие </a:t>
            </a:r>
            <a:r>
              <a:rPr lang="ru-RU" sz="1800" i="1" dirty="0"/>
              <a:t>листик</a:t>
            </a:r>
            <a:r>
              <a:rPr lang="ru-RU" sz="1800" i="1" dirty="0">
                <a:solidFill>
                  <a:srgbClr val="FF0000"/>
                </a:solidFill>
              </a:rPr>
              <a:t>и</a:t>
            </a:r>
            <a:endParaRPr lang="ru-RU" sz="1800" dirty="0">
              <a:solidFill>
                <a:srgbClr val="FF0000"/>
              </a:solidFill>
            </a:endParaRPr>
          </a:p>
          <a:p>
            <a:pPr rtl="0"/>
            <a:r>
              <a:rPr lang="ru-RU" sz="1800" i="1" dirty="0"/>
              <a:t>жёлтой листв</a:t>
            </a:r>
            <a:r>
              <a:rPr lang="ru-RU" sz="1800" i="1" dirty="0">
                <a:solidFill>
                  <a:srgbClr val="FF0000"/>
                </a:solidFill>
              </a:rPr>
              <a:t>ы</a:t>
            </a:r>
            <a:r>
              <a:rPr lang="ru-RU" sz="1800" i="1" dirty="0"/>
              <a:t> — желте</a:t>
            </a:r>
            <a:r>
              <a:rPr lang="ru-RU" sz="1800" i="1" dirty="0">
                <a:solidFill>
                  <a:srgbClr val="00B050"/>
                </a:solidFill>
              </a:rPr>
              <a:t>ющ</a:t>
            </a:r>
            <a:r>
              <a:rPr lang="ru-RU" sz="1800" i="1" dirty="0">
                <a:solidFill>
                  <a:srgbClr val="FF0000"/>
                </a:solidFill>
              </a:rPr>
              <a:t>ей</a:t>
            </a:r>
            <a:r>
              <a:rPr lang="ru-RU" sz="1800" i="1" dirty="0"/>
              <a:t> листв</a:t>
            </a:r>
            <a:r>
              <a:rPr lang="ru-RU" sz="1800" i="1" dirty="0">
                <a:solidFill>
                  <a:srgbClr val="FF0000"/>
                </a:solidFill>
              </a:rPr>
              <a:t>ы</a:t>
            </a:r>
            <a:endParaRPr lang="ru-RU" sz="1800" dirty="0">
              <a:solidFill>
                <a:srgbClr val="FF0000"/>
              </a:solidFill>
            </a:endParaRPr>
          </a:p>
          <a:p>
            <a:pPr rtl="0"/>
            <a:r>
              <a:rPr lang="ru-RU" sz="1800" i="1" dirty="0"/>
              <a:t>жёлтую листву — желте</a:t>
            </a:r>
            <a:r>
              <a:rPr lang="ru-RU" sz="1800" i="1" dirty="0">
                <a:solidFill>
                  <a:srgbClr val="00B050"/>
                </a:solidFill>
              </a:rPr>
              <a:t>ющ</a:t>
            </a:r>
            <a:r>
              <a:rPr lang="ru-RU" sz="1800" i="1" dirty="0">
                <a:solidFill>
                  <a:srgbClr val="FF0000"/>
                </a:solidFill>
              </a:rPr>
              <a:t>ую</a:t>
            </a:r>
            <a:r>
              <a:rPr lang="ru-RU" sz="1800" i="1" dirty="0"/>
              <a:t> листв</a:t>
            </a:r>
            <a:r>
              <a:rPr lang="ru-RU" sz="1800" i="1" dirty="0">
                <a:solidFill>
                  <a:srgbClr val="FF0000"/>
                </a:solidFill>
              </a:rPr>
              <a:t>у</a:t>
            </a:r>
            <a:endParaRPr lang="ru-RU" sz="1800" dirty="0">
              <a:solidFill>
                <a:srgbClr val="FF0000"/>
              </a:solidFill>
            </a:endParaRPr>
          </a:p>
          <a:p>
            <a:pPr algn="ctr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4759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462213"/>
          </a:xfrm>
        </p:spPr>
        <p:txBody>
          <a:bodyPr/>
          <a:lstStyle/>
          <a:p>
            <a:pPr rtl="0"/>
            <a:r>
              <a:rPr lang="ru-RU" sz="2000" dirty="0"/>
              <a:t>Некоторые причастия, как и прилагательные, могут иметь </a:t>
            </a:r>
            <a:r>
              <a:rPr lang="ru-RU" sz="2000" b="1" dirty="0"/>
              <a:t>краткую форму</a:t>
            </a:r>
            <a:r>
              <a:rPr lang="ru-RU" sz="2000" dirty="0"/>
              <a:t> (в предложении краткие причастия выполняют роль сказуемых):</a:t>
            </a:r>
          </a:p>
          <a:p>
            <a:pPr rtl="0"/>
            <a:r>
              <a:rPr lang="ru-RU" sz="2000" i="1" dirty="0"/>
              <a:t>выполненная работа — работа </a:t>
            </a:r>
            <a:r>
              <a:rPr lang="ru-RU" sz="2000" i="1" dirty="0" smtClean="0"/>
              <a:t>выполнена</a:t>
            </a:r>
          </a:p>
          <a:p>
            <a:pPr rtl="0"/>
            <a:endParaRPr lang="ru-RU" sz="2000" dirty="0"/>
          </a:p>
          <a:p>
            <a:pPr rtl="0"/>
            <a:r>
              <a:rPr lang="ru-RU" sz="2000" i="1" dirty="0"/>
              <a:t>сорванный цветок — цветок сорван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Равно 3"/>
          <p:cNvSpPr/>
          <p:nvPr/>
        </p:nvSpPr>
        <p:spPr>
          <a:xfrm>
            <a:off x="3963020" y="2054473"/>
            <a:ext cx="1584176" cy="288032"/>
          </a:xfrm>
          <a:prstGeom prst="mathEqual">
            <a:avLst>
              <a:gd name="adj1" fmla="val 23520"/>
              <a:gd name="adj2" fmla="val 21680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3507348" y="2702546"/>
            <a:ext cx="1319767" cy="216024"/>
          </a:xfrm>
          <a:prstGeom prst="mathEqual">
            <a:avLst>
              <a:gd name="adj1" fmla="val 33441"/>
              <a:gd name="adj2" fmla="val 33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8298" y="2096683"/>
            <a:ext cx="1622474" cy="1018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2305" y="2735159"/>
            <a:ext cx="1512168" cy="1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6550</TotalTime>
  <Words>1628</Words>
  <Application>Microsoft Office PowerPoint</Application>
  <PresentationFormat>Произвольный</PresentationFormat>
  <Paragraphs>292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8" baseType="lpstr">
      <vt:lpstr>Arial</vt:lpstr>
      <vt:lpstr>Calibri</vt:lpstr>
      <vt:lpstr>Office Theme</vt:lpstr>
      <vt:lpstr>Русский язык</vt:lpstr>
      <vt:lpstr>ПРИЧАСТИЕ</vt:lpstr>
      <vt:lpstr>Признаки глагола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прилагательного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путайте!</vt:lpstr>
      <vt:lpstr>Презентация PowerPoint</vt:lpstr>
      <vt:lpstr>Упражнение для закрепления</vt:lpstr>
      <vt:lpstr>Презентация PowerPoint</vt:lpstr>
      <vt:lpstr>Запомните!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Презентация PowerPoint</vt:lpstr>
      <vt:lpstr>Русский язык</vt:lpstr>
      <vt:lpstr>Сегодня на уроке мы</vt:lpstr>
      <vt:lpstr>Презентация PowerPoint</vt:lpstr>
      <vt:lpstr>Образуйте имена прилагательные</vt:lpstr>
      <vt:lpstr>Образуйте имена прилагательные</vt:lpstr>
      <vt:lpstr>Образуйте имена прилагательные</vt:lpstr>
      <vt:lpstr>Составим словосочетания</vt:lpstr>
      <vt:lpstr>Просклоняем словосочетание</vt:lpstr>
      <vt:lpstr>Презентация PowerPoint</vt:lpstr>
      <vt:lpstr>Презентация PowerPoint</vt:lpstr>
      <vt:lpstr>Презентация PowerPoint</vt:lpstr>
      <vt:lpstr>Образуем причастия</vt:lpstr>
      <vt:lpstr>Составим словосочетания</vt:lpstr>
      <vt:lpstr>Найдите словосочетания с согласованием</vt:lpstr>
      <vt:lpstr>Просклоняем словосочетание</vt:lpstr>
      <vt:lpstr>Лежачего не бьют</vt:lpstr>
      <vt:lpstr>История о причастиях</vt:lpstr>
      <vt:lpstr>Презентация PowerPoint</vt:lpstr>
      <vt:lpstr>Выполните самостоятельно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писать объяснительную?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Teacher</cp:lastModifiedBy>
  <cp:revision>297</cp:revision>
  <dcterms:created xsi:type="dcterms:W3CDTF">2020-04-13T08:06:06Z</dcterms:created>
  <dcterms:modified xsi:type="dcterms:W3CDTF">2021-01-26T06:44:26Z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