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380" r:id="rId3"/>
    <p:sldId id="404" r:id="rId4"/>
    <p:sldId id="405" r:id="rId5"/>
    <p:sldId id="406" r:id="rId6"/>
    <p:sldId id="407" r:id="rId7"/>
    <p:sldId id="410" r:id="rId8"/>
    <p:sldId id="416" r:id="rId9"/>
    <p:sldId id="409" r:id="rId10"/>
    <p:sldId id="417" r:id="rId11"/>
    <p:sldId id="411" r:id="rId12"/>
    <p:sldId id="412" r:id="rId13"/>
    <p:sldId id="413" r:id="rId14"/>
    <p:sldId id="418" r:id="rId15"/>
    <p:sldId id="414" r:id="rId16"/>
    <p:sldId id="415" r:id="rId17"/>
    <p:sldId id="403" r:id="rId18"/>
    <p:sldId id="419" r:id="rId19"/>
    <p:sldId id="421" r:id="rId20"/>
    <p:sldId id="422" r:id="rId21"/>
    <p:sldId id="420" r:id="rId22"/>
    <p:sldId id="423" r:id="rId23"/>
    <p:sldId id="425" r:id="rId24"/>
    <p:sldId id="426" r:id="rId25"/>
    <p:sldId id="428" r:id="rId26"/>
    <p:sldId id="430" r:id="rId27"/>
    <p:sldId id="431" r:id="rId28"/>
    <p:sldId id="402" r:id="rId29"/>
    <p:sldId id="298" r:id="rId30"/>
  </p:sldIdLst>
  <p:sldSz cx="5765800" cy="3244850"/>
  <p:notesSz cx="5765800" cy="3244850"/>
  <p:custDataLst>
    <p:tags r:id="rId3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65" autoAdjust="0"/>
    <p:restoredTop sz="83396" autoAdjust="0"/>
  </p:normalViewPr>
  <p:slideViewPr>
    <p:cSldViewPr>
      <p:cViewPr varScale="1">
        <p:scale>
          <a:sx n="99" d="100"/>
          <a:sy n="99" d="100"/>
        </p:scale>
        <p:origin x="-660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04.01.2021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498" y="501401"/>
            <a:ext cx="4900930" cy="86529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27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3488" y="1387134"/>
            <a:ext cx="2882900" cy="200055"/>
          </a:xfrm>
        </p:spPr>
        <p:txBody>
          <a:bodyPr lIns="51481" rIns="51481" anchor="t"/>
          <a:lstStyle>
            <a:lvl1pPr marL="0" indent="0" algn="l">
              <a:buNone/>
              <a:defRPr sz="1300">
                <a:solidFill>
                  <a:schemeClr val="tx1"/>
                </a:solidFill>
              </a:defRPr>
            </a:lvl1pPr>
            <a:lvl2pPr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2293129" y="1422033"/>
            <a:ext cx="115316" cy="108162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2175583" y="1422033"/>
            <a:ext cx="115316" cy="108162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Правописание частиц не и ни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Не с краткими прилагательными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723549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С краткими прилагательными </a:t>
            </a:r>
            <a:r>
              <a:rPr lang="ru-RU" sz="2000" b="1" i="1" dirty="0" smtClean="0">
                <a:solidFill>
                  <a:srgbClr val="7030A0"/>
                </a:solidFill>
              </a:rPr>
              <a:t>не </a:t>
            </a:r>
            <a:r>
              <a:rPr lang="ru-RU" sz="2000" b="1" dirty="0" smtClean="0">
                <a:solidFill>
                  <a:srgbClr val="7030A0"/>
                </a:solidFill>
              </a:rPr>
              <a:t>пишется по тем же правилам, что и с полными: </a:t>
            </a:r>
          </a:p>
          <a:p>
            <a:pPr algn="ctr"/>
            <a:r>
              <a:rPr lang="ru-RU" sz="2000" b="1" i="1" dirty="0" smtClean="0"/>
              <a:t>вопрос непонятен, рассказ ничуть не интересен.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141451"/>
          </a:xfrm>
          <a:prstGeom prst="rect">
            <a:avLst/>
          </a:prstGeom>
        </p:spPr>
        <p:txBody>
          <a:bodyPr lIns="51481" tIns="25740" rIns="51481" bIns="25740">
            <a:noAutofit/>
          </a:bodyPr>
          <a:lstStyle/>
          <a:p>
            <a:pPr marL="289579" indent="-289579">
              <a:buFont typeface="+mj-lt"/>
              <a:buAutoNum type="arabicPeriod"/>
            </a:pPr>
            <a:r>
              <a:rPr lang="ru-RU" sz="1800" b="1" dirty="0" smtClean="0">
                <a:solidFill>
                  <a:srgbClr val="00B050"/>
                </a:solidFill>
              </a:rPr>
              <a:t>С глаголами и деепричастиями</a:t>
            </a:r>
            <a:r>
              <a:rPr lang="ru-RU" sz="1800" dirty="0" smtClean="0"/>
              <a:t>: </a:t>
            </a:r>
            <a:r>
              <a:rPr lang="ru-RU" sz="1800" b="1" dirty="0" smtClean="0"/>
              <a:t>не</a:t>
            </a:r>
            <a:r>
              <a:rPr lang="ru-RU" sz="1800" dirty="0" smtClean="0"/>
              <a:t> смотрел, </a:t>
            </a:r>
            <a:r>
              <a:rPr lang="ru-RU" sz="1800" b="1" dirty="0" smtClean="0"/>
              <a:t>не</a:t>
            </a:r>
            <a:r>
              <a:rPr lang="ru-RU" sz="1800" dirty="0" smtClean="0"/>
              <a:t> думал, </a:t>
            </a:r>
            <a:r>
              <a:rPr lang="ru-RU" sz="1800" b="1" dirty="0" smtClean="0"/>
              <a:t>не</a:t>
            </a:r>
            <a:r>
              <a:rPr lang="ru-RU" sz="1800" dirty="0" smtClean="0"/>
              <a:t> глядя, </a:t>
            </a:r>
            <a:r>
              <a:rPr lang="ru-RU" sz="1800" b="1" dirty="0" smtClean="0"/>
              <a:t>не</a:t>
            </a:r>
            <a:r>
              <a:rPr lang="ru-RU" sz="1800" dirty="0" smtClean="0"/>
              <a:t> веря. </a:t>
            </a:r>
          </a:p>
          <a:p>
            <a:pPr marL="289579" indent="-289579" algn="ctr"/>
            <a:r>
              <a:rPr lang="ru-RU" sz="1800" b="1" i="1" dirty="0" smtClean="0"/>
              <a:t>		Исключение: </a:t>
            </a:r>
            <a:r>
              <a:rPr lang="ru-RU" sz="1800" i="1" dirty="0" smtClean="0"/>
              <a:t> </a:t>
            </a:r>
            <a:r>
              <a:rPr lang="ru-RU" sz="1800" b="1" i="1" dirty="0" smtClean="0"/>
              <a:t>не</a:t>
            </a:r>
            <a:r>
              <a:rPr lang="ru-RU" sz="1800" i="1" dirty="0" smtClean="0"/>
              <a:t>йдет, </a:t>
            </a:r>
            <a:r>
              <a:rPr lang="ru-RU" sz="1800" b="1" i="1" dirty="0" smtClean="0"/>
              <a:t>не</a:t>
            </a:r>
            <a:r>
              <a:rPr lang="ru-RU" sz="1800" i="1" dirty="0" smtClean="0"/>
              <a:t>ймет, </a:t>
            </a:r>
            <a:r>
              <a:rPr lang="ru-RU" sz="1800" b="1" i="1" dirty="0" smtClean="0"/>
              <a:t>не</a:t>
            </a:r>
            <a:r>
              <a:rPr lang="ru-RU" sz="1800" i="1" dirty="0" smtClean="0"/>
              <a:t>ймется. </a:t>
            </a:r>
          </a:p>
          <a:p>
            <a:pPr marL="289579" indent="-289579"/>
            <a:r>
              <a:rPr lang="ru-RU" sz="1800" i="1" dirty="0" smtClean="0"/>
              <a:t>		Видит око, да зуб </a:t>
            </a:r>
            <a:r>
              <a:rPr lang="ru-RU" sz="1800" b="1" i="1" dirty="0" smtClean="0"/>
              <a:t>не</a:t>
            </a:r>
            <a:r>
              <a:rPr lang="ru-RU" sz="1800" i="1" dirty="0" smtClean="0"/>
              <a:t>ймет. [Пословица]</a:t>
            </a:r>
            <a:r>
              <a:rPr lang="ru-RU" sz="1800" dirty="0" smtClean="0"/>
              <a:t> </a:t>
            </a:r>
            <a:endParaRPr lang="ru-RU" sz="1800" i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22227"/>
            <a:ext cx="4900930" cy="357190"/>
          </a:xfrm>
        </p:spPr>
        <p:txBody>
          <a:bodyPr>
            <a:noAutofit/>
          </a:bodyPr>
          <a:lstStyle/>
          <a:p>
            <a:r>
              <a:rPr lang="ru-RU" sz="2300" dirty="0" smtClean="0"/>
              <a:t>Частица не пишется раздельно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141451"/>
          </a:xfrm>
          <a:prstGeom prst="rect">
            <a:avLst/>
          </a:prstGeom>
        </p:spPr>
        <p:txBody>
          <a:bodyPr lIns="51481" tIns="25740" rIns="51481" bIns="25740">
            <a:noAutofit/>
          </a:bodyPr>
          <a:lstStyle/>
          <a:p>
            <a:pPr marL="289579" indent="-289579" algn="ctr">
              <a:buFont typeface="+mj-lt"/>
              <a:buAutoNum type="arabicPeriod" startAt="2"/>
            </a:pPr>
            <a:r>
              <a:rPr lang="ru-RU" sz="1800" b="1" dirty="0" smtClean="0">
                <a:solidFill>
                  <a:srgbClr val="7030A0"/>
                </a:solidFill>
              </a:rPr>
              <a:t>С полными причастиями, если при них есть зависимые слова</a:t>
            </a:r>
            <a:r>
              <a:rPr lang="ru-RU" sz="1800" dirty="0" smtClean="0"/>
              <a:t>:</a:t>
            </a:r>
          </a:p>
          <a:p>
            <a:pPr marL="289579" indent="-289579" algn="ctr"/>
            <a:r>
              <a:rPr lang="ru-RU" sz="1800" b="1" dirty="0" smtClean="0"/>
              <a:t>	не</a:t>
            </a:r>
            <a:r>
              <a:rPr lang="ru-RU" sz="1800" i="1" dirty="0" smtClean="0"/>
              <a:t> выполненное</a:t>
            </a:r>
            <a:r>
              <a:rPr lang="ru-RU" sz="1800" i="1" u="sng" dirty="0" smtClean="0"/>
              <a:t> в срок </a:t>
            </a:r>
            <a:r>
              <a:rPr lang="ru-RU" sz="1800" i="1" dirty="0" smtClean="0"/>
              <a:t>задание,</a:t>
            </a:r>
          </a:p>
          <a:p>
            <a:pPr marL="289579" indent="-289579" algn="ctr"/>
            <a:r>
              <a:rPr lang="ru-RU" sz="1800" i="1" dirty="0" smtClean="0"/>
              <a:t>	</a:t>
            </a:r>
            <a:r>
              <a:rPr lang="ru-RU" sz="1800" b="1" dirty="0" smtClean="0"/>
              <a:t>не</a:t>
            </a:r>
            <a:r>
              <a:rPr lang="ru-RU" sz="1800" i="1" dirty="0" smtClean="0"/>
              <a:t> прочитанная </a:t>
            </a:r>
            <a:r>
              <a:rPr lang="ru-RU" sz="1800" i="1" u="sng" dirty="0" smtClean="0"/>
              <a:t>учеником</a:t>
            </a:r>
            <a:r>
              <a:rPr lang="ru-RU" sz="1800" i="1" dirty="0" smtClean="0"/>
              <a:t> книга.</a:t>
            </a:r>
          </a:p>
          <a:p>
            <a:pPr marL="289579" indent="-289579" algn="ctr">
              <a:buFont typeface="+mj-lt"/>
              <a:buAutoNum type="arabicPeriod" startAt="3"/>
            </a:pPr>
            <a:r>
              <a:rPr lang="ru-RU" sz="1800" b="1" dirty="0" smtClean="0">
                <a:solidFill>
                  <a:srgbClr val="7030A0"/>
                </a:solidFill>
              </a:rPr>
              <a:t>С краткими причастиями: </a:t>
            </a:r>
          </a:p>
          <a:p>
            <a:pPr marL="289579" indent="-289579" algn="ctr"/>
            <a:r>
              <a:rPr lang="ru-RU" sz="1800" i="1" dirty="0" smtClean="0"/>
              <a:t>	задача </a:t>
            </a:r>
            <a:r>
              <a:rPr lang="ru-RU" sz="1800" b="1" dirty="0" smtClean="0"/>
              <a:t>не</a:t>
            </a:r>
            <a:r>
              <a:rPr lang="ru-RU" sz="1800" i="1" dirty="0" smtClean="0"/>
              <a:t> </a:t>
            </a:r>
            <a:r>
              <a:rPr lang="ru-RU" sz="1800" i="1" u="sng" dirty="0" smtClean="0"/>
              <a:t>решена</a:t>
            </a:r>
            <a:r>
              <a:rPr lang="ru-RU" sz="1800" i="1" dirty="0" smtClean="0"/>
              <a:t>, трава </a:t>
            </a:r>
            <a:r>
              <a:rPr lang="ru-RU" sz="1800" b="1" dirty="0" smtClean="0"/>
              <a:t>не</a:t>
            </a:r>
            <a:r>
              <a:rPr lang="ru-RU" sz="1800" i="1" dirty="0" smtClean="0"/>
              <a:t> </a:t>
            </a:r>
            <a:r>
              <a:rPr lang="ru-RU" sz="1800" i="1" u="sng" dirty="0" smtClean="0"/>
              <a:t>скошена</a:t>
            </a:r>
            <a:endParaRPr lang="ru-RU" sz="1800" u="sng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22227"/>
            <a:ext cx="4900930" cy="500066"/>
          </a:xfrm>
        </p:spPr>
        <p:txBody>
          <a:bodyPr>
            <a:noAutofit/>
          </a:bodyPr>
          <a:lstStyle/>
          <a:p>
            <a:r>
              <a:rPr lang="ru-RU" sz="2300" dirty="0" smtClean="0"/>
              <a:t>Частица не пишется раздельно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141451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marL="289579" indent="-289579" algn="ctr">
              <a:buFont typeface="+mj-lt"/>
              <a:buAutoNum type="arabicPeriod" startAt="4"/>
            </a:pPr>
            <a:r>
              <a:rPr lang="ru-RU" b="1" dirty="0" smtClean="0">
                <a:solidFill>
                  <a:srgbClr val="0070C0"/>
                </a:solidFill>
              </a:rPr>
              <a:t>С именами существительными, прилагательными, наречиями на -о, когда есть противопоставление или когда оно только подразумевается: </a:t>
            </a:r>
          </a:p>
          <a:p>
            <a:pPr marL="289579" indent="-289579" algn="ctr"/>
            <a:r>
              <a:rPr lang="ru-RU" dirty="0" smtClean="0"/>
              <a:t>		</a:t>
            </a:r>
            <a:r>
              <a:rPr lang="ru-RU" sz="2000" i="1" dirty="0" smtClean="0"/>
              <a:t>он </a:t>
            </a:r>
            <a:r>
              <a:rPr lang="ru-RU" sz="2000" b="1" i="1" dirty="0" smtClean="0"/>
              <a:t>не</a:t>
            </a:r>
            <a:r>
              <a:rPr lang="ru-RU" sz="2000" i="1" dirty="0" smtClean="0"/>
              <a:t> солдат, </a:t>
            </a:r>
            <a:r>
              <a:rPr lang="ru-RU" sz="2000" i="1" u="sng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r>
              <a:rPr lang="ru-RU" sz="2000" i="1" u="sng" dirty="0" smtClean="0"/>
              <a:t> офицер</a:t>
            </a:r>
            <a:r>
              <a:rPr lang="ru-RU" sz="2000" i="1" dirty="0" smtClean="0"/>
              <a:t>; </a:t>
            </a:r>
            <a:endParaRPr lang="ru-RU" sz="2000" i="1" dirty="0" smtClean="0"/>
          </a:p>
          <a:p>
            <a:pPr marL="289579" indent="-289579" algn="ctr"/>
            <a:r>
              <a:rPr lang="ru-RU" sz="2000" i="1" dirty="0" smtClean="0"/>
              <a:t>дом </a:t>
            </a:r>
            <a:r>
              <a:rPr lang="ru-RU" sz="2000" b="1" i="1" dirty="0" smtClean="0"/>
              <a:t>не</a:t>
            </a:r>
            <a:r>
              <a:rPr lang="ru-RU" sz="2000" i="1" dirty="0" smtClean="0"/>
              <a:t> высокий,  </a:t>
            </a:r>
            <a:r>
              <a:rPr lang="ru-RU" sz="2000" i="1" u="sng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r>
              <a:rPr lang="ru-RU" sz="2000" i="1" u="sng" dirty="0" smtClean="0"/>
              <a:t> низкий</a:t>
            </a:r>
            <a:r>
              <a:rPr lang="ru-RU" sz="2000" i="1" dirty="0" smtClean="0"/>
              <a:t>,</a:t>
            </a:r>
          </a:p>
          <a:p>
            <a:pPr marL="289579" indent="-289579" algn="ctr"/>
            <a:r>
              <a:rPr lang="ru-RU" sz="2000" i="1" dirty="0" smtClean="0"/>
              <a:t> </a:t>
            </a:r>
            <a:r>
              <a:rPr lang="ru-RU" sz="2000" i="1" dirty="0" smtClean="0"/>
              <a:t>самолет летел </a:t>
            </a:r>
            <a:r>
              <a:rPr lang="ru-RU" sz="2000" b="1" i="1" dirty="0" smtClean="0"/>
              <a:t>не</a:t>
            </a:r>
            <a:r>
              <a:rPr lang="ru-RU" sz="2000" i="1" dirty="0" smtClean="0"/>
              <a:t> высоко, </a:t>
            </a:r>
            <a:r>
              <a:rPr lang="ru-RU" sz="2000" i="1" u="sng" dirty="0" smtClean="0"/>
              <a:t>а низко</a:t>
            </a:r>
            <a:r>
              <a:rPr lang="ru-RU" sz="2000" i="1" dirty="0" smtClean="0"/>
              <a:t>; платье </a:t>
            </a:r>
            <a:r>
              <a:rPr lang="ru-RU" sz="2000" b="1" i="1" dirty="0" smtClean="0"/>
              <a:t>не</a:t>
            </a:r>
            <a:r>
              <a:rPr lang="ru-RU" sz="2000" i="1" dirty="0" smtClean="0"/>
              <a:t> дорогое,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его можно купить.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32435" y="122227"/>
            <a:ext cx="4900930" cy="428628"/>
          </a:xfrm>
        </p:spPr>
        <p:txBody>
          <a:bodyPr>
            <a:noAutofit/>
          </a:bodyPr>
          <a:lstStyle/>
          <a:p>
            <a:r>
              <a:rPr lang="ru-RU" sz="2300" dirty="0" smtClean="0"/>
              <a:t>Частица не пишется раздельно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4"/>
            <a:ext cx="5429288" cy="2092881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Если прилагательные или наречия на -о связаны противительным союзом </a:t>
            </a:r>
            <a:r>
              <a:rPr lang="ru-RU" sz="1400" b="1" i="1" dirty="0" smtClean="0">
                <a:solidFill>
                  <a:srgbClr val="7030A0"/>
                </a:solidFill>
              </a:rPr>
              <a:t>но, </a:t>
            </a:r>
            <a:r>
              <a:rPr lang="ru-RU" sz="1400" b="1" dirty="0" smtClean="0">
                <a:solidFill>
                  <a:srgbClr val="7030A0"/>
                </a:solidFill>
              </a:rPr>
              <a:t>то частица </a:t>
            </a:r>
            <a:r>
              <a:rPr lang="ru-RU" sz="1400" b="1" i="1" dirty="0" smtClean="0">
                <a:solidFill>
                  <a:srgbClr val="7030A0"/>
                </a:solidFill>
              </a:rPr>
              <a:t>не </a:t>
            </a:r>
            <a:r>
              <a:rPr lang="ru-RU" sz="1400" b="1" dirty="0" smtClean="0">
                <a:solidFill>
                  <a:srgbClr val="7030A0"/>
                </a:solidFill>
              </a:rPr>
              <a:t>обычно пишется слитно: в этом случае нет прямого противопоставления признаков и они приписываются предмету или действию одновременно: </a:t>
            </a:r>
          </a:p>
          <a:p>
            <a:pPr algn="ctr"/>
            <a:r>
              <a:rPr lang="ru-RU" sz="1800" b="1" i="1" dirty="0" smtClean="0"/>
              <a:t>Отец купил недорогой, </a:t>
            </a:r>
            <a:r>
              <a:rPr lang="ru-RU" sz="1800" b="1" i="1" dirty="0" smtClean="0">
                <a:solidFill>
                  <a:srgbClr val="0070C0"/>
                </a:solidFill>
              </a:rPr>
              <a:t>но</a:t>
            </a:r>
            <a:r>
              <a:rPr lang="ru-RU" sz="1800" b="1" i="1" dirty="0" smtClean="0"/>
              <a:t> красивый костюм. </a:t>
            </a:r>
          </a:p>
          <a:p>
            <a:pPr algn="ctr"/>
            <a:r>
              <a:rPr lang="ru-RU" sz="1800" b="1" i="1" dirty="0" smtClean="0"/>
              <a:t>Он прочёл стихотворение негромко, </a:t>
            </a:r>
            <a:r>
              <a:rPr lang="ru-RU" sz="1800" b="1" i="1" dirty="0" smtClean="0">
                <a:solidFill>
                  <a:srgbClr val="0070C0"/>
                </a:solidFill>
              </a:rPr>
              <a:t>но</a:t>
            </a:r>
            <a:r>
              <a:rPr lang="ru-RU" sz="1800" b="1" i="1" dirty="0" smtClean="0"/>
              <a:t> выразительно.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309254" cy="2141451"/>
          </a:xfrm>
          <a:prstGeom prst="rect">
            <a:avLst/>
          </a:prstGeom>
        </p:spPr>
        <p:txBody>
          <a:bodyPr lIns="51481" tIns="25740" rIns="51481" bIns="25740">
            <a:normAutofit fontScale="55000" lnSpcReduction="20000"/>
          </a:bodyPr>
          <a:lstStyle/>
          <a:p>
            <a:pPr marL="289579" indent="-289579" algn="ctr">
              <a:buFont typeface="+mj-lt"/>
              <a:buAutoNum type="arabicPeriod" startAt="5"/>
            </a:pPr>
            <a:r>
              <a:rPr lang="ru-RU" sz="2900" dirty="0" smtClean="0"/>
              <a:t> </a:t>
            </a:r>
            <a:r>
              <a:rPr lang="ru-RU" sz="2900" b="1" dirty="0" smtClean="0">
                <a:solidFill>
                  <a:srgbClr val="0070C0"/>
                </a:solidFill>
              </a:rPr>
              <a:t>С именами прилагательными и наречиями на -о, если сесть пояснительные слова 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вовсе</a:t>
            </a:r>
            <a:r>
              <a:rPr lang="ru-RU" sz="2900" dirty="0" smtClean="0"/>
              <a:t>, 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далеко</a:t>
            </a:r>
            <a:r>
              <a:rPr lang="ru-RU" sz="29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отнюдь</a:t>
            </a:r>
            <a:r>
              <a:rPr lang="ru-RU" sz="2900" dirty="0" smtClean="0"/>
              <a:t> </a:t>
            </a:r>
            <a:r>
              <a:rPr lang="ru-RU" sz="2900" b="1" dirty="0" smtClean="0">
                <a:solidFill>
                  <a:srgbClr val="0070C0"/>
                </a:solidFill>
              </a:rPr>
              <a:t>или любые формы, включающие частицы </a:t>
            </a:r>
            <a:r>
              <a:rPr lang="ru-RU" sz="2900" b="1" dirty="0" smtClean="0">
                <a:solidFill>
                  <a:srgbClr val="00B050"/>
                </a:solidFill>
              </a:rPr>
              <a:t>ни</a:t>
            </a:r>
            <a:r>
              <a:rPr lang="ru-RU" sz="2900" dirty="0" smtClean="0">
                <a:solidFill>
                  <a:srgbClr val="00B050"/>
                </a:solidFill>
              </a:rPr>
              <a:t>:</a:t>
            </a:r>
            <a:r>
              <a:rPr lang="ru-RU" sz="2900" dirty="0" smtClean="0"/>
              <a:t> </a:t>
            </a:r>
          </a:p>
          <a:p>
            <a:pPr marL="289579" indent="-289579" algn="ctr"/>
            <a:r>
              <a:rPr lang="ru-RU" sz="2000" b="1" i="1" dirty="0" smtClean="0"/>
              <a:t>		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вовсе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i="1" dirty="0" smtClean="0"/>
              <a:t>безопасный, </a:t>
            </a:r>
          </a:p>
          <a:p>
            <a:pPr marL="289579" indent="-289579"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далеко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i="1" dirty="0" smtClean="0"/>
              <a:t>близкий, </a:t>
            </a:r>
          </a:p>
          <a:p>
            <a:pPr marL="289579" indent="-289579"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отнюдь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i="1" dirty="0" smtClean="0"/>
              <a:t>святой; </a:t>
            </a:r>
          </a:p>
          <a:p>
            <a:pPr marL="289579" indent="-289579"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нисколько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i="1" dirty="0" smtClean="0"/>
              <a:t>дорогой, </a:t>
            </a:r>
          </a:p>
          <a:p>
            <a:pPr marL="289579" indent="-289579"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ничем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i="1" dirty="0" smtClean="0"/>
              <a:t>привлекательный</a:t>
            </a:r>
            <a:r>
              <a:rPr lang="ru-RU" sz="3400" dirty="0" smtClean="0"/>
              <a:t>.</a:t>
            </a:r>
          </a:p>
          <a:p>
            <a:pPr marL="289579" indent="-289579"/>
            <a:r>
              <a:rPr lang="ru-RU" b="1" i="1" dirty="0" smtClean="0"/>
              <a:t> </a:t>
            </a:r>
            <a:endParaRPr lang="ru-RU" b="1" i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32435" y="0"/>
            <a:ext cx="4900930" cy="622293"/>
          </a:xfrm>
        </p:spPr>
        <p:txBody>
          <a:bodyPr>
            <a:noAutofit/>
          </a:bodyPr>
          <a:lstStyle/>
          <a:p>
            <a:r>
              <a:rPr lang="ru-RU" sz="2300" dirty="0" smtClean="0"/>
              <a:t>Частица не пишется раздельно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141451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marL="289579" indent="-289579" algn="ctr">
              <a:buFont typeface="+mj-lt"/>
              <a:buAutoNum type="arabicPeriod" startAt="6"/>
            </a:pPr>
            <a:r>
              <a:rPr lang="ru-RU" sz="2400" dirty="0" smtClean="0"/>
              <a:t> С числительными,  местоимениями, усилительными наречиями: </a:t>
            </a:r>
          </a:p>
          <a:p>
            <a:pPr marL="289579" indent="-289579" algn="ctr"/>
            <a:r>
              <a:rPr lang="ru-RU" sz="2400" b="1" i="1" dirty="0" smtClean="0"/>
              <a:t>не</a:t>
            </a:r>
            <a:r>
              <a:rPr lang="ru-RU" sz="2400" i="1" dirty="0" smtClean="0"/>
              <a:t> трое, </a:t>
            </a:r>
            <a:r>
              <a:rPr lang="ru-RU" sz="2400" b="1" i="1" dirty="0" smtClean="0"/>
              <a:t>не</a:t>
            </a:r>
            <a:r>
              <a:rPr lang="ru-RU" sz="2400" i="1" dirty="0" smtClean="0"/>
              <a:t> нам, </a:t>
            </a:r>
            <a:r>
              <a:rPr lang="ru-RU" sz="2400" b="1" i="1" dirty="0" smtClean="0"/>
              <a:t>не</a:t>
            </a:r>
            <a:r>
              <a:rPr lang="ru-RU" sz="2400" i="1" dirty="0" smtClean="0"/>
              <a:t> нужно</a:t>
            </a:r>
            <a:endParaRPr lang="ru-RU" sz="2400" i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32435" y="193665"/>
            <a:ext cx="4900930" cy="428628"/>
          </a:xfrm>
        </p:spPr>
        <p:txBody>
          <a:bodyPr>
            <a:noAutofit/>
          </a:bodyPr>
          <a:lstStyle/>
          <a:p>
            <a:r>
              <a:rPr lang="ru-RU" sz="2300" dirty="0" smtClean="0"/>
              <a:t>Частица не пишется раздельно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1846659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не рад, не должен, не готов, не обязан, не склонен, не способен, не намерен, не расположен, не согласен, не нужен</a:t>
            </a:r>
            <a:endParaRPr lang="ru-RU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836607"/>
            <a:ext cx="4935243" cy="1569660"/>
          </a:xfrm>
        </p:spPr>
        <p:txBody>
          <a:bodyPr/>
          <a:lstStyle/>
          <a:p>
            <a:pPr algn="ctr"/>
            <a:r>
              <a:rPr lang="ru-RU" sz="1800" b="1" dirty="0" smtClean="0"/>
              <a:t>При двойном отрицании </a:t>
            </a:r>
            <a:r>
              <a:rPr lang="ru-RU" sz="1800" b="1" i="1" dirty="0" smtClean="0"/>
              <a:t>не </a:t>
            </a:r>
            <a:r>
              <a:rPr lang="ru-RU" sz="1800" b="1" dirty="0" smtClean="0"/>
              <a:t>пишется, когда предложение приобретает утвердительный смысл: </a:t>
            </a:r>
          </a:p>
          <a:p>
            <a:pPr algn="ctr"/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1800" b="1" i="1" dirty="0" smtClean="0"/>
              <a:t> могу 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1800" b="1" i="1" dirty="0" smtClean="0"/>
              <a:t> сказать</a:t>
            </a:r>
            <a:r>
              <a:rPr lang="ru-RU" sz="1800" b="1" dirty="0" smtClean="0"/>
              <a:t> («должен, обязан»), </a:t>
            </a:r>
            <a:r>
              <a:rPr lang="ru-RU" sz="1800" b="1" i="1" dirty="0" smtClean="0"/>
              <a:t>нельзя не видеть</a:t>
            </a:r>
            <a:r>
              <a:rPr lang="ru-RU" sz="1800" b="1" dirty="0" smtClean="0"/>
              <a:t> («нужно»).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Частица 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400657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7030A0"/>
                </a:solidFill>
              </a:rPr>
              <a:t>Значение частицы ни:</a:t>
            </a:r>
          </a:p>
          <a:p>
            <a:pPr marL="228600" indent="-228600" algn="ctr">
              <a:buAutoNum type="arabicPeriod"/>
            </a:pPr>
            <a:r>
              <a:rPr lang="ru-RU" b="1" dirty="0" smtClean="0"/>
              <a:t>Усиливает отрицание, выраженное частицей </a:t>
            </a:r>
            <a:r>
              <a:rPr lang="ru-RU" b="1" i="1" dirty="0" smtClean="0"/>
              <a:t>не, </a:t>
            </a:r>
            <a:r>
              <a:rPr lang="ru-RU" b="1" dirty="0" smtClean="0"/>
              <a:t>словами </a:t>
            </a:r>
            <a:r>
              <a:rPr lang="ru-RU" b="1" i="1" dirty="0" smtClean="0"/>
              <a:t>нет, нельзя.</a:t>
            </a:r>
          </a:p>
          <a:p>
            <a:pPr marL="228600" indent="-228600" algn="ctr">
              <a:buAutoNum type="arabicPeriod"/>
            </a:pPr>
            <a:endParaRPr lang="ru-RU" b="1" i="1" dirty="0" smtClean="0"/>
          </a:p>
          <a:p>
            <a:pPr marL="228600" indent="-228600" algn="ctr">
              <a:buAutoNum type="arabicPeriod"/>
            </a:pPr>
            <a:endParaRPr lang="ru-RU" b="1" dirty="0" smtClean="0"/>
          </a:p>
          <a:p>
            <a:pPr marL="228600" indent="-228600" algn="ctr">
              <a:buAutoNum type="arabicPeriod"/>
            </a:pPr>
            <a:endParaRPr lang="ru-RU" b="1" dirty="0" smtClean="0"/>
          </a:p>
          <a:p>
            <a:pPr marL="228600" indent="-228600" algn="ctr"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Частица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ни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в устойчивых сочетаниях со значением утверждения и неопределённости.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i="1" dirty="0" smtClean="0"/>
          </a:p>
          <a:p>
            <a:pPr algn="ctr"/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339102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7030A0"/>
                </a:solidFill>
              </a:rPr>
              <a:t>Примеры:</a:t>
            </a:r>
          </a:p>
          <a:p>
            <a:pPr algn="ctr"/>
            <a:r>
              <a:rPr lang="ru-RU" b="1" i="1" dirty="0" smtClean="0"/>
              <a:t>1.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одна травинка </a:t>
            </a:r>
            <a:r>
              <a:rPr lang="ru-RU" b="1" i="1" dirty="0" smtClean="0">
                <a:solidFill>
                  <a:srgbClr val="0070C0"/>
                </a:solidFill>
              </a:rPr>
              <a:t>не</a:t>
            </a:r>
            <a:r>
              <a:rPr lang="ru-RU" b="1" i="1" dirty="0" smtClean="0"/>
              <a:t> шевелилась; Нигде я </a:t>
            </a:r>
            <a:r>
              <a:rPr lang="ru-RU" b="1" i="1" dirty="0" smtClean="0">
                <a:solidFill>
                  <a:srgbClr val="0070C0"/>
                </a:solidFill>
              </a:rPr>
              <a:t>не</a:t>
            </a:r>
            <a:r>
              <a:rPr lang="ru-RU" b="1" i="1" dirty="0" smtClean="0"/>
              <a:t> ходил; </a:t>
            </a:r>
            <a:r>
              <a:rPr lang="ru-RU" b="1" i="1" dirty="0" smtClean="0">
                <a:solidFill>
                  <a:srgbClr val="0070C0"/>
                </a:solidFill>
              </a:rPr>
              <a:t>Нет</a:t>
            </a:r>
            <a:r>
              <a:rPr lang="ru-RU" b="1" i="1" dirty="0" smtClean="0"/>
              <a:t> дороги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вперёд и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назад;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звука, кроме вздоха моря.</a:t>
            </a:r>
          </a:p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2</a:t>
            </a:r>
            <a:r>
              <a:rPr lang="ru-RU" b="1" i="1" dirty="0" smtClean="0"/>
              <a:t>. </a:t>
            </a:r>
            <a:r>
              <a:rPr lang="ru-RU" sz="1400" b="1" i="1" dirty="0" smtClean="0">
                <a:solidFill>
                  <a:schemeClr val="accent6">
                    <a:lumMod val="75000"/>
                  </a:schemeClr>
                </a:solidFill>
              </a:rPr>
              <a:t>ни жив ни мёртв; ни свет ни заря; ни рыба ни мясо; ни слуху ни духу; ни ответа ни привета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215444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Вспомним правописание частиц не и ни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Выполним упражнения по теме</a:t>
            </a:r>
          </a:p>
        </p:txBody>
      </p:sp>
    </p:spTree>
    <p:extLst>
      <p:ext uri="{BB962C8B-B14F-4D97-AF65-F5344CB8AC3E}">
        <p14:creationId xmlns:p14="http://schemas.microsoft.com/office/powerpoint/2010/main" xmlns="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Частица 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477328"/>
          </a:xfrm>
        </p:spPr>
        <p:txBody>
          <a:bodyPr/>
          <a:lstStyle/>
          <a:p>
            <a:r>
              <a:rPr lang="ru-RU" b="1" dirty="0" smtClean="0"/>
              <a:t>3. Усиливает утверждение в придаточном предложении: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4. Повторяющееся </a:t>
            </a:r>
            <a:r>
              <a:rPr lang="ru-RU" b="1" i="1" dirty="0" smtClean="0"/>
              <a:t>ни</a:t>
            </a:r>
            <a:r>
              <a:rPr lang="ru-RU" b="1" dirty="0" smtClean="0"/>
              <a:t> в роли союза </a:t>
            </a:r>
            <a:r>
              <a:rPr lang="ru-RU" b="1" i="1" dirty="0" smtClean="0"/>
              <a:t>ни-ни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215991"/>
          </a:xfrm>
        </p:spPr>
        <p:txBody>
          <a:bodyPr/>
          <a:lstStyle/>
          <a:p>
            <a:r>
              <a:rPr lang="ru-RU" dirty="0" smtClean="0"/>
              <a:t>3. </a:t>
            </a:r>
            <a:r>
              <a:rPr lang="ru-RU" b="1" i="1" dirty="0" smtClean="0"/>
              <a:t>Сколько бы ни смотреть на море, оно никогда не надоест; Куда глазом ни кинешь, ковыль, море седое. (везде)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Тишина, не нарушаемая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движением,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звуком, особенно поразительна; Экипаж не был похож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на тарантас,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на коляску, </a:t>
            </a:r>
            <a:r>
              <a:rPr lang="ru-RU" b="1" i="1" dirty="0" smtClean="0">
                <a:solidFill>
                  <a:srgbClr val="00B050"/>
                </a:solidFill>
              </a:rPr>
              <a:t>ни</a:t>
            </a:r>
            <a:r>
              <a:rPr lang="ru-RU" b="1" i="1" dirty="0" smtClean="0"/>
              <a:t> на бричку.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111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622294"/>
            <a:ext cx="5500726" cy="2092881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7030A0"/>
                </a:solidFill>
              </a:rPr>
              <a:t>Перепишите, раскрывая скобки.</a:t>
            </a:r>
            <a:endParaRPr lang="ru-RU" u="sng" dirty="0" smtClean="0">
              <a:solidFill>
                <a:srgbClr val="7030A0"/>
              </a:solidFill>
            </a:endParaRPr>
          </a:p>
          <a:p>
            <a:pPr algn="ctr"/>
            <a:r>
              <a:rPr lang="ru-RU" sz="1400" b="1" i="1" dirty="0" smtClean="0"/>
              <a:t>Не</a:t>
            </a:r>
            <a:r>
              <a:rPr lang="ru-RU" sz="1400" b="1" dirty="0" smtClean="0"/>
              <a:t>детская серьёзность; </a:t>
            </a:r>
            <a:r>
              <a:rPr lang="ru-RU" sz="1400" b="1" i="1" dirty="0" smtClean="0"/>
              <a:t>не</a:t>
            </a:r>
            <a:r>
              <a:rPr lang="ru-RU" sz="1400" b="1" dirty="0" smtClean="0"/>
              <a:t>глубокая речка; </a:t>
            </a:r>
            <a:r>
              <a:rPr lang="ru-RU" sz="1400" b="1" i="1" dirty="0" smtClean="0"/>
              <a:t>не</a:t>
            </a:r>
            <a:r>
              <a:rPr lang="ru-RU" sz="1400" b="1" dirty="0" smtClean="0"/>
              <a:t> простая, </a:t>
            </a:r>
            <a:r>
              <a:rPr lang="ru-RU" sz="1400" b="1" dirty="0" smtClean="0">
                <a:solidFill>
                  <a:srgbClr val="0070C0"/>
                </a:solidFill>
              </a:rPr>
              <a:t>а</a:t>
            </a:r>
            <a:r>
              <a:rPr lang="ru-RU" sz="1400" b="1" dirty="0" smtClean="0"/>
              <a:t> сложная проблема; </a:t>
            </a:r>
            <a:r>
              <a:rPr lang="ru-RU" sz="1400" b="1" dirty="0" smtClean="0">
                <a:solidFill>
                  <a:srgbClr val="00B050"/>
                </a:solidFill>
              </a:rPr>
              <a:t>ни в чём </a:t>
            </a:r>
            <a:r>
              <a:rPr lang="ru-RU" sz="1400" b="1" i="1" u="sng" dirty="0" smtClean="0"/>
              <a:t>не</a:t>
            </a:r>
            <a:r>
              <a:rPr lang="ru-RU" sz="1400" b="1" u="sng" dirty="0" smtClean="0"/>
              <a:t> </a:t>
            </a:r>
            <a:r>
              <a:rPr lang="ru-RU" sz="1400" b="1" dirty="0" smtClean="0"/>
              <a:t>повинные люди; </a:t>
            </a:r>
            <a:r>
              <a:rPr lang="ru-RU" sz="1400" b="1" dirty="0" smtClean="0">
                <a:solidFill>
                  <a:srgbClr val="00B050"/>
                </a:solidFill>
              </a:rPr>
              <a:t>весьма </a:t>
            </a:r>
            <a:r>
              <a:rPr lang="ru-RU" sz="1400" b="1" i="1" dirty="0" smtClean="0">
                <a:solidFill>
                  <a:srgbClr val="00B050"/>
                </a:solidFill>
              </a:rPr>
              <a:t>не</a:t>
            </a:r>
            <a:r>
              <a:rPr lang="ru-RU" sz="1400" b="1" dirty="0" smtClean="0"/>
              <a:t>удачный доклад; </a:t>
            </a:r>
            <a:r>
              <a:rPr lang="ru-RU" sz="1400" b="1" dirty="0" smtClean="0">
                <a:solidFill>
                  <a:srgbClr val="FF0000"/>
                </a:solidFill>
              </a:rPr>
              <a:t>отнюдь </a:t>
            </a:r>
            <a:r>
              <a:rPr lang="ru-RU" sz="1400" b="1" i="1" dirty="0" smtClean="0">
                <a:solidFill>
                  <a:srgbClr val="FF0000"/>
                </a:solidFill>
              </a:rPr>
              <a:t>не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/>
              <a:t>воспитанный юноша; почти </a:t>
            </a:r>
            <a:r>
              <a:rPr lang="ru-RU" sz="1400" b="1" i="1" dirty="0" smtClean="0">
                <a:solidFill>
                  <a:srgbClr val="0070C0"/>
                </a:solidFill>
              </a:rPr>
              <a:t>не</a:t>
            </a:r>
            <a:r>
              <a:rPr lang="ru-RU" sz="1400" b="1" dirty="0" smtClean="0"/>
              <a:t>знакомый человек;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далеко </a:t>
            </a:r>
            <a:r>
              <a:rPr lang="ru-RU" sz="1400" b="1" i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400" b="1" dirty="0" smtClean="0"/>
              <a:t>красивый поступок; </a:t>
            </a:r>
            <a:r>
              <a:rPr lang="ru-RU" sz="1400" b="1" dirty="0" smtClean="0">
                <a:solidFill>
                  <a:srgbClr val="FF0000"/>
                </a:solidFill>
              </a:rPr>
              <a:t>отнюдь </a:t>
            </a:r>
            <a:r>
              <a:rPr lang="ru-RU" sz="1400" b="1" i="1" dirty="0" smtClean="0">
                <a:solidFill>
                  <a:srgbClr val="FF0000"/>
                </a:solidFill>
              </a:rPr>
              <a:t>не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/>
              <a:t>убедительные доводы; </a:t>
            </a:r>
            <a:r>
              <a:rPr lang="ru-RU" sz="1400" b="1" i="1" dirty="0" smtClean="0">
                <a:solidFill>
                  <a:srgbClr val="0070C0"/>
                </a:solidFill>
              </a:rPr>
              <a:t>не</a:t>
            </a:r>
            <a:r>
              <a:rPr lang="ru-RU" sz="1400" b="1" dirty="0" smtClean="0"/>
              <a:t>высокий рост; </a:t>
            </a:r>
            <a:r>
              <a:rPr lang="ru-RU" sz="1400" b="1" i="1" dirty="0" smtClean="0">
                <a:solidFill>
                  <a:srgbClr val="0070C0"/>
                </a:solidFill>
              </a:rPr>
              <a:t>не</a:t>
            </a:r>
            <a:r>
              <a:rPr lang="ru-RU" sz="1400" b="1" dirty="0" smtClean="0"/>
              <a:t>молодая женщина; </a:t>
            </a:r>
            <a:r>
              <a:rPr lang="ru-RU" sz="1400" b="1" dirty="0" smtClean="0">
                <a:solidFill>
                  <a:srgbClr val="00B050"/>
                </a:solidFill>
              </a:rPr>
              <a:t>очень </a:t>
            </a:r>
            <a:r>
              <a:rPr lang="ru-RU" sz="1400" b="1" i="1" dirty="0" smtClean="0">
                <a:solidFill>
                  <a:srgbClr val="00B050"/>
                </a:solidFill>
              </a:rPr>
              <a:t>не</a:t>
            </a:r>
            <a:r>
              <a:rPr lang="ru-RU" sz="1400" b="1" dirty="0" smtClean="0"/>
              <a:t>приятная история; </a:t>
            </a:r>
            <a:r>
              <a:rPr lang="ru-RU" sz="1400" b="1" i="1" dirty="0" smtClean="0">
                <a:solidFill>
                  <a:srgbClr val="00B050"/>
                </a:solidFill>
              </a:rPr>
              <a:t>не</a:t>
            </a:r>
            <a:r>
              <a:rPr lang="ru-RU" sz="1400" b="1" dirty="0" smtClean="0"/>
              <a:t>движимое имущество; </a:t>
            </a:r>
            <a:r>
              <a:rPr lang="ru-RU" sz="1400" b="1" i="1" dirty="0" smtClean="0">
                <a:solidFill>
                  <a:srgbClr val="00B050"/>
                </a:solidFill>
              </a:rPr>
              <a:t>не</a:t>
            </a:r>
            <a:r>
              <a:rPr lang="ru-RU" sz="1400" b="1" i="1" dirty="0" smtClean="0"/>
              <a:t>  </a:t>
            </a:r>
            <a:r>
              <a:rPr lang="ru-RU" sz="1400" b="1" dirty="0" smtClean="0"/>
              <a:t>круглая,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r>
              <a:rPr lang="ru-RU" sz="1400" b="1" dirty="0" smtClean="0"/>
              <a:t> овальная форма; проект </a:t>
            </a:r>
            <a:r>
              <a:rPr lang="ru-RU" sz="1400" b="1" i="1" u="sng" dirty="0" smtClean="0">
                <a:solidFill>
                  <a:schemeClr val="accent6">
                    <a:lumMod val="75000"/>
                  </a:schemeClr>
                </a:solidFill>
              </a:rPr>
              <a:t>не </a:t>
            </a: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готов</a:t>
            </a:r>
            <a:r>
              <a:rPr lang="ru-RU" sz="1400" b="1" dirty="0" smtClean="0"/>
              <a:t>; </a:t>
            </a:r>
            <a:r>
              <a:rPr lang="ru-RU" sz="1400" b="1" i="1" dirty="0" smtClean="0">
                <a:solidFill>
                  <a:srgbClr val="0070C0"/>
                </a:solidFill>
              </a:rPr>
              <a:t>не</a:t>
            </a:r>
            <a:r>
              <a:rPr lang="ru-RU" sz="1400" b="1" dirty="0" smtClean="0"/>
              <a:t>весёлое детство; он </a:t>
            </a:r>
            <a:r>
              <a:rPr lang="ru-RU" sz="1400" b="1" i="1" dirty="0" smtClean="0">
                <a:solidFill>
                  <a:srgbClr val="00B050"/>
                </a:solidFill>
              </a:rPr>
              <a:t>не </a:t>
            </a:r>
            <a:r>
              <a:rPr lang="ru-RU" sz="1400" b="1" dirty="0" smtClean="0">
                <a:solidFill>
                  <a:srgbClr val="00B050"/>
                </a:solidFill>
              </a:rPr>
              <a:t>способен </a:t>
            </a:r>
            <a:r>
              <a:rPr lang="ru-RU" sz="1400" b="1" dirty="0" smtClean="0"/>
              <a:t>совершить подлость.</a:t>
            </a: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112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500726" cy="18466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Найдите ошибки в некоторых из данных предложений. Запишите эти предложения в исправленном виде.</a:t>
            </a:r>
            <a:endParaRPr lang="ru-RU" dirty="0" smtClean="0">
              <a:solidFill>
                <a:srgbClr val="00B0F0"/>
              </a:solidFill>
            </a:endParaRPr>
          </a:p>
          <a:p>
            <a:pPr lvl="0"/>
            <a:r>
              <a:rPr lang="ru-RU" b="1" dirty="0" smtClean="0"/>
              <a:t>1. Погода была отвратительная. Она, казалось, </a:t>
            </a:r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 err="1" smtClean="0">
                <a:solidFill>
                  <a:srgbClr val="FF0000"/>
                </a:solidFill>
              </a:rPr>
              <a:t>годовала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(негодовала), </a:t>
            </a:r>
            <a:r>
              <a:rPr lang="ru-RU" b="1" dirty="0" smtClean="0"/>
              <a:t>ненавидела </a:t>
            </a:r>
            <a:r>
              <a:rPr lang="ru-RU" b="1" i="1" dirty="0" smtClean="0"/>
              <a:t>(Ч.).</a:t>
            </a:r>
            <a:r>
              <a:rPr lang="ru-RU" b="1" dirty="0" smtClean="0"/>
              <a:t> 2. </a:t>
            </a:r>
            <a:r>
              <a:rPr lang="ru-RU" b="1" dirty="0" err="1" smtClean="0">
                <a:solidFill>
                  <a:srgbClr val="FF0000"/>
                </a:solidFill>
              </a:rPr>
              <a:t>Неполучив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(не получив) </a:t>
            </a:r>
            <a:r>
              <a:rPr lang="ru-RU" b="1" dirty="0" smtClean="0">
                <a:solidFill>
                  <a:schemeClr val="tx1"/>
                </a:solidFill>
              </a:rPr>
              <a:t>на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/>
              <a:t>другой день ответа, он послал ещё одно письмо </a:t>
            </a:r>
            <a:r>
              <a:rPr lang="ru-RU" b="1" i="1" dirty="0" smtClean="0"/>
              <a:t>(Ч.).</a:t>
            </a:r>
            <a:r>
              <a:rPr lang="ru-RU" b="1" dirty="0" smtClean="0"/>
              <a:t> 3. Но, пока наступило утро, мне пришлось пережить один невыразимый и </a:t>
            </a:r>
            <a:r>
              <a:rPr lang="ru-RU" b="1" dirty="0" smtClean="0">
                <a:solidFill>
                  <a:srgbClr val="FF0000"/>
                </a:solidFill>
              </a:rPr>
              <a:t>неподдающийся  </a:t>
            </a:r>
            <a:r>
              <a:rPr lang="ru-RU" b="1" dirty="0" smtClean="0">
                <a:solidFill>
                  <a:srgbClr val="00B050"/>
                </a:solidFill>
              </a:rPr>
              <a:t>(не поддающийся) </a:t>
            </a:r>
            <a:r>
              <a:rPr lang="ru-RU" b="1" dirty="0" smtClean="0">
                <a:solidFill>
                  <a:srgbClr val="400239"/>
                </a:solidFill>
              </a:rPr>
              <a:t>описанию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/>
              <a:t>ужас </a:t>
            </a:r>
            <a:r>
              <a:rPr lang="ru-RU" b="1" i="1" dirty="0" smtClean="0"/>
              <a:t>(Ч.)</a:t>
            </a:r>
            <a:r>
              <a:rPr lang="ru-RU" b="1" dirty="0" smtClean="0"/>
              <a:t>. 4. Для нас, лентяев, </a:t>
            </a:r>
            <a:r>
              <a:rPr lang="ru-RU" b="1" dirty="0" err="1" smtClean="0">
                <a:solidFill>
                  <a:srgbClr val="FF0000"/>
                </a:solidFill>
              </a:rPr>
              <a:t>незнавших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(не знавших) </a:t>
            </a:r>
            <a:r>
              <a:rPr lang="ru-RU" b="1" dirty="0" smtClean="0"/>
              <a:t>систематического труда, его трудолюбие было просто чудом </a:t>
            </a:r>
            <a:r>
              <a:rPr lang="ru-RU" b="1" i="1" dirty="0" smtClean="0"/>
              <a:t>(Ч.).</a:t>
            </a:r>
            <a:r>
              <a:rPr lang="ru-RU" b="1" dirty="0" smtClean="0"/>
              <a:t> 5. Бессонов, </a:t>
            </a:r>
            <a:r>
              <a:rPr lang="ru-RU" b="1" dirty="0" smtClean="0">
                <a:solidFill>
                  <a:srgbClr val="FF0000"/>
                </a:solidFill>
              </a:rPr>
              <a:t>недослушав </a:t>
            </a:r>
            <a:r>
              <a:rPr lang="ru-RU" b="1" dirty="0" smtClean="0">
                <a:solidFill>
                  <a:srgbClr val="00B050"/>
                </a:solidFill>
              </a:rPr>
              <a:t>(не дослушав), </a:t>
            </a:r>
            <a:r>
              <a:rPr lang="ru-RU" b="1" dirty="0" smtClean="0"/>
              <a:t>взмахом руки остановил его </a:t>
            </a:r>
            <a:r>
              <a:rPr lang="ru-RU" b="1" i="1" dirty="0" smtClean="0"/>
              <a:t>(Бонд.).</a:t>
            </a:r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5499" y="236604"/>
            <a:ext cx="4900930" cy="6444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400" spc="563" dirty="0" smtClean="0">
                <a:solidFill>
                  <a:schemeClr val="tx1"/>
                </a:solidFill>
              </a:rPr>
              <a:t>ТЕСТ</a:t>
            </a:r>
            <a:r>
              <a:rPr lang="ru-RU" sz="3400" spc="563" dirty="0" smtClean="0">
                <a:solidFill>
                  <a:srgbClr val="FF0000"/>
                </a:solidFill>
              </a:rPr>
              <a:t> </a:t>
            </a:r>
            <a:endParaRPr lang="ru-RU" sz="3400" spc="563" dirty="0">
              <a:solidFill>
                <a:srgbClr val="FF0000"/>
              </a:solidFill>
            </a:endParaRPr>
          </a:p>
        </p:txBody>
      </p:sp>
      <p:pic>
        <p:nvPicPr>
          <p:cNvPr id="38915" name="Picture 9" descr="5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1813" y="1453423"/>
            <a:ext cx="2036048" cy="114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2" descr="D:\Мои док\картинки анимашеи\Clipart1\AG00046_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137" y="1115417"/>
            <a:ext cx="5450482" cy="7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4" descr="56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408" y="202803"/>
            <a:ext cx="966973" cy="666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329529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buNone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Не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пишется слитно: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человек , (не) обладающий тактом;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(не)заглядывая в будущее;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возможны  всякие (не) </a:t>
            </a:r>
            <a:r>
              <a:rPr lang="ru-RU" sz="2000" dirty="0" err="1" smtClean="0"/>
              <a:t>ожиданности</a:t>
            </a:r>
            <a:r>
              <a:rPr lang="ru-RU" sz="2000" dirty="0" smtClean="0"/>
              <a:t>;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свидание (не)состоялось</a:t>
            </a:r>
          </a:p>
          <a:p>
            <a:pPr marL="289579" indent="-289579" algn="ctr"/>
            <a:r>
              <a:rPr lang="ru-RU" sz="2000" b="1" dirty="0" smtClean="0">
                <a:solidFill>
                  <a:srgbClr val="00B050"/>
                </a:solidFill>
              </a:rPr>
              <a:t>Ответ: 3</a:t>
            </a:r>
          </a:p>
          <a:p>
            <a:pPr marL="289579" indent="-289579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2435" y="122227"/>
            <a:ext cx="4900930" cy="500066"/>
          </a:xfrm>
        </p:spPr>
        <p:txBody>
          <a:bodyPr>
            <a:noAutofit/>
          </a:bodyPr>
          <a:lstStyle/>
          <a:p>
            <a:pPr algn="ctr"/>
            <a:r>
              <a:rPr lang="ru-RU" sz="2500" i="1" dirty="0" smtClean="0"/>
              <a:t>Вопрос № 1</a:t>
            </a:r>
            <a:endParaRPr lang="ru-RU" sz="2500" i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141451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algn="ctr">
              <a:buNone/>
            </a:pPr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</a:rPr>
              <a:t>Не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пишется слитно: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(не) слушая оппонентов;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скрытая (не)приязнь;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(не) весёлый, а грустный;</a:t>
            </a:r>
          </a:p>
          <a:p>
            <a:pPr marL="289579" indent="-289579" algn="ctr">
              <a:buFont typeface="+mj-lt"/>
              <a:buAutoNum type="arabicPeriod"/>
            </a:pPr>
            <a:r>
              <a:rPr lang="ru-RU" sz="2000" dirty="0" smtClean="0"/>
              <a:t>(не) было намерений</a:t>
            </a:r>
          </a:p>
          <a:p>
            <a:pPr marL="289579" indent="-289579" algn="ctr"/>
            <a:r>
              <a:rPr lang="ru-RU" sz="2000" dirty="0" smtClean="0">
                <a:solidFill>
                  <a:srgbClr val="00B050"/>
                </a:solidFill>
              </a:rPr>
              <a:t>Ответ: 2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2435" y="0"/>
            <a:ext cx="4900930" cy="550855"/>
          </a:xfrm>
        </p:spPr>
        <p:txBody>
          <a:bodyPr>
            <a:noAutofit/>
          </a:bodyPr>
          <a:lstStyle/>
          <a:p>
            <a:pPr algn="ctr"/>
            <a:r>
              <a:rPr lang="ru-RU" sz="2500" i="1" dirty="0" smtClean="0"/>
              <a:t>Вопрос № 2</a:t>
            </a:r>
            <a:endParaRPr lang="ru-RU" sz="2500" i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135117" y="709805"/>
          <a:ext cx="5417470" cy="1984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8735"/>
                <a:gridCol w="2708735"/>
              </a:tblGrid>
              <a:tr h="396838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Не..</a:t>
                      </a:r>
                      <a:r>
                        <a:rPr lang="ru-RU" sz="1100" b="0" dirty="0" err="1" smtClean="0">
                          <a:solidFill>
                            <a:srgbClr val="002060"/>
                          </a:solidFill>
                        </a:rPr>
                        <a:t>взрачный</a:t>
                      </a:r>
                      <a:r>
                        <a:rPr lang="ru-RU" sz="1100" b="0" baseline="0" dirty="0" smtClean="0">
                          <a:solidFill>
                            <a:srgbClr val="002060"/>
                          </a:solidFill>
                        </a:rPr>
                        <a:t> вид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Не..человеческие страдания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38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Не..</a:t>
                      </a:r>
                      <a:r>
                        <a:rPr lang="ru-RU" sz="1100" b="0" dirty="0" err="1" smtClean="0">
                          <a:solidFill>
                            <a:srgbClr val="002060"/>
                          </a:solidFill>
                        </a:rPr>
                        <a:t>устрашимый</a:t>
                      </a:r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 воин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Явная не..удача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38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Не..более дюжины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Постоянно не..доедать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38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Эксперимент не..закончен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Не…готов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38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Не..просохший после дождя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Не..нужное</a:t>
                      </a:r>
                      <a:r>
                        <a:rPr lang="ru-RU" sz="1100" b="0" baseline="0" dirty="0" smtClean="0">
                          <a:solidFill>
                            <a:srgbClr val="002060"/>
                          </a:solidFill>
                        </a:rPr>
                        <a:t> лекарство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7658" marR="57658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0"/>
            <a:ext cx="4900930" cy="550855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/>
              <a:t>Слитно или раздельно?</a:t>
            </a:r>
            <a:endParaRPr lang="ru-RU" sz="2500" dirty="0"/>
          </a:p>
        </p:txBody>
      </p:sp>
      <p:pic>
        <p:nvPicPr>
          <p:cNvPr id="1026" name="Picture 2" descr="C:\Documents and Settings\Admin\Рабочий стол\Люба\картинки анимашеи\Clipart1\AG00055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3174" y="3143459"/>
            <a:ext cx="1708081" cy="216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311132" y="693732"/>
          <a:ext cx="5189220" cy="1938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610"/>
                <a:gridCol w="2594610"/>
              </a:tblGrid>
              <a:tr h="387774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Невзрачный</a:t>
                      </a:r>
                      <a:r>
                        <a:rPr lang="ru-RU" sz="1100" b="0" baseline="0" dirty="0" smtClean="0">
                          <a:solidFill>
                            <a:srgbClr val="002060"/>
                          </a:solidFill>
                        </a:rPr>
                        <a:t> вид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Нечеловеческие страдания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774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Неустрашимый воин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Явная неудача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774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 более дюжины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Постоянно недоедать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774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Эксперимент не закончен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 готов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774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 просохший после дождя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rgbClr val="002060"/>
                          </a:solidFill>
                        </a:rPr>
                        <a:t>Ненужное</a:t>
                      </a:r>
                      <a:r>
                        <a:rPr lang="ru-RU" sz="1100" b="0" baseline="0" dirty="0" smtClean="0">
                          <a:solidFill>
                            <a:srgbClr val="002060"/>
                          </a:solidFill>
                        </a:rPr>
                        <a:t> лекарство</a:t>
                      </a:r>
                      <a:endParaRPr lang="ru-RU" sz="1100" b="0" dirty="0">
                        <a:solidFill>
                          <a:srgbClr val="002060"/>
                        </a:solidFill>
                      </a:endParaRPr>
                    </a:p>
                  </a:txBody>
                  <a:tcPr marL="55796" marR="55796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0"/>
            <a:ext cx="4900930" cy="550855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/>
              <a:t>Проверь себя</a:t>
            </a:r>
            <a:endParaRPr lang="ru-RU" sz="2500" dirty="0"/>
          </a:p>
        </p:txBody>
      </p:sp>
      <p:pic>
        <p:nvPicPr>
          <p:cNvPr id="6" name="Picture 2" descr="C:\Documents and Settings\Admin\Рабочий стол\Люба\картинки анимашеи\Clipart1\AG00055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6486" y="473199"/>
            <a:ext cx="2668941" cy="338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215444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Вспомнили правописание частиц не и ни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Выполнили  упражнения по теме</a:t>
            </a:r>
          </a:p>
        </p:txBody>
      </p:sp>
    </p:spTree>
    <p:extLst>
      <p:ext uri="{BB962C8B-B14F-4D97-AF65-F5344CB8AC3E}">
        <p14:creationId xmlns:p14="http://schemas.microsoft.com/office/powerpoint/2010/main" xmlns="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676" y="902345"/>
            <a:ext cx="4608512" cy="584775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Закончите  упражнение №111 на странице 85</a:t>
            </a:r>
          </a:p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Закончите  упражнение № 112 на странице 85</a:t>
            </a:r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10816" y="122228"/>
            <a:ext cx="4086110" cy="428627"/>
          </a:xfrm>
        </p:spPr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ru-RU" sz="3400" dirty="0" smtClean="0"/>
              <a:t>Теория</a:t>
            </a:r>
            <a:endParaRPr lang="ru-RU" sz="3400" dirty="0"/>
          </a:p>
        </p:txBody>
      </p:sp>
      <p:pic>
        <p:nvPicPr>
          <p:cNvPr id="14339" name="Picture 21" descr="g04036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6314" y="1419622"/>
            <a:ext cx="3198217" cy="133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 descr="D:\Мои док\картинки анимашеи\Clipart1\AG00046_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137" y="1115417"/>
            <a:ext cx="5450482" cy="7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/>
          <p:cNvSpPr>
            <a:spLocks noGrp="1"/>
          </p:cNvSpPr>
          <p:nvPr>
            <p:ph type="title"/>
          </p:nvPr>
        </p:nvSpPr>
        <p:spPr>
          <a:xfrm>
            <a:off x="168256" y="169004"/>
            <a:ext cx="5429288" cy="38185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400" dirty="0" smtClean="0">
                <a:solidFill>
                  <a:srgbClr val="FFFF00"/>
                </a:solidFill>
              </a:rPr>
              <a:t>Правописание частицы НЕ</a:t>
            </a:r>
          </a:p>
        </p:txBody>
      </p:sp>
      <p:pic>
        <p:nvPicPr>
          <p:cNvPr id="15363" name="Picture 14" descr="g04036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1903" y="1149218"/>
            <a:ext cx="1981994" cy="1747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D:\Мои док\картинки анимашеи\Clipart1\AG00046_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137" y="1115417"/>
            <a:ext cx="5450482" cy="7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11132" y="765169"/>
            <a:ext cx="5189220" cy="2148608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marL="289579" indent="-289579" algn="ctr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</a:rPr>
              <a:t>Если слово без </a:t>
            </a:r>
            <a:r>
              <a:rPr lang="ru-RU" sz="1800" b="1" dirty="0" smtClean="0">
                <a:solidFill>
                  <a:srgbClr val="0070C0"/>
                </a:solidFill>
              </a:rPr>
              <a:t>не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не</a:t>
            </a:r>
            <a:r>
              <a:rPr lang="ru-RU" sz="1800" dirty="0" smtClean="0">
                <a:solidFill>
                  <a:srgbClr val="0070C0"/>
                </a:solidFill>
              </a:rPr>
              <a:t> употребляется: </a:t>
            </a:r>
          </a:p>
          <a:p>
            <a:pPr marL="289579" indent="-289579" algn="ctr"/>
            <a:r>
              <a:rPr lang="ru-RU" i="1" dirty="0" smtClean="0"/>
              <a:t>		</a:t>
            </a:r>
            <a:endParaRPr lang="ru-RU" i="1" dirty="0" smtClean="0"/>
          </a:p>
          <a:p>
            <a:pPr marL="289579" indent="-289579" algn="ctr"/>
            <a:r>
              <a:rPr lang="ru-RU" b="1" i="1" dirty="0" smtClean="0"/>
              <a:t>не</a:t>
            </a:r>
            <a:r>
              <a:rPr lang="ru-RU" i="1" dirty="0" smtClean="0"/>
              <a:t>льзя</a:t>
            </a:r>
            <a:r>
              <a:rPr lang="ru-RU" i="1" dirty="0" smtClean="0"/>
              <a:t>, </a:t>
            </a:r>
            <a:r>
              <a:rPr lang="ru-RU" b="1" i="1" dirty="0" smtClean="0"/>
              <a:t>не</a:t>
            </a:r>
            <a:r>
              <a:rPr lang="ru-RU" i="1" dirty="0" smtClean="0"/>
              <a:t>настье, </a:t>
            </a:r>
            <a:r>
              <a:rPr lang="ru-RU" b="1" i="1" dirty="0" smtClean="0"/>
              <a:t>не</a:t>
            </a:r>
            <a:r>
              <a:rPr lang="ru-RU" i="1" dirty="0" smtClean="0"/>
              <a:t>навистный.</a:t>
            </a:r>
          </a:p>
          <a:p>
            <a:pPr marL="289579" indent="-289579">
              <a:buFont typeface="+mj-lt"/>
              <a:buAutoNum type="arabicPeriod"/>
            </a:pPr>
            <a:endParaRPr lang="ru-RU" dirty="0" smtClean="0"/>
          </a:p>
          <a:p>
            <a:pPr marL="289579" indent="-289579">
              <a:buFont typeface="+mj-lt"/>
              <a:buAutoNum type="arabicPeriod"/>
            </a:pPr>
            <a:endParaRPr lang="ru-RU" dirty="0" smtClean="0"/>
          </a:p>
          <a:p>
            <a:pPr marL="289579" indent="-289579"/>
            <a:r>
              <a:rPr lang="ru-RU" dirty="0" smtClean="0"/>
              <a:t>2. </a:t>
            </a:r>
            <a:r>
              <a:rPr lang="ru-RU" dirty="0" smtClean="0">
                <a:solidFill>
                  <a:srgbClr val="0070C0"/>
                </a:solidFill>
              </a:rPr>
              <a:t>С </a:t>
            </a:r>
            <a:r>
              <a:rPr lang="ru-RU" dirty="0" smtClean="0">
                <a:solidFill>
                  <a:srgbClr val="0070C0"/>
                </a:solidFill>
              </a:rPr>
              <a:t>именами существительными, прилагательными, наречиями, если они посредством не образуют новое слово </a:t>
            </a:r>
            <a:r>
              <a:rPr lang="ru-RU" dirty="0" smtClean="0"/>
              <a:t>(можно заменить синонимами без -не): </a:t>
            </a:r>
          </a:p>
          <a:p>
            <a:pPr marL="289579" indent="-289579"/>
            <a:r>
              <a:rPr lang="ru-RU" i="1" dirty="0" smtClean="0"/>
              <a:t>		</a:t>
            </a:r>
            <a:r>
              <a:rPr lang="ru-RU" b="1" i="1" dirty="0" smtClean="0"/>
              <a:t>не</a:t>
            </a:r>
            <a:r>
              <a:rPr lang="ru-RU" i="1" dirty="0" smtClean="0"/>
              <a:t>близко (= далеко), </a:t>
            </a:r>
            <a:r>
              <a:rPr lang="ru-RU" b="1" i="1" dirty="0" smtClean="0"/>
              <a:t>не</a:t>
            </a:r>
            <a:r>
              <a:rPr lang="ru-RU" i="1" dirty="0" smtClean="0"/>
              <a:t>мало (= много)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0"/>
            <a:ext cx="4900930" cy="479417"/>
          </a:xfrm>
        </p:spPr>
        <p:txBody>
          <a:bodyPr>
            <a:noAutofit/>
          </a:bodyPr>
          <a:lstStyle/>
          <a:p>
            <a:pPr algn="ctr"/>
            <a:r>
              <a:rPr lang="ru-RU" sz="2300" dirty="0" smtClean="0"/>
              <a:t>Частица не пишется слитно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141451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marL="289579" indent="-289579"/>
            <a:r>
              <a:rPr lang="ru-RU" sz="1800" i="1" dirty="0" smtClean="0"/>
              <a:t>3. Если </a:t>
            </a:r>
            <a:r>
              <a:rPr lang="ru-RU" sz="1800" i="1" dirty="0" smtClean="0"/>
              <a:t>есть пояснительные слова </a:t>
            </a:r>
            <a:r>
              <a:rPr lang="ru-RU" sz="1800" b="1" i="1" dirty="0" smtClean="0">
                <a:solidFill>
                  <a:srgbClr val="7030A0"/>
                </a:solidFill>
              </a:rPr>
              <a:t>весьма, крайне, очень, совершенно, чрезвычайно </a:t>
            </a:r>
            <a:r>
              <a:rPr lang="ru-RU" sz="1800" i="1" dirty="0" smtClean="0"/>
              <a:t>и т.п., то   частица </a:t>
            </a:r>
            <a:r>
              <a:rPr lang="ru-RU" sz="1800" b="1" i="1" dirty="0" smtClean="0">
                <a:solidFill>
                  <a:srgbClr val="0070C0"/>
                </a:solidFill>
              </a:rPr>
              <a:t>не</a:t>
            </a:r>
            <a:r>
              <a:rPr lang="ru-RU" sz="1800" i="1" dirty="0" smtClean="0"/>
              <a:t> с именами прилагательными и наречиями на -о пишется слитно: </a:t>
            </a:r>
          </a:p>
          <a:p>
            <a:pPr marL="289579" indent="-289579"/>
            <a:r>
              <a:rPr lang="ru-RU" sz="1800" b="1" i="1" dirty="0" smtClean="0"/>
              <a:t>	</a:t>
            </a:r>
            <a:r>
              <a:rPr lang="ru-RU" sz="1800" b="1" i="1" dirty="0" smtClean="0">
                <a:solidFill>
                  <a:srgbClr val="0070C0"/>
                </a:solidFill>
              </a:rPr>
              <a:t>крайне</a:t>
            </a:r>
            <a:r>
              <a:rPr lang="ru-RU" sz="1800" i="1" dirty="0" smtClean="0">
                <a:solidFill>
                  <a:srgbClr val="0070C0"/>
                </a:solidFill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</a:rPr>
              <a:t>не</a:t>
            </a:r>
            <a:r>
              <a:rPr lang="ru-RU" sz="1800" i="1" dirty="0" smtClean="0"/>
              <a:t>ловкий человек, </a:t>
            </a:r>
            <a:r>
              <a:rPr lang="ru-RU" sz="1800" b="1" i="1" dirty="0" smtClean="0">
                <a:solidFill>
                  <a:srgbClr val="0070C0"/>
                </a:solidFill>
              </a:rPr>
              <a:t>совершенно</a:t>
            </a:r>
            <a:r>
              <a:rPr lang="ru-RU" sz="1800" i="1" dirty="0" smtClean="0">
                <a:solidFill>
                  <a:srgbClr val="0070C0"/>
                </a:solidFill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</a:rPr>
              <a:t>не</a:t>
            </a:r>
            <a:r>
              <a:rPr lang="ru-RU" sz="1800" i="1" dirty="0" smtClean="0"/>
              <a:t>прилично </a:t>
            </a:r>
            <a:endParaRPr lang="ru-RU" sz="1800" b="1" i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32435" y="0"/>
            <a:ext cx="4900930" cy="550855"/>
          </a:xfrm>
        </p:spPr>
        <p:txBody>
          <a:bodyPr>
            <a:noAutofit/>
          </a:bodyPr>
          <a:lstStyle/>
          <a:p>
            <a:pPr algn="ctr"/>
            <a:r>
              <a:rPr lang="ru-RU" sz="2300" dirty="0" smtClean="0"/>
              <a:t>Частица не пишется слитно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00888"/>
            <a:ext cx="5189220" cy="2141451"/>
          </a:xfrm>
          <a:prstGeom prst="rect">
            <a:avLst/>
          </a:prstGeom>
        </p:spPr>
        <p:txBody>
          <a:bodyPr lIns="51481" tIns="25740" rIns="51481" bIns="25740">
            <a:noAutofit/>
          </a:bodyPr>
          <a:lstStyle/>
          <a:p>
            <a:pPr marL="289579" indent="-289579" algn="ctr"/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en-US" dirty="0" smtClean="0"/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C </a:t>
            </a:r>
            <a:r>
              <a:rPr lang="ru-RU" sz="2000" b="1" dirty="0" smtClean="0">
                <a:solidFill>
                  <a:srgbClr val="0070C0"/>
                </a:solidFill>
              </a:rPr>
              <a:t>полными причастиями, при которых нет зависимых (пояснительных) слов: </a:t>
            </a:r>
          </a:p>
          <a:p>
            <a:pPr marL="289579" indent="-289579" algn="ctr"/>
            <a:r>
              <a:rPr lang="ru-RU" sz="2000" b="1" i="1" dirty="0" smtClean="0"/>
              <a:t>не</a:t>
            </a:r>
            <a:r>
              <a:rPr lang="ru-RU" sz="2000" i="1" dirty="0" smtClean="0"/>
              <a:t>вспаханное поле, </a:t>
            </a:r>
          </a:p>
          <a:p>
            <a:pPr marL="289579" indent="-289579" algn="ctr"/>
            <a:r>
              <a:rPr lang="ru-RU" sz="2000" b="1" i="1" dirty="0" smtClean="0"/>
              <a:t>не</a:t>
            </a:r>
            <a:r>
              <a:rPr lang="ru-RU" sz="2000" i="1" dirty="0" smtClean="0"/>
              <a:t>выдуманная история, </a:t>
            </a:r>
          </a:p>
          <a:p>
            <a:pPr marL="289579" indent="-289579" algn="ctr"/>
            <a:r>
              <a:rPr lang="ru-RU" sz="2000" b="1" i="1" dirty="0" smtClean="0"/>
              <a:t>не</a:t>
            </a:r>
            <a:r>
              <a:rPr lang="ru-RU" sz="2000" i="1" dirty="0" smtClean="0"/>
              <a:t>законченное собрание</a:t>
            </a:r>
            <a:endParaRPr lang="ru-RU" sz="2000" b="1" i="1" dirty="0" smtClean="0"/>
          </a:p>
          <a:p>
            <a:pPr marL="289579" indent="-289579"/>
            <a:endParaRPr lang="ru-RU" sz="2000" b="1" i="1" dirty="0" smtClean="0"/>
          </a:p>
          <a:p>
            <a:pPr marL="289579" indent="-289579"/>
            <a:endParaRPr lang="ru-RU" b="1" i="1" dirty="0" smtClean="0"/>
          </a:p>
          <a:p>
            <a:pPr marL="289579" indent="-289579">
              <a:buFont typeface="+mj-lt"/>
              <a:buAutoNum type="arabicPeriod"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22227"/>
            <a:ext cx="4900930" cy="500066"/>
          </a:xfrm>
        </p:spPr>
        <p:txBody>
          <a:bodyPr>
            <a:noAutofit/>
          </a:bodyPr>
          <a:lstStyle/>
          <a:p>
            <a:r>
              <a:rPr lang="ru-RU" sz="2300" dirty="0" smtClean="0"/>
              <a:t>Частица не пишется слитно</a:t>
            </a:r>
            <a:endParaRPr lang="ru-RU" sz="23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Различайте!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969770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Неопределённые и отрицательные местоимения без предлога пишутся с -не слитно: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не</a:t>
            </a:r>
            <a:r>
              <a:rPr lang="ru-RU" sz="2000" b="1" dirty="0" smtClean="0"/>
              <a:t>что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не</a:t>
            </a:r>
            <a:r>
              <a:rPr lang="ru-RU" sz="2000" b="1" dirty="0" smtClean="0"/>
              <a:t>сколько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не</a:t>
            </a:r>
            <a:r>
              <a:rPr lang="ru-RU" sz="2000" b="1" dirty="0" smtClean="0"/>
              <a:t>чем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000548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rgbClr val="0070C0"/>
                </a:solidFill>
              </a:rPr>
              <a:t>Отрицательные местоимения с предлогом пишутся раздельно:</a:t>
            </a:r>
          </a:p>
          <a:p>
            <a:pPr algn="ctr"/>
            <a:endParaRPr lang="ru-RU" sz="1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000" b="1" dirty="0" smtClean="0"/>
              <a:t>не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sz="2000" b="1" dirty="0" smtClean="0"/>
              <a:t> кем</a:t>
            </a:r>
          </a:p>
          <a:p>
            <a:pPr algn="ctr"/>
            <a:r>
              <a:rPr lang="ru-RU" sz="2000" b="1" dirty="0" smtClean="0"/>
              <a:t>не </a:t>
            </a:r>
            <a:r>
              <a:rPr lang="ru-RU" sz="2000" b="1" dirty="0" smtClean="0">
                <a:solidFill>
                  <a:srgbClr val="FF0000"/>
                </a:solidFill>
              </a:rPr>
              <a:t>к </a:t>
            </a:r>
            <a:r>
              <a:rPr lang="ru-RU" sz="2000" b="1" dirty="0" smtClean="0"/>
              <a:t>кому</a:t>
            </a:r>
            <a:endParaRPr lang="ru-RU" sz="2000" dirty="0"/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Различайте!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66199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глаголы с приставкой </a:t>
            </a:r>
            <a:r>
              <a:rPr lang="ru-RU" b="1" i="1" dirty="0" err="1" smtClean="0">
                <a:solidFill>
                  <a:srgbClr val="00B050"/>
                </a:solidFill>
              </a:rPr>
              <a:t>недо</a:t>
            </a:r>
            <a:r>
              <a:rPr lang="ru-RU" b="1" i="1" dirty="0" smtClean="0">
                <a:solidFill>
                  <a:srgbClr val="00B050"/>
                </a:solidFill>
              </a:rPr>
              <a:t>-</a:t>
            </a:r>
            <a:r>
              <a:rPr lang="ru-RU" b="1" dirty="0" smtClean="0">
                <a:solidFill>
                  <a:srgbClr val="00B050"/>
                </a:solidFill>
              </a:rPr>
              <a:t> со значением неполноты, недостаточности по сравнению с какой-нибудь нормой: </a:t>
            </a:r>
          </a:p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чуть- чуть </a:t>
            </a:r>
            <a:r>
              <a:rPr lang="ru-RU" b="1" i="1" dirty="0" smtClean="0">
                <a:solidFill>
                  <a:srgbClr val="00B050"/>
                </a:solidFill>
              </a:rPr>
              <a:t>недо</a:t>
            </a:r>
            <a:r>
              <a:rPr lang="ru-RU" b="1" i="1" dirty="0" smtClean="0"/>
              <a:t>делать; постоянно </a:t>
            </a:r>
            <a:r>
              <a:rPr lang="ru-RU" b="1" i="1" dirty="0" smtClean="0">
                <a:solidFill>
                  <a:srgbClr val="00B050"/>
                </a:solidFill>
              </a:rPr>
              <a:t>недо</a:t>
            </a:r>
            <a:r>
              <a:rPr lang="ru-RU" b="1" i="1" dirty="0" smtClean="0"/>
              <a:t>едать; </a:t>
            </a:r>
          </a:p>
          <a:p>
            <a:pPr algn="ctr"/>
            <a:r>
              <a:rPr lang="ru-RU" b="1" i="1" dirty="0" smtClean="0"/>
              <a:t>ночей </a:t>
            </a:r>
            <a:r>
              <a:rPr lang="ru-RU" b="1" i="1" dirty="0" smtClean="0">
                <a:solidFill>
                  <a:srgbClr val="00B050"/>
                </a:solidFill>
              </a:rPr>
              <a:t>недо</a:t>
            </a:r>
            <a:r>
              <a:rPr lang="ru-RU" b="1" i="1" dirty="0" smtClean="0"/>
              <a:t>сыпать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2926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глаголы с приставкой </a:t>
            </a:r>
            <a:r>
              <a:rPr lang="ru-RU" b="1" i="1" dirty="0" smtClean="0">
                <a:solidFill>
                  <a:srgbClr val="00B050"/>
                </a:solidFill>
              </a:rPr>
              <a:t>до-</a:t>
            </a:r>
            <a:r>
              <a:rPr lang="ru-RU" b="1" dirty="0" smtClean="0">
                <a:solidFill>
                  <a:srgbClr val="00B050"/>
                </a:solidFill>
              </a:rPr>
              <a:t> и частицей </a:t>
            </a:r>
            <a:r>
              <a:rPr lang="ru-RU" b="1" i="1" dirty="0" smtClean="0">
                <a:solidFill>
                  <a:srgbClr val="00B050"/>
                </a:solidFill>
              </a:rPr>
              <a:t>не,</a:t>
            </a:r>
            <a:r>
              <a:rPr lang="ru-RU" b="1" dirty="0" smtClean="0">
                <a:solidFill>
                  <a:srgbClr val="00B050"/>
                </a:solidFill>
              </a:rPr>
              <a:t> обозначающие не доведённое до конца действие: </a:t>
            </a:r>
          </a:p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не добежал до финиша;</a:t>
            </a:r>
            <a:endParaRPr lang="ru-RU" dirty="0" smtClean="0"/>
          </a:p>
          <a:p>
            <a:pPr algn="ctr"/>
            <a:r>
              <a:rPr lang="ru-RU" b="1" i="1" dirty="0" smtClean="0"/>
              <a:t>не досмотрели спектакль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572a97fd4067bbe618d14f2af1cd671a240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8286</TotalTime>
  <Words>964</Words>
  <Application>Microsoft Office PowerPoint</Application>
  <PresentationFormat>Произвольный</PresentationFormat>
  <Paragraphs>157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Office Theme</vt:lpstr>
      <vt:lpstr>Русский язык </vt:lpstr>
      <vt:lpstr>Сегодня на уроке </vt:lpstr>
      <vt:lpstr>Слайд 3</vt:lpstr>
      <vt:lpstr>Правописание частицы НЕ</vt:lpstr>
      <vt:lpstr>Частица не пишется слитно</vt:lpstr>
      <vt:lpstr>Частица не пишется слитно</vt:lpstr>
      <vt:lpstr>Частица не пишется слитно</vt:lpstr>
      <vt:lpstr>Различайте!</vt:lpstr>
      <vt:lpstr>Различайте!</vt:lpstr>
      <vt:lpstr>Не с краткими прилагательными</vt:lpstr>
      <vt:lpstr>Частица не пишется раздельно</vt:lpstr>
      <vt:lpstr>Частица не пишется раздельно</vt:lpstr>
      <vt:lpstr>Частица не пишется раздельно</vt:lpstr>
      <vt:lpstr>Обратите внимание!</vt:lpstr>
      <vt:lpstr>Частица не пишется раздельно</vt:lpstr>
      <vt:lpstr>Частица не пишется раздельно</vt:lpstr>
      <vt:lpstr>Запомните!</vt:lpstr>
      <vt:lpstr>Обратите внимание!</vt:lpstr>
      <vt:lpstr>Частица ни</vt:lpstr>
      <vt:lpstr>Частица ни</vt:lpstr>
      <vt:lpstr>Упражнение 111</vt:lpstr>
      <vt:lpstr>Упражнение 112</vt:lpstr>
      <vt:lpstr>ТЕСТ </vt:lpstr>
      <vt:lpstr>Вопрос № 1</vt:lpstr>
      <vt:lpstr>Вопрос № 2</vt:lpstr>
      <vt:lpstr>Слитно или раздельно?</vt:lpstr>
      <vt:lpstr>Проверь себя</vt:lpstr>
      <vt:lpstr>Сегодня на уроке 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Эмма</cp:lastModifiedBy>
  <cp:revision>847</cp:revision>
  <dcterms:created xsi:type="dcterms:W3CDTF">2020-04-13T08:06:06Z</dcterms:created>
  <dcterms:modified xsi:type="dcterms:W3CDTF">2021-01-04T05:25:34Z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