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1" r:id="rId3"/>
    <p:sldId id="435" r:id="rId4"/>
    <p:sldId id="436" r:id="rId5"/>
    <p:sldId id="441" r:id="rId6"/>
    <p:sldId id="438" r:id="rId7"/>
    <p:sldId id="451" r:id="rId8"/>
    <p:sldId id="439" r:id="rId9"/>
    <p:sldId id="442" r:id="rId10"/>
    <p:sldId id="444" r:id="rId11"/>
    <p:sldId id="447" r:id="rId12"/>
    <p:sldId id="449" r:id="rId13"/>
    <p:sldId id="453" r:id="rId14"/>
    <p:sldId id="454" r:id="rId15"/>
    <p:sldId id="456" r:id="rId16"/>
    <p:sldId id="457" r:id="rId17"/>
    <p:sldId id="460" r:id="rId18"/>
    <p:sldId id="461" r:id="rId19"/>
    <p:sldId id="462" r:id="rId20"/>
    <p:sldId id="463" r:id="rId21"/>
    <p:sldId id="464" r:id="rId22"/>
    <p:sldId id="465" r:id="rId23"/>
    <p:sldId id="432" r:id="rId24"/>
    <p:sldId id="433" r:id="rId25"/>
    <p:sldId id="434" r:id="rId26"/>
    <p:sldId id="430" r:id="rId27"/>
    <p:sldId id="298" r:id="rId28"/>
  </p:sldIdLst>
  <p:sldSz cx="5765800" cy="3244850"/>
  <p:notesSz cx="5765800" cy="324485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6848" autoAdjust="0"/>
  </p:normalViewPr>
  <p:slideViewPr>
    <p:cSldViewPr>
      <p:cViewPr varScale="1">
        <p:scale>
          <a:sx n="199" d="100"/>
          <a:sy n="199" d="100"/>
        </p:scale>
        <p:origin x="1188" y="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2" y="21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32" d="100"/>
          <a:sy n="232" d="100"/>
        </p:scale>
        <p:origin x="14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ECF78-4E10-4EAF-890D-A02A28C957B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3774E-65E8-41FB-A765-3C7235EF3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6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3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EC5948FB-4985-4ABC-BBEA-FD3B5823949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0A3E5E4B-470E-4C57-B77A-8A4ED615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EC5948FB-4985-4ABC-BBEA-FD3B5823949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0A3E5E4B-470E-4C57-B77A-8A4ED6153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culture.ru/movies/212/chitaem-slovo-o-polku-igorev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flipV="1">
            <a:off x="3740156" y="1835068"/>
            <a:ext cx="1071570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406632" y="1511219"/>
            <a:ext cx="4547969" cy="738664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Поэзия второй половины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19 века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Особенности поэзии «чистого искусства»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94" y="693731"/>
            <a:ext cx="52149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поэзия для избранных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9694" y="1479549"/>
            <a:ext cx="52149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Поэт не должен вмешиваться в дела мира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84666"/>
          </a:xfrm>
        </p:spPr>
        <p:txBody>
          <a:bodyPr/>
          <a:lstStyle/>
          <a:p>
            <a:pPr algn="ctr"/>
            <a:r>
              <a:rPr lang="ru-RU" sz="1200" dirty="0" smtClean="0"/>
              <a:t>Основные темы поэзии «чистого искусства»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36381"/>
              </p:ext>
            </p:extLst>
          </p:nvPr>
        </p:nvGraphicFramePr>
        <p:xfrm>
          <a:off x="168256" y="622293"/>
          <a:ext cx="542928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02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Любовь.</a:t>
                      </a:r>
                    </a:p>
                    <a:p>
                      <a:r>
                        <a:rPr lang="ru-RU" dirty="0" smtClean="0"/>
                        <a:t>Лирику</a:t>
                      </a:r>
                      <a:r>
                        <a:rPr lang="ru-RU" baseline="0" dirty="0" smtClean="0"/>
                        <a:t> отличает нежность чувств , богатство оттенков, душевная теплота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Природа.</a:t>
                      </a:r>
                    </a:p>
                    <a:p>
                      <a:pPr algn="ctr"/>
                      <a:r>
                        <a:rPr lang="ru-RU" sz="1400" dirty="0" smtClean="0"/>
                        <a:t>Очеловечивание природы, множество эпитетов,  нахождение отзвуков своим настроениям и чувствам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Искусство.</a:t>
                      </a:r>
                    </a:p>
                    <a:p>
                      <a:pPr algn="ctr"/>
                      <a:r>
                        <a:rPr lang="ru-RU" dirty="0" smtClean="0"/>
                        <a:t>Лирику отличает певучесть</a:t>
                      </a:r>
                      <a:r>
                        <a:rPr lang="ru-RU" baseline="0" dirty="0" smtClean="0"/>
                        <a:t> и музыкальность.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5248" y="135192"/>
            <a:ext cx="6126185" cy="540808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/>
              <a:t>Аполлон Николаевич Майков (1821 – 1897)</a:t>
            </a:r>
            <a:endParaRPr lang="ru-RU" sz="1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68256" y="709805"/>
            <a:ext cx="3714776" cy="2412818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 algn="ctr">
              <a:buNone/>
            </a:pPr>
            <a:r>
              <a:rPr lang="ru-RU" sz="1000" dirty="0" smtClean="0"/>
              <a:t> Аполлон Майков родился в дворянской семье. Любовь к искусству он унаследовал от родителей, представителей творческой интеллигенции. Отец, Николай Майков, был академиком живописи, мать, Евгения </a:t>
            </a:r>
            <a:r>
              <a:rPr lang="ru-RU" sz="1000" dirty="0" err="1" smtClean="0"/>
              <a:t>Майкова</a:t>
            </a:r>
            <a:r>
              <a:rPr lang="ru-RU" sz="1000" dirty="0" smtClean="0"/>
              <a:t>, — писательницей и поэтессой. </a:t>
            </a:r>
          </a:p>
          <a:p>
            <a:pPr algn="ctr">
              <a:buNone/>
            </a:pPr>
            <a:r>
              <a:rPr lang="ru-RU" sz="1000" dirty="0" smtClean="0"/>
              <a:t>«Дом </a:t>
            </a:r>
            <a:r>
              <a:rPr lang="ru-RU" sz="1000" dirty="0" err="1" smtClean="0"/>
              <a:t>Майковых</a:t>
            </a:r>
            <a:r>
              <a:rPr lang="ru-RU" sz="1000" dirty="0" smtClean="0"/>
              <a:t> кипел жизнью, людьми, приносившими сюда неистощимое содержание из сферы мысли, науки, искусств», — вспоминал писатель Иван Гончаров , дававший в семье уроки литературы и русского языка. </a:t>
            </a:r>
          </a:p>
          <a:p>
            <a:pPr algn="ctr">
              <a:buNone/>
            </a:pPr>
            <a:r>
              <a:rPr lang="ru-RU" sz="1000" dirty="0" smtClean="0"/>
              <a:t>Поступив в 1837 году на юридический факультет Петербургского университета, Аполлон Майков начал изучать древнегреческую и римскую историю. Это увлечение повлияло на его творчество. Современники писали: «Он словно смотрит на жизнь глазами грека, его стихи напоминают античных поэтов, несут светлое и оптимистическое начало».</a:t>
            </a:r>
          </a:p>
        </p:txBody>
      </p:sp>
      <p:pic>
        <p:nvPicPr>
          <p:cNvPr id="3075" name="Picture 3" descr="C:\Users\Алексей\Pictures\Apollon_May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8" y="693731"/>
            <a:ext cx="1571636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Аполлон Майков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pPr algn="ctr"/>
            <a:r>
              <a:rPr lang="ru-RU" dirty="0" smtClean="0"/>
              <a:t>Поэт увлекался историей Древней Руси и славянским фольклором. В 1866–1870 годах он переводил </a:t>
            </a:r>
            <a:r>
              <a:rPr lang="ru-RU" dirty="0" smtClean="0">
                <a:hlinkClick r:id="rId2"/>
              </a:rPr>
              <a:t>«Слово о полку Игореве»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Исследователи древнерусской литературы признали его поэтический перевод одним из лучших.</a:t>
            </a:r>
            <a:endParaRPr lang="ru-RU" dirty="0"/>
          </a:p>
        </p:txBody>
      </p:sp>
      <p:pic>
        <p:nvPicPr>
          <p:cNvPr id="1026" name="Picture 2" descr="C:\Documents and Settings\Эмма\Рабочий стол\литература 10 класс\b23f0725ee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68652" y="622293"/>
            <a:ext cx="2357453" cy="2265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«Зимнее утро» 1839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3" y="746315"/>
            <a:ext cx="2666048" cy="2215991"/>
          </a:xfrm>
        </p:spPr>
        <p:txBody>
          <a:bodyPr/>
          <a:lstStyle/>
          <a:p>
            <a:pPr algn="ctr"/>
            <a:r>
              <a:rPr lang="ru-RU" dirty="0" smtClean="0"/>
              <a:t>Морозит. Снег хрустит. Туманы над полями.</a:t>
            </a:r>
            <a:br>
              <a:rPr lang="ru-RU" dirty="0" smtClean="0"/>
            </a:br>
            <a:r>
              <a:rPr lang="ru-RU" dirty="0" smtClean="0"/>
              <a:t>Из хижин ранний дым разносится клубами</a:t>
            </a:r>
            <a:br>
              <a:rPr lang="ru-RU" dirty="0" smtClean="0"/>
            </a:br>
            <a:r>
              <a:rPr lang="ru-RU" dirty="0" smtClean="0"/>
              <a:t>В янтарном зареве пылающих небес.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раздумии</a:t>
            </a:r>
            <a:r>
              <a:rPr lang="ru-RU" dirty="0" smtClean="0"/>
              <a:t> глядит на обнаженный лес,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домы</a:t>
            </a:r>
            <a:r>
              <a:rPr lang="ru-RU" dirty="0" smtClean="0"/>
              <a:t>, крытые ковром младого снега,</a:t>
            </a:r>
            <a:br>
              <a:rPr lang="ru-RU" dirty="0" smtClean="0"/>
            </a:br>
            <a:r>
              <a:rPr lang="ru-RU" dirty="0" smtClean="0"/>
              <a:t>На зеркало реки, застынувшей у брега,</a:t>
            </a:r>
            <a:br>
              <a:rPr lang="ru-RU" dirty="0" smtClean="0"/>
            </a:br>
            <a:r>
              <a:rPr lang="ru-RU" dirty="0" smtClean="0"/>
              <a:t>Светила дневного кровавое ядро.</a:t>
            </a:r>
            <a:endParaRPr lang="ru-RU" dirty="0"/>
          </a:p>
        </p:txBody>
      </p:sp>
      <p:pic>
        <p:nvPicPr>
          <p:cNvPr id="2050" name="Picture 2" descr="C:\Documents and Settings\Эмма\Рабочий стол\литература 10 класс\19c99879b9bfad2a235bd516c835c87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50033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48431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Николай Алексеевич Некрасов</a:t>
            </a:r>
            <a:br>
              <a:rPr lang="ru-RU" sz="1400" dirty="0" smtClean="0"/>
            </a:br>
            <a:r>
              <a:rPr lang="ru-RU" sz="1400" dirty="0" smtClean="0"/>
              <a:t>(1821-1877)</a:t>
            </a:r>
            <a:endParaRPr lang="ru-RU" sz="1400" dirty="0"/>
          </a:p>
        </p:txBody>
      </p:sp>
      <p:pic>
        <p:nvPicPr>
          <p:cNvPr id="3" name="Picture 5" descr="Крамской Некра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1785950" cy="2571768"/>
          </a:xfrm>
          <a:prstGeom prst="rect">
            <a:avLst/>
          </a:prstGeom>
          <a:noFill/>
          <a:ln w="635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27033" y="622293"/>
            <a:ext cx="3570511" cy="2929694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sz="1100" dirty="0" smtClean="0"/>
              <a:t>Поэт, литературный критик,</a:t>
            </a:r>
          </a:p>
          <a:p>
            <a:pPr algn="ctr"/>
            <a:r>
              <a:rPr lang="ru-RU" sz="1100" dirty="0" smtClean="0"/>
              <a:t> редактор журналов «Современник» и «Отечественные записки».</a:t>
            </a:r>
          </a:p>
          <a:p>
            <a:pPr algn="ctr" fontAlgn="base"/>
            <a:r>
              <a:rPr lang="ru-RU" sz="1100" dirty="0" smtClean="0"/>
              <a:t>В период работы над «Современником» Некрасов </a:t>
            </a:r>
          </a:p>
          <a:p>
            <a:pPr algn="ctr" fontAlgn="base"/>
            <a:r>
              <a:rPr lang="ru-RU" sz="1100" dirty="0" smtClean="0"/>
              <a:t>выпустил несколько</a:t>
            </a:r>
          </a:p>
          <a:p>
            <a:pPr algn="ctr" fontAlgn="base"/>
            <a:r>
              <a:rPr lang="ru-RU" sz="1100" dirty="0" smtClean="0"/>
              <a:t> сборников стихов, в том числе «Коробейники» и </a:t>
            </a:r>
          </a:p>
          <a:p>
            <a:pPr algn="ctr" fontAlgn="base"/>
            <a:r>
              <a:rPr lang="ru-RU" sz="1100" dirty="0" smtClean="0"/>
              <a:t>«Крестьянские дети», которые принесли ему известность и как поэту.</a:t>
            </a:r>
          </a:p>
          <a:p>
            <a:pPr algn="ctr" fontAlgn="base"/>
            <a:r>
              <a:rPr lang="ru-RU" sz="1100" dirty="0" smtClean="0"/>
              <a:t>В 1869 году Некрасов приобрёл право на издание журнала «Отечественные записки» и издавал его. </a:t>
            </a:r>
          </a:p>
          <a:p>
            <a:pPr algn="ctr" fontAlgn="base"/>
            <a:r>
              <a:rPr lang="ru-RU" sz="1100" dirty="0" smtClean="0"/>
              <a:t>В период работы в «Отечественных записках» создал поэмы «Кому на Руси жить хорошо», «Дедушка», «Русские женщины» </a:t>
            </a:r>
          </a:p>
          <a:p>
            <a:pPr algn="ctr" fontAlgn="base"/>
            <a:r>
              <a:rPr lang="ru-RU" sz="1100" dirty="0" smtClean="0"/>
              <a:t>написал серию сатирических произведений, </a:t>
            </a:r>
          </a:p>
          <a:p>
            <a:pPr algn="ctr" fontAlgn="base"/>
            <a:r>
              <a:rPr lang="ru-RU" sz="1100" dirty="0" smtClean="0"/>
              <a:t>вершиной которых стала поэма «Современники» .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mtClean="0"/>
              <a:t>Русь»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4"/>
            <a:ext cx="2628157" cy="2500330"/>
          </a:xfrm>
        </p:spPr>
        <p:txBody>
          <a:bodyPr/>
          <a:lstStyle/>
          <a:p>
            <a:pPr algn="ctr"/>
            <a:r>
              <a:rPr lang="ru-RU" dirty="0" smtClean="0"/>
              <a:t>Ты и убогая,</a:t>
            </a:r>
            <a:br>
              <a:rPr lang="ru-RU" dirty="0" smtClean="0"/>
            </a:br>
            <a:r>
              <a:rPr lang="ru-RU" dirty="0" smtClean="0"/>
              <a:t>Ты и обильная,</a:t>
            </a:r>
            <a:br>
              <a:rPr lang="ru-RU" dirty="0" smtClean="0"/>
            </a:br>
            <a:r>
              <a:rPr lang="ru-RU" dirty="0" smtClean="0"/>
              <a:t>Ты и могучая,</a:t>
            </a:r>
            <a:br>
              <a:rPr lang="ru-RU" dirty="0" smtClean="0"/>
            </a:br>
            <a:r>
              <a:rPr lang="ru-RU" dirty="0" smtClean="0"/>
              <a:t>Ты и бессильная,</a:t>
            </a:r>
            <a:br>
              <a:rPr lang="ru-RU" dirty="0" smtClean="0"/>
            </a:br>
            <a:r>
              <a:rPr lang="ru-RU" dirty="0" smtClean="0"/>
              <a:t>Матушка Русь!</a:t>
            </a:r>
          </a:p>
          <a:p>
            <a:pPr algn="ctr"/>
            <a:r>
              <a:rPr lang="ru-RU" dirty="0" smtClean="0"/>
              <a:t>В рабстве спасенное</a:t>
            </a:r>
            <a:br>
              <a:rPr lang="ru-RU" dirty="0" smtClean="0"/>
            </a:br>
            <a:r>
              <a:rPr lang="ru-RU" dirty="0" smtClean="0"/>
              <a:t>Сердце свободное —</a:t>
            </a:r>
            <a:br>
              <a:rPr lang="ru-RU" dirty="0" smtClean="0"/>
            </a:br>
            <a:r>
              <a:rPr lang="ru-RU" dirty="0" smtClean="0"/>
              <a:t>Золото, золото</a:t>
            </a:r>
            <a:br>
              <a:rPr lang="ru-RU" dirty="0" smtClean="0"/>
            </a:br>
            <a:r>
              <a:rPr lang="ru-RU" dirty="0" smtClean="0"/>
              <a:t>Сердце народное!</a:t>
            </a:r>
          </a:p>
          <a:p>
            <a:pPr algn="ctr"/>
            <a:r>
              <a:rPr lang="ru-RU" dirty="0" smtClean="0"/>
              <a:t>Сила народная,</a:t>
            </a:r>
            <a:br>
              <a:rPr lang="ru-RU" dirty="0" smtClean="0"/>
            </a:br>
            <a:r>
              <a:rPr lang="ru-RU" dirty="0" smtClean="0"/>
              <a:t>Сила могучая —</a:t>
            </a:r>
            <a:br>
              <a:rPr lang="ru-RU" dirty="0" smtClean="0"/>
            </a:br>
            <a:r>
              <a:rPr lang="ru-RU" dirty="0" smtClean="0"/>
              <a:t>Совесть спокойная,</a:t>
            </a:r>
            <a:br>
              <a:rPr lang="ru-RU" dirty="0" smtClean="0"/>
            </a:br>
            <a:r>
              <a:rPr lang="ru-RU" dirty="0" smtClean="0"/>
              <a:t>Правда живучая!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C:\Documents and Settings\Эмма\Рабочий стол\литература 10 класс\Y1820-e1477740191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570" y="746125"/>
            <a:ext cx="2428892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 Аполлон Григорьев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8256" y="622293"/>
            <a:ext cx="3714776" cy="2200602"/>
          </a:xfrm>
        </p:spPr>
        <p:txBody>
          <a:bodyPr/>
          <a:lstStyle/>
          <a:p>
            <a:pPr algn="ctr"/>
            <a:r>
              <a:rPr lang="ru-RU" sz="1100" dirty="0" smtClean="0"/>
              <a:t>А.Григорьев– поэт, ведущий критик журналов «Москвитянин», «Время», «Эпоха». Аполлон Григорьев был незаконнорожденным сыном титулярного советника и дочери крепостного кучера. В силу этого над мальчиком висела реальная угроза быть зачисленным в крепостные. Перепуганные родители сразу отдали его в московский Сиротский дом</a:t>
            </a:r>
          </a:p>
          <a:p>
            <a:pPr algn="ctr"/>
            <a:r>
              <a:rPr lang="ru-RU" sz="1100" dirty="0" smtClean="0"/>
              <a:t>Учёба была для Григорьева единственным способом выделиться, избавиться от комплекса неполноценности перед сверстниками: по его собственному признанию </a:t>
            </a:r>
            <a:r>
              <a:rPr lang="ru-RU" sz="1100" i="1" dirty="0" smtClean="0"/>
              <a:t>«плакал над учебниками, посвящёнными наукам, к которым не имел расположения, постоянно дрожал от страха об отчислении»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5" name="Picture 3" descr="C:\Users\Алексей\Pictures\Без названия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4470" y="836607"/>
            <a:ext cx="1612355" cy="2051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ru-RU" sz="2000" dirty="0" smtClean="0"/>
              <a:t>Аполлон Григорьев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215991"/>
          </a:xfrm>
        </p:spPr>
        <p:txBody>
          <a:bodyPr/>
          <a:lstStyle/>
          <a:p>
            <a:pPr algn="ctr"/>
            <a:r>
              <a:rPr lang="ru-RU" dirty="0" smtClean="0"/>
              <a:t>«Будь счастлива... Забудь о том, что было, </a:t>
            </a:r>
            <a:br>
              <a:rPr lang="ru-RU" dirty="0" smtClean="0"/>
            </a:br>
            <a:r>
              <a:rPr lang="ru-RU" dirty="0" smtClean="0"/>
              <a:t>Не отравлю я счастья твоего, </a:t>
            </a:r>
            <a:br>
              <a:rPr lang="ru-RU" dirty="0" smtClean="0"/>
            </a:br>
            <a:r>
              <a:rPr lang="ru-RU" dirty="0" smtClean="0"/>
              <a:t>Не вспомяну, как некогда любила, </a:t>
            </a:r>
            <a:br>
              <a:rPr lang="ru-RU" dirty="0" smtClean="0"/>
            </a:br>
            <a:r>
              <a:rPr lang="ru-RU" dirty="0" smtClean="0"/>
              <a:t>Как некогда для сердца моего </a:t>
            </a:r>
            <a:br>
              <a:rPr lang="ru-RU" dirty="0" smtClean="0"/>
            </a:br>
            <a:r>
              <a:rPr lang="ru-RU" dirty="0" smtClean="0"/>
              <a:t>Твое так безрассудно сердце жило.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вспомяну... что было, то прошло... </a:t>
            </a:r>
            <a:br>
              <a:rPr lang="ru-RU" dirty="0" smtClean="0"/>
            </a:br>
            <a:r>
              <a:rPr lang="ru-RU" dirty="0" smtClean="0"/>
              <a:t>Пусть светлый сон души рассеять больно, </a:t>
            </a:r>
            <a:br>
              <a:rPr lang="ru-RU" dirty="0" smtClean="0"/>
            </a:br>
            <a:r>
              <a:rPr lang="ru-RU" dirty="0" smtClean="0"/>
              <a:t>Жизнь лучше снов — гляди вперед светло». </a:t>
            </a:r>
            <a:endParaRPr lang="ru-RU" dirty="0"/>
          </a:p>
        </p:txBody>
      </p:sp>
      <p:pic>
        <p:nvPicPr>
          <p:cNvPr id="4098" name="Picture 2" descr="C:\Documents and Settings\Эмма\Рабочий стол\литература 10 класс\300px-Grogoriev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746125"/>
            <a:ext cx="2357454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Алексей Константинович Толстой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pPr algn="ctr"/>
            <a:r>
              <a:rPr lang="ru-RU" dirty="0" err="1" smtClean="0"/>
              <a:t>А.К.Толстой</a:t>
            </a:r>
            <a:r>
              <a:rPr lang="ru-RU" dirty="0" smtClean="0"/>
              <a:t> –русский поэт.(1817 -1875)  </a:t>
            </a:r>
          </a:p>
          <a:p>
            <a:pPr algn="ctr"/>
            <a:r>
              <a:rPr lang="ru-RU" dirty="0" smtClean="0"/>
              <a:t>В жизни этот поэт не видел гармонии, а лишь –косность, скуку и духовную пустоту.  Отворачиваясь от грустной действительности А.К.Толстой идеализировал Древнюю Русь времен Киева и Новгорода. </a:t>
            </a:r>
          </a:p>
          <a:p>
            <a:pPr algn="ctr"/>
            <a:r>
              <a:rPr lang="ru-RU" dirty="0" smtClean="0"/>
              <a:t>Главная тема </a:t>
            </a:r>
            <a:r>
              <a:rPr lang="ru-RU" dirty="0" err="1" smtClean="0"/>
              <a:t>поэта-природа</a:t>
            </a:r>
            <a:r>
              <a:rPr lang="ru-RU" dirty="0" smtClean="0"/>
              <a:t> и любовь. </a:t>
            </a:r>
            <a:endParaRPr lang="ru-RU" dirty="0"/>
          </a:p>
        </p:txBody>
      </p:sp>
      <p:pic>
        <p:nvPicPr>
          <p:cNvPr id="5122" name="Picture 2" descr="C:\Documents and Settings\Эмма\Рабочий стол\литература 10 класс\A._K._Tolstoy_photo_1860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93731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Поговорим о поэзии второй половины 19 века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Познакомимся с представителями поэзии второй половины 19 века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Алексей Константинович Толстой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550855"/>
            <a:ext cx="2737486" cy="2400657"/>
          </a:xfrm>
        </p:spPr>
        <p:txBody>
          <a:bodyPr/>
          <a:lstStyle/>
          <a:p>
            <a:pPr algn="ctr"/>
            <a:r>
              <a:rPr lang="ru-RU" dirty="0" smtClean="0"/>
              <a:t>Прости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Ты помнишь ли вечер, когда мы с тобой</a:t>
            </a:r>
            <a:br>
              <a:rPr lang="ru-RU" dirty="0" smtClean="0"/>
            </a:br>
            <a:r>
              <a:rPr lang="ru-RU" dirty="0" smtClean="0"/>
              <a:t>Шли молча чрез лес одинокой тропой,</a:t>
            </a:r>
            <a:br>
              <a:rPr lang="ru-RU" dirty="0" smtClean="0"/>
            </a:br>
            <a:r>
              <a:rPr lang="ru-RU" dirty="0" smtClean="0"/>
              <a:t>И солнышко нам, готовясь уйти,</a:t>
            </a:r>
            <a:br>
              <a:rPr lang="ru-RU" dirty="0" smtClean="0"/>
            </a:br>
            <a:r>
              <a:rPr lang="ru-RU" dirty="0" smtClean="0"/>
              <a:t>Сквозь ветви шептало: «Прости, прости!»</a:t>
            </a:r>
          </a:p>
          <a:p>
            <a:pPr algn="ctr"/>
            <a:r>
              <a:rPr lang="ru-RU" dirty="0" smtClean="0"/>
              <a:t>Нам весело было, не слышали мы,</a:t>
            </a:r>
            <a:br>
              <a:rPr lang="ru-RU" dirty="0" smtClean="0"/>
            </a:br>
            <a:r>
              <a:rPr lang="ru-RU" dirty="0" smtClean="0"/>
              <a:t>Как ветер шумел, предвестник зимы,</a:t>
            </a:r>
            <a:br>
              <a:rPr lang="ru-RU" dirty="0" smtClean="0"/>
            </a:br>
            <a:r>
              <a:rPr lang="ru-RU" dirty="0" smtClean="0"/>
              <a:t>Как листья хрустели на нашем пути</a:t>
            </a:r>
            <a:br>
              <a:rPr lang="ru-RU" dirty="0" smtClean="0"/>
            </a:br>
            <a:r>
              <a:rPr lang="ru-RU" dirty="0" smtClean="0"/>
              <a:t>И лето шептало: «Прости, прости!»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C:\Documents and Settings\Эмма\Рабочий стол\литература 10 класс\Kratkaya_biografiya_tolstoy_a__k_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294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Ф.И.Тютчев (180</a:t>
            </a:r>
            <a:r>
              <a:rPr lang="en-US" dirty="0" smtClean="0"/>
              <a:t>3</a:t>
            </a:r>
            <a:r>
              <a:rPr lang="ru-RU" dirty="0" smtClean="0"/>
              <a:t>-1873)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pPr algn="ctr"/>
            <a:r>
              <a:rPr lang="ru-RU" cap="all" dirty="0" smtClean="0"/>
              <a:t>М</a:t>
            </a:r>
            <a:r>
              <a:rPr lang="ru-RU" dirty="0" smtClean="0"/>
              <a:t>ного лет </a:t>
            </a:r>
            <a:r>
              <a:rPr lang="ru-RU" dirty="0" smtClean="0">
                <a:solidFill>
                  <a:schemeClr val="tx1"/>
                </a:solidFill>
              </a:rPr>
              <a:t>Ф.Тютчев </a:t>
            </a:r>
            <a:r>
              <a:rPr lang="ru-RU" dirty="0" smtClean="0"/>
              <a:t> был дипломатом и работал за границей, а стихи  писал в свободное от службы время. Его произведения почти не печатали в России. Слава пришла к поэту после публикаций в </a:t>
            </a:r>
            <a:r>
              <a:rPr lang="ru-RU" dirty="0" smtClean="0"/>
              <a:t>журнале</a:t>
            </a:r>
            <a:r>
              <a:rPr lang="ru-RU" dirty="0"/>
              <a:t> </a:t>
            </a:r>
            <a:r>
              <a:rPr lang="ru-RU" dirty="0" smtClean="0"/>
              <a:t>  «Современник</a:t>
            </a:r>
            <a:r>
              <a:rPr lang="ru-RU" dirty="0" smtClean="0"/>
              <a:t>», где Н.Некрасов  назвал его «русским первостепенным поэтическим талантом».</a:t>
            </a:r>
            <a:endParaRPr lang="ru-RU" dirty="0"/>
          </a:p>
        </p:txBody>
      </p:sp>
      <p:pic>
        <p:nvPicPr>
          <p:cNvPr id="8194" name="Picture 2" descr="C:\Documents and Settings\Эмма\Рабочий стол\литература 10 класс\big-person-15642448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56" y="622293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Афанасий Фет (1820-1892)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11396" y="622293"/>
            <a:ext cx="3166115" cy="2769989"/>
          </a:xfrm>
        </p:spPr>
        <p:txBody>
          <a:bodyPr/>
          <a:lstStyle/>
          <a:p>
            <a:pPr algn="ctr"/>
            <a:r>
              <a:rPr lang="ru-RU" dirty="0" smtClean="0"/>
              <a:t>Афанасий Афанасьевич Фет – известный русский поэт с немецкими корнями, переводчик.</a:t>
            </a:r>
          </a:p>
          <a:p>
            <a:pPr algn="ctr"/>
            <a:r>
              <a:rPr lang="ru-RU" dirty="0" smtClean="0"/>
              <a:t>Член-корреспондент Академии наук Петербурга. Вторую половину жизни был агрономом и посвятил себя домашним заботам, писал в журналы очерки о сельском хозяйстве. В краткой биографии Фета стоит отметить, что первые стихи были написаны им еще в юности. Поэзия Фета впервые публикуется в сборнике «Лирический пантеон» в 1840 году. С тех пор стихотворения Фета постоянно печатаются в журналах.</a:t>
            </a:r>
          </a:p>
          <a:p>
            <a:pPr algn="ctr"/>
            <a:endParaRPr lang="ru-RU" dirty="0"/>
          </a:p>
        </p:txBody>
      </p:sp>
      <p:pic>
        <p:nvPicPr>
          <p:cNvPr id="7170" name="Picture 2" descr="C:\Documents and Settings\Эмма\Рабочий стол\литература 10 класс\Fet-Afanasiiy-Afanasievi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7" y="622293"/>
            <a:ext cx="200026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550855"/>
            <a:ext cx="2786082" cy="2954655"/>
          </a:xfrm>
        </p:spPr>
        <p:txBody>
          <a:bodyPr/>
          <a:lstStyle/>
          <a:p>
            <a:pPr marL="228600" indent="-228600" algn="ctr"/>
            <a:r>
              <a:rPr lang="ru-RU" dirty="0" smtClean="0">
                <a:solidFill>
                  <a:srgbClr val="0070C0"/>
                </a:solidFill>
              </a:rPr>
              <a:t>1. Кто из нижеперечисленных поэтов был поэтом «гражданской лирики»?</a:t>
            </a:r>
          </a:p>
          <a:p>
            <a:pPr marL="228600" indent="-228600" algn="ctr">
              <a:buAutoNum type="arabicPeriod"/>
            </a:pPr>
            <a:endParaRPr lang="en-US" dirty="0" smtClean="0"/>
          </a:p>
          <a:p>
            <a:pPr marL="228600" indent="-228600" algn="ctr">
              <a:buAutoNum type="arabicPeriod"/>
            </a:pPr>
            <a:endParaRPr lang="en-US" dirty="0" smtClean="0"/>
          </a:p>
          <a:p>
            <a:pPr marL="228600" indent="-228600" algn="ctr"/>
            <a:r>
              <a:rPr lang="ru-RU" b="1" dirty="0" smtClean="0">
                <a:solidFill>
                  <a:srgbClr val="00B050"/>
                </a:solidFill>
              </a:rPr>
              <a:t>А) Некрасов </a:t>
            </a:r>
          </a:p>
          <a:p>
            <a:pPr marL="228600" indent="-228600" algn="ctr"/>
            <a:r>
              <a:rPr lang="ru-RU" b="1" dirty="0" smtClean="0">
                <a:solidFill>
                  <a:srgbClr val="00B050"/>
                </a:solidFill>
              </a:rPr>
              <a:t>В) Фет</a:t>
            </a:r>
          </a:p>
          <a:p>
            <a:pPr marL="228600" indent="-228600" algn="ctr"/>
            <a:r>
              <a:rPr lang="ru-RU" b="1" dirty="0" smtClean="0">
                <a:solidFill>
                  <a:srgbClr val="00B050"/>
                </a:solidFill>
              </a:rPr>
              <a:t>С) Тютчев </a:t>
            </a:r>
          </a:p>
          <a:p>
            <a:pPr marL="228600" indent="-228600" algn="ctr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Майков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765169"/>
            <a:ext cx="2571768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769989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2. Какой темы нет в поэзии «чистого искусства»?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А) Темы любви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Темы природы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Темы войны</a:t>
            </a: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Темы искусства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</a:t>
            </a:r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4247317"/>
          </a:xfrm>
        </p:spPr>
        <p:txBody>
          <a:bodyPr/>
          <a:lstStyle/>
          <a:p>
            <a:pPr marL="228600" indent="-228600" algn="ctr"/>
            <a:r>
              <a:rPr lang="ru-RU" dirty="0" smtClean="0">
                <a:solidFill>
                  <a:srgbClr val="0070C0"/>
                </a:solidFill>
              </a:rPr>
              <a:t>3. Кому из поэтов принадлежат эти строки?</a:t>
            </a:r>
          </a:p>
          <a:p>
            <a:pPr marL="228600" indent="-228600"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/>
              <a:t>Ты и убогая,</a:t>
            </a:r>
            <a:br>
              <a:rPr lang="ru-RU" dirty="0" smtClean="0"/>
            </a:br>
            <a:r>
              <a:rPr lang="ru-RU" dirty="0" smtClean="0"/>
              <a:t>Ты и обильная,</a:t>
            </a:r>
            <a:br>
              <a:rPr lang="ru-RU" dirty="0" smtClean="0"/>
            </a:br>
            <a:r>
              <a:rPr lang="ru-RU" dirty="0" smtClean="0"/>
              <a:t>Ты и могучая,</a:t>
            </a:r>
            <a:br>
              <a:rPr lang="ru-RU" dirty="0" smtClean="0"/>
            </a:br>
            <a:r>
              <a:rPr lang="ru-RU" dirty="0" smtClean="0"/>
              <a:t>Ты и бессильная,</a:t>
            </a:r>
            <a:br>
              <a:rPr lang="ru-RU" dirty="0" smtClean="0"/>
            </a:br>
            <a:r>
              <a:rPr lang="ru-RU" dirty="0" smtClean="0"/>
              <a:t>Матушка Русь!»</a:t>
            </a:r>
          </a:p>
          <a:p>
            <a:pPr marL="228600" indent="-228600" algn="ctr"/>
            <a:endParaRPr lang="en-US" b="1" dirty="0" smtClean="0">
              <a:solidFill>
                <a:srgbClr val="00B050"/>
              </a:solidFill>
            </a:endParaRPr>
          </a:p>
          <a:p>
            <a:pPr marL="228600" indent="-228600" algn="ctr"/>
            <a:r>
              <a:rPr lang="ru-RU" b="1" dirty="0" smtClean="0">
                <a:solidFill>
                  <a:srgbClr val="00B050"/>
                </a:solidFill>
              </a:rPr>
              <a:t>А) Некрасову</a:t>
            </a:r>
          </a:p>
          <a:p>
            <a:pPr marL="228600" indent="-228600" algn="ctr"/>
            <a:r>
              <a:rPr lang="ru-RU" b="1" dirty="0" smtClean="0">
                <a:solidFill>
                  <a:srgbClr val="00B050"/>
                </a:solidFill>
              </a:rPr>
              <a:t>В) </a:t>
            </a:r>
            <a:r>
              <a:rPr lang="ru-RU" b="1" dirty="0" err="1" smtClean="0">
                <a:solidFill>
                  <a:srgbClr val="00B050"/>
                </a:solidFill>
              </a:rPr>
              <a:t>Майкову</a:t>
            </a:r>
            <a:endParaRPr lang="en-US" b="1" dirty="0">
              <a:solidFill>
                <a:srgbClr val="00B050"/>
              </a:solidFill>
            </a:endParaRPr>
          </a:p>
          <a:p>
            <a:pPr marL="228600" indent="-228600" algn="ctr"/>
            <a:r>
              <a:rPr lang="ru-RU" b="1" dirty="0" smtClean="0">
                <a:solidFill>
                  <a:srgbClr val="00B050"/>
                </a:solidFill>
              </a:rPr>
              <a:t>С) Фету </a:t>
            </a:r>
          </a:p>
          <a:p>
            <a:pPr marL="228600" indent="-228600" algn="ctr">
              <a:buAutoNum type="alphaUcParenR" startAt="4"/>
            </a:pPr>
            <a:r>
              <a:rPr lang="ru-RU" b="1" dirty="0" smtClean="0">
                <a:solidFill>
                  <a:srgbClr val="00B050"/>
                </a:solidFill>
              </a:rPr>
              <a:t>Тютчеву</a:t>
            </a:r>
          </a:p>
          <a:p>
            <a:pPr marL="228600" indent="-228600" algn="ctr">
              <a:buAutoNum type="alphaUcParenR" startAt="4"/>
            </a:pPr>
            <a:endParaRPr lang="ru-RU" b="1" dirty="0" smtClean="0">
              <a:solidFill>
                <a:srgbClr val="00B050"/>
              </a:solidFill>
            </a:endParaRPr>
          </a:p>
          <a:p>
            <a:pPr marL="228600" indent="-228600" algn="ctr"/>
            <a:r>
              <a:rPr lang="ru-RU" b="1" dirty="0" smtClean="0">
                <a:solidFill>
                  <a:schemeClr val="tx1"/>
                </a:solidFill>
              </a:rPr>
              <a:t>Ответ: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ru-RU" dirty="0" smtClean="0"/>
          </a:p>
          <a:p>
            <a:pPr marL="228600" indent="-228600"/>
            <a:endParaRPr lang="ru-RU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В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Поговорили  о поэзии «чистого искусства»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Познакомились с представителями данного направления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758329"/>
            <a:ext cx="4771878" cy="1077218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Законспектировать биографию одного из поэтов «чистого искусства».</a:t>
            </a:r>
          </a:p>
          <a:p>
            <a:pPr marL="342900" indent="-342900" algn="ctr">
              <a:buAutoNum type="arabicPeriod"/>
            </a:pPr>
            <a:r>
              <a:rPr lang="ru-RU" sz="1400" dirty="0" smtClean="0"/>
              <a:t>Составить 5 вопросов по жизни и творчеству данного поэта.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80" y="1836739"/>
            <a:ext cx="2686214" cy="11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Поэзия 19 века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292662"/>
          </a:xfrm>
        </p:spPr>
        <p:txBody>
          <a:bodyPr/>
          <a:lstStyle/>
          <a:p>
            <a:r>
              <a:rPr lang="ru-RU" dirty="0" smtClean="0"/>
              <a:t>После Пушкина и Лермонтова русская поэзия второй половины 19 века пережила заметный спад. Хотя и появились новые таланты -Майков, Полонский, Григорьев, всё же поэтическое слово не имело прежнего авторитета и резонанса, особенно по сравнению с выдающимися достижениями прозы. Журналы почти перестали печатать стихи. В 50-е и 60-е годы 19 века в России сложилась так называемая школа «чистого искусства». 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70" y="979483"/>
            <a:ext cx="4662520" cy="1159978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dirty="0"/>
              <a:t>Во второй половине ХIХ века возникает пусть кратковременный, но необыкновенно продуктивный период повышения интереса русской публики к поэзии.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Поэты «чистого искусства»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292662"/>
          </a:xfrm>
        </p:spPr>
        <p:txBody>
          <a:bodyPr/>
          <a:lstStyle/>
          <a:p>
            <a:pPr algn="ctr"/>
            <a:r>
              <a:rPr lang="ru-RU" dirty="0" smtClean="0"/>
              <a:t>Поэты этого времени концентрировали свое внимание на категории прекрасного и философского в жизни и старались не затрагивать в своей поэзии наболевшие общественные вопросы. </a:t>
            </a:r>
            <a:endParaRPr lang="ru-RU" dirty="0"/>
          </a:p>
        </p:txBody>
      </p:sp>
      <p:pic>
        <p:nvPicPr>
          <p:cNvPr id="1026" name="Picture 2" descr="C:\Documents and Settings\Эмма\Рабочий стол\литература 10 класс\Fet_by_Repin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214" y="622293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b="0" dirty="0" smtClean="0">
                <a:solidFill>
                  <a:srgbClr val="FFFF00"/>
                </a:solidFill>
              </a:rPr>
              <a:t>ДВА НАПРАВЛЕНИЯ РУССКОЙ ПОЭЗИИ </a:t>
            </a:r>
            <a:br>
              <a:rPr lang="ru-RU" sz="1400" b="0" dirty="0" smtClean="0">
                <a:solidFill>
                  <a:srgbClr val="FFFF00"/>
                </a:solidFill>
              </a:rPr>
            </a:br>
            <a:r>
              <a:rPr lang="ru-RU" sz="1400" b="0" dirty="0" smtClean="0">
                <a:solidFill>
                  <a:srgbClr val="FFFF00"/>
                </a:solidFill>
              </a:rPr>
              <a:t>2-Й ПОЛОВИНЫ ХIХ ВЕКА</a:t>
            </a: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Picture 1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156" y="1265235"/>
            <a:ext cx="1530162" cy="1397092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40090" y="693731"/>
            <a:ext cx="2214579" cy="328982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dirty="0" smtClean="0"/>
              <a:t>«Чистое искусство»</a:t>
            </a:r>
            <a:endParaRPr lang="ru-RU" dirty="0"/>
          </a:p>
        </p:txBody>
      </p:sp>
      <p:pic>
        <p:nvPicPr>
          <p:cNvPr id="5" name="Picture 5" descr="Крамской Некра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084" y="1265235"/>
            <a:ext cx="1271995" cy="1382115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5755" y="765169"/>
            <a:ext cx="2355033" cy="328982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dirty="0" smtClean="0"/>
              <a:t>«Гражданская лирика»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8322" y="2839252"/>
            <a:ext cx="1758307" cy="328982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dirty="0"/>
              <a:t>Н.А. Некрасов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4360" y="2873053"/>
            <a:ext cx="958560" cy="328982"/>
          </a:xfrm>
          <a:prstGeom prst="rect">
            <a:avLst/>
          </a:prstGeom>
          <a:noFill/>
        </p:spPr>
        <p:txBody>
          <a:bodyPr wrap="none" lIns="51481" tIns="25740" rIns="51481" bIns="25740" rtlCol="0">
            <a:spAutoFit/>
          </a:bodyPr>
          <a:lstStyle/>
          <a:p>
            <a:r>
              <a:rPr lang="ru-RU" dirty="0"/>
              <a:t> А.А. Фет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ей\Pictures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Поэзия «чистого искусства»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570" y="765169"/>
            <a:ext cx="48577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«Чистое» = «идеальное», «возвышенное», «прекрасное»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15925" y="1550985"/>
            <a:ext cx="4933950" cy="500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«Чистое искусство»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008" y="2265367"/>
            <a:ext cx="48577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«Чистое» = «лишенное влияние социального и политического»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Особенности поэзии «чистого искусства»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94" y="693731"/>
            <a:ext cx="52149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Поэзия намёков, догадок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9694" y="1479549"/>
            <a:ext cx="5214974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Стихи не имеют сюжета: они передают не мысли и чувства поэта , а «летучее настроение» поэта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132" y="2193929"/>
            <a:ext cx="51435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Искусство не должно быть связано с жизнью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c3685839bb51e471840db18356f4d7cd680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9376</TotalTime>
  <Words>806</Words>
  <Application>Microsoft Office PowerPoint</Application>
  <PresentationFormat>Произвольный</PresentationFormat>
  <Paragraphs>135</Paragraphs>
  <Slides>27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Поэзия 19 века</vt:lpstr>
      <vt:lpstr>Презентация PowerPoint</vt:lpstr>
      <vt:lpstr>Поэты «чистого искусства»</vt:lpstr>
      <vt:lpstr>ДВА НАПРАВЛЕНИЯ РУССКОЙ ПОЭЗИИ  2-Й ПОЛОВИНЫ ХIХ ВЕКА </vt:lpstr>
      <vt:lpstr>Презентация PowerPoint</vt:lpstr>
      <vt:lpstr>Поэзия «чистого искусства»</vt:lpstr>
      <vt:lpstr>Особенности поэзии «чистого искусства»</vt:lpstr>
      <vt:lpstr>Особенности поэзии «чистого искусства»</vt:lpstr>
      <vt:lpstr>Основные темы поэзии «чистого искусства»</vt:lpstr>
      <vt:lpstr>Аполлон Николаевич Майков (1821 – 1897)</vt:lpstr>
      <vt:lpstr>Аполлон Майков</vt:lpstr>
      <vt:lpstr>«Зимнее утро» 1839 год</vt:lpstr>
      <vt:lpstr>Николай Алексеевич Некрасов (1821-1877)</vt:lpstr>
      <vt:lpstr>«Русь»</vt:lpstr>
      <vt:lpstr> Аполлон Григорьев </vt:lpstr>
      <vt:lpstr>Аполлон Григорьев</vt:lpstr>
      <vt:lpstr>Алексей Константинович Толстой</vt:lpstr>
      <vt:lpstr>Алексей Константинович Толстой</vt:lpstr>
      <vt:lpstr>Ф.И.Тютчев (1803-1873)</vt:lpstr>
      <vt:lpstr>Афанасий Фет (1820-1892)</vt:lpstr>
      <vt:lpstr>Готовимся к поступлению в вуз</vt:lpstr>
      <vt:lpstr>Готовимся к поступлению в вуз</vt:lpstr>
      <vt:lpstr>Готовимся к поступлению в вуз</vt:lpstr>
      <vt:lpstr>Сегодня на уроке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Teacher</cp:lastModifiedBy>
  <cp:revision>1046</cp:revision>
  <dcterms:created xsi:type="dcterms:W3CDTF">2020-04-13T08:06:06Z</dcterms:created>
  <dcterms:modified xsi:type="dcterms:W3CDTF">2021-02-20T05:35:16Z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