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351" r:id="rId3"/>
    <p:sldId id="411" r:id="rId4"/>
    <p:sldId id="410" r:id="rId5"/>
    <p:sldId id="422" r:id="rId6"/>
    <p:sldId id="423" r:id="rId7"/>
    <p:sldId id="424" r:id="rId8"/>
    <p:sldId id="414" r:id="rId9"/>
    <p:sldId id="412" r:id="rId10"/>
    <p:sldId id="413" r:id="rId11"/>
    <p:sldId id="417" r:id="rId12"/>
    <p:sldId id="420" r:id="rId13"/>
    <p:sldId id="416" r:id="rId14"/>
    <p:sldId id="419" r:id="rId15"/>
    <p:sldId id="421" r:id="rId16"/>
    <p:sldId id="426" r:id="rId17"/>
    <p:sldId id="425" r:id="rId18"/>
    <p:sldId id="415" r:id="rId19"/>
    <p:sldId id="427" r:id="rId20"/>
    <p:sldId id="428" r:id="rId21"/>
    <p:sldId id="430" r:id="rId22"/>
    <p:sldId id="429" r:id="rId23"/>
    <p:sldId id="431" r:id="rId24"/>
    <p:sldId id="433" r:id="rId25"/>
    <p:sldId id="298" r:id="rId26"/>
  </p:sldIdLst>
  <p:sldSz cx="5765800" cy="3244850"/>
  <p:notesSz cx="5765800" cy="324485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400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86848" autoAdjust="0"/>
  </p:normalViewPr>
  <p:slideViewPr>
    <p:cSldViewPr>
      <p:cViewPr varScale="1">
        <p:scale>
          <a:sx n="197" d="100"/>
          <a:sy n="197" d="100"/>
        </p:scale>
        <p:origin x="1218" y="15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8281" indent="-1608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3509" indent="-12870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913" indent="-12870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58316" indent="-12870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15720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673123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30527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87931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6AA775-91B0-474B-AD60-39AFBC8A8EF1}" type="slidenum">
              <a:rPr lang="en-GB" altLang="ru-RU" smtClean="0"/>
              <a:pPr/>
              <a:t>3</a:t>
            </a:fld>
            <a:endParaRPr lang="en-GB" altLang="ru-RU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73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E5268-923E-4DEB-8621-6509C20F8E9F}" type="datetimeFigureOut">
              <a:rPr lang="en-US"/>
              <a:pPr>
                <a:defRPr/>
              </a:pPr>
              <a:t>1/26/2021</a:t>
            </a:fld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82AE4-B143-4C6F-AF40-D7536F527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Литература </a:t>
            </a:r>
            <a:endParaRPr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 flipV="1">
            <a:off x="3740156" y="1835068"/>
            <a:ext cx="1071570" cy="3731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681" algn="ctr">
              <a:lnSpc>
                <a:spcPts val="2791"/>
              </a:lnSpc>
            </a:pPr>
            <a:endParaRPr sz="28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70296" y="249024"/>
            <a:ext cx="37480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uz-Latn-UZ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44149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0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ласс</a:t>
            </a:r>
            <a:endParaRPr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5"/>
          <p:cNvSpPr txBox="1">
            <a:spLocks/>
          </p:cNvSpPr>
          <p:nvPr/>
        </p:nvSpPr>
        <p:spPr>
          <a:xfrm>
            <a:off x="406632" y="1193797"/>
            <a:ext cx="4762284" cy="1477328"/>
          </a:xfrm>
          <a:prstGeom prst="rect">
            <a:avLst/>
          </a:prstGeom>
          <a:ln w="76200" cmpd="tri">
            <a:solidFill>
              <a:srgbClr val="00206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1600" kern="0" dirty="0" smtClean="0">
                <a:solidFill>
                  <a:srgbClr val="0070C0"/>
                </a:solidFill>
              </a:rPr>
              <a:t>Подготовка к сочинению по произведению Л.Н.Толстого </a:t>
            </a:r>
          </a:p>
          <a:p>
            <a:pPr algn="ctr"/>
            <a:r>
              <a:rPr lang="ru-RU" altLang="ru-RU" sz="1600" kern="0" dirty="0" smtClean="0">
                <a:solidFill>
                  <a:srgbClr val="0070C0"/>
                </a:solidFill>
              </a:rPr>
              <a:t>«Война и мир»</a:t>
            </a:r>
          </a:p>
          <a:p>
            <a:pPr algn="ctr"/>
            <a:r>
              <a:rPr lang="ru-RU" altLang="ru-RU" sz="1600" kern="0" dirty="0" smtClean="0">
                <a:solidFill>
                  <a:srgbClr val="0070C0"/>
                </a:solidFill>
              </a:rPr>
              <a:t>на тему: </a:t>
            </a:r>
          </a:p>
          <a:p>
            <a:pPr algn="ctr"/>
            <a:r>
              <a:rPr lang="ru-RU" altLang="ru-RU" sz="1600" kern="0" dirty="0" smtClean="0">
                <a:solidFill>
                  <a:srgbClr val="0070C0"/>
                </a:solidFill>
              </a:rPr>
              <a:t>«Духовные искания </a:t>
            </a:r>
          </a:p>
          <a:p>
            <a:pPr algn="ctr"/>
            <a:r>
              <a:rPr lang="ru-RU" altLang="ru-RU" sz="1600" kern="0" dirty="0" smtClean="0">
                <a:solidFill>
                  <a:srgbClr val="0070C0"/>
                </a:solidFill>
              </a:rPr>
              <a:t>Андрея Болконского»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463" y="193666"/>
            <a:ext cx="4961169" cy="63094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начать?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223747" y="765169"/>
            <a:ext cx="5464602" cy="2021753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прочитайте  текст!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пишется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литературному  тексту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Теперь аргументы из литературы и жизненного опыта будут служить обоснованием своего мнения. Поэтому начнём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внимательного прочтения текста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подчёркивания в нём основных мыслей, важных слов, фраз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художественных средств, которые использует автор.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должны найти в нём тот материал, который будете использовать при анализе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26918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ru-RU" sz="1400" dirty="0" smtClean="0"/>
              <a:t>Подготовка к сочинению «Духовные искания Андрея Болконского»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622294"/>
            <a:ext cx="4935243" cy="2215991"/>
          </a:xfrm>
        </p:spPr>
        <p:txBody>
          <a:bodyPr/>
          <a:lstStyle/>
          <a:p>
            <a:pPr algn="ctr"/>
            <a:r>
              <a:rPr lang="ru-RU" sz="1600" b="1" u="sng" dirty="0" smtClean="0">
                <a:solidFill>
                  <a:srgbClr val="0070C0"/>
                </a:solidFill>
              </a:rPr>
              <a:t>Андрей Болконский и его «дорога чести»</a:t>
            </a:r>
          </a:p>
          <a:p>
            <a:pPr marL="228600" indent="-228600" algn="ctr">
              <a:buAutoNum type="arabicPeriod"/>
            </a:pPr>
            <a:r>
              <a:rPr lang="ru-RU" sz="1600" dirty="0" smtClean="0"/>
              <a:t>Первое знакомство с героем происходит в салоне </a:t>
            </a:r>
            <a:r>
              <a:rPr lang="ru-RU" sz="1600" dirty="0" err="1" smtClean="0"/>
              <a:t>А.П.Шерер</a:t>
            </a:r>
            <a:r>
              <a:rPr lang="ru-RU" sz="1600" dirty="0" smtClean="0"/>
              <a:t>.  </a:t>
            </a:r>
          </a:p>
          <a:p>
            <a:pPr marL="228600" indent="-228600" algn="ctr">
              <a:buAutoNum type="arabicPeriod"/>
            </a:pPr>
            <a:r>
              <a:rPr lang="ru-RU" sz="1600" dirty="0" smtClean="0"/>
              <a:t>Каким описывает автор этого героя. Приведите цитатную характеристику из текста. </a:t>
            </a:r>
          </a:p>
          <a:p>
            <a:pPr marL="228600" indent="-228600" algn="ctr">
              <a:buAutoNum type="arabicPeriod"/>
            </a:pPr>
            <a:r>
              <a:rPr lang="ru-RU" sz="1600" dirty="0" smtClean="0"/>
              <a:t>Каковы взаимоотношения этого героя с окружающими? </a:t>
            </a:r>
          </a:p>
          <a:p>
            <a:pPr marL="228600" indent="-228600" algn="ctr">
              <a:buAutoNum type="arabicPeriod"/>
            </a:pPr>
            <a:r>
              <a:rPr lang="ru-RU" sz="1600" dirty="0" smtClean="0"/>
              <a:t>Как он относится к своей супруге? </a:t>
            </a:r>
          </a:p>
          <a:p>
            <a:pPr marL="228600" indent="-228600" algn="ctr">
              <a:buAutoNum type="arabicPeriod"/>
            </a:pPr>
            <a:r>
              <a:rPr lang="ru-RU" sz="1600" dirty="0" smtClean="0"/>
              <a:t>Как он относится к Пьеру Безухову? </a:t>
            </a:r>
          </a:p>
        </p:txBody>
      </p:sp>
    </p:spTree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46221"/>
          </a:xfrm>
        </p:spPr>
        <p:txBody>
          <a:bodyPr/>
          <a:lstStyle/>
          <a:p>
            <a:pPr algn="ctr"/>
            <a:r>
              <a:rPr lang="ru-RU" sz="1600" dirty="0" smtClean="0"/>
              <a:t>Духовные искания Андрея Болконского</a:t>
            </a:r>
            <a:endParaRPr lang="ru-RU" sz="1600" dirty="0"/>
          </a:p>
        </p:txBody>
      </p:sp>
      <p:pic>
        <p:nvPicPr>
          <p:cNvPr id="5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6818" y="550855"/>
            <a:ext cx="2786082" cy="2571768"/>
          </a:xfrm>
          <a:prstGeom prst="rect">
            <a:avLst/>
          </a:prstGeom>
        </p:spPr>
      </p:pic>
      <p:pic>
        <p:nvPicPr>
          <p:cNvPr id="10" name="Picture 2" descr="C:\Documents and Settings\Эмма\Рабочий стол\6 января\img-Kfxe12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82900" y="550855"/>
            <a:ext cx="2714644" cy="25717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10223" y="1261885"/>
            <a:ext cx="1029867" cy="431977"/>
          </a:xfrm>
        </p:spPr>
        <p:txBody>
          <a:bodyPr anchor="t"/>
          <a:lstStyle/>
          <a:p>
            <a:pPr eaLnBrk="1" hangingPunct="1">
              <a:defRPr/>
            </a:pPr>
            <a:endParaRPr lang="ru-RU" sz="2700" dirty="0" smtClean="0">
              <a:solidFill>
                <a:srgbClr val="583832"/>
              </a:solidFill>
            </a:endParaRPr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382570" y="1406103"/>
            <a:ext cx="1539363" cy="71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81" tIns="25740" rIns="51481" bIns="25740"/>
          <a:lstStyle/>
          <a:p>
            <a:pPr>
              <a:defRPr/>
            </a:pPr>
            <a:r>
              <a:rPr lang="ru-RU" sz="1400" b="1" dirty="0" smtClean="0">
                <a:solidFill>
                  <a:srgbClr val="633741"/>
                </a:solidFill>
              </a:rPr>
              <a:t>Находится в поисках смысла жизни </a:t>
            </a:r>
            <a:endParaRPr lang="ru-RU" sz="1400" b="1" dirty="0">
              <a:solidFill>
                <a:srgbClr val="633741"/>
              </a:solidFill>
            </a:endParaRP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480483" y="693732"/>
            <a:ext cx="1441450" cy="38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81" tIns="25740" rIns="51481" bIns="25740"/>
          <a:lstStyle/>
          <a:p>
            <a:pPr>
              <a:defRPr/>
            </a:pPr>
            <a:endParaRPr lang="ru-RU" b="1" u="sng" dirty="0">
              <a:solidFill>
                <a:srgbClr val="633741"/>
              </a:solidFill>
              <a:effectLst>
                <a:outerShdw blurRad="38100" dist="38100" dir="2700000" algn="tl">
                  <a:schemeClr val="bg2">
                    <a:lumMod val="40000"/>
                    <a:lumOff val="60000"/>
                  </a:schemeClr>
                </a:outerShdw>
              </a:effectLst>
            </a:endParaRPr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382571" y="693731"/>
            <a:ext cx="185738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81" tIns="25740" rIns="51481" bIns="25740"/>
          <a:lstStyle/>
          <a:p>
            <a:pPr>
              <a:defRPr/>
            </a:pPr>
            <a:r>
              <a:rPr lang="ru-RU" sz="1200" b="1" dirty="0" smtClean="0">
                <a:solidFill>
                  <a:srgbClr val="633741"/>
                </a:solidFill>
              </a:rPr>
              <a:t>Мечтает о славе и подвиге</a:t>
            </a:r>
            <a:endParaRPr lang="ru-RU" sz="1200" b="1" dirty="0">
              <a:solidFill>
                <a:srgbClr val="633741"/>
              </a:solidFill>
            </a:endParaRPr>
          </a:p>
        </p:txBody>
      </p:sp>
      <p:sp>
        <p:nvSpPr>
          <p:cNvPr id="6" name="Заголовок 1"/>
          <p:cNvSpPr>
            <a:spLocks/>
          </p:cNvSpPr>
          <p:nvPr/>
        </p:nvSpPr>
        <p:spPr bwMode="auto">
          <a:xfrm>
            <a:off x="1025512" y="108162"/>
            <a:ext cx="3857652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81" tIns="25740" rIns="51481" bIns="25740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Кластер в помощь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>
            <a:spLocks/>
          </p:cNvSpPr>
          <p:nvPr/>
        </p:nvSpPr>
        <p:spPr bwMode="auto">
          <a:xfrm>
            <a:off x="3939963" y="648970"/>
            <a:ext cx="1681692" cy="46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81" tIns="25740" rIns="51481" bIns="25740"/>
          <a:lstStyle/>
          <a:p>
            <a:pPr algn="ctr">
              <a:defRPr/>
            </a:pPr>
            <a:r>
              <a:rPr lang="ru-RU" sz="1600" b="1" dirty="0" smtClean="0">
                <a:solidFill>
                  <a:srgbClr val="633741"/>
                </a:solidFill>
              </a:rPr>
              <a:t>Аристократ</a:t>
            </a:r>
            <a:endParaRPr lang="ru-RU" sz="1600" b="1" dirty="0">
              <a:solidFill>
                <a:srgbClr val="633741"/>
              </a:solidFill>
            </a:endParaRPr>
          </a:p>
        </p:txBody>
      </p:sp>
      <p:sp>
        <p:nvSpPr>
          <p:cNvPr id="8" name="Заголовок 1"/>
          <p:cNvSpPr>
            <a:spLocks/>
          </p:cNvSpPr>
          <p:nvPr/>
        </p:nvSpPr>
        <p:spPr bwMode="auto">
          <a:xfrm>
            <a:off x="4180205" y="1333994"/>
            <a:ext cx="1441450" cy="21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81" tIns="25740" rIns="51481" bIns="25740"/>
          <a:lstStyle/>
          <a:p>
            <a:pPr algn="ctr">
              <a:defRPr/>
            </a:pPr>
            <a:endParaRPr lang="ru-RU" b="1" u="sng" dirty="0">
              <a:solidFill>
                <a:srgbClr val="633741"/>
              </a:solidFill>
              <a:effectLst>
                <a:outerShdw blurRad="38100" dist="38100" dir="2700000" algn="tl">
                  <a:schemeClr val="bg2">
                    <a:lumMod val="40000"/>
                    <a:lumOff val="60000"/>
                  </a:schemeClr>
                </a:outerShdw>
              </a:effectLst>
            </a:endParaRPr>
          </a:p>
        </p:txBody>
      </p:sp>
      <p:sp>
        <p:nvSpPr>
          <p:cNvPr id="9" name="Заголовок 1"/>
          <p:cNvSpPr>
            <a:spLocks/>
          </p:cNvSpPr>
          <p:nvPr/>
        </p:nvSpPr>
        <p:spPr bwMode="auto">
          <a:xfrm>
            <a:off x="4324350" y="1766641"/>
            <a:ext cx="1441450" cy="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81" tIns="25740" rIns="51481" bIns="25740"/>
          <a:lstStyle/>
          <a:p>
            <a:pPr>
              <a:defRPr/>
            </a:pPr>
            <a:r>
              <a:rPr lang="ru-RU" sz="1600" b="1" dirty="0" smtClean="0">
                <a:solidFill>
                  <a:srgbClr val="633741"/>
                </a:solidFill>
              </a:rPr>
              <a:t>Гордый</a:t>
            </a:r>
            <a:endParaRPr lang="ru-RU" sz="1600" b="1" dirty="0">
              <a:solidFill>
                <a:srgbClr val="633741"/>
              </a:solidFill>
            </a:endParaRPr>
          </a:p>
        </p:txBody>
      </p:sp>
      <p:sp>
        <p:nvSpPr>
          <p:cNvPr id="10" name="Заголовок 1"/>
          <p:cNvSpPr>
            <a:spLocks/>
          </p:cNvSpPr>
          <p:nvPr/>
        </p:nvSpPr>
        <p:spPr bwMode="auto">
          <a:xfrm>
            <a:off x="3988012" y="2019018"/>
            <a:ext cx="1585595" cy="21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81" tIns="25740" rIns="51481" bIns="25740"/>
          <a:lstStyle/>
          <a:p>
            <a:pPr algn="ctr">
              <a:defRPr/>
            </a:pPr>
            <a:endParaRPr lang="ru-RU" b="1" u="sng" dirty="0">
              <a:solidFill>
                <a:srgbClr val="633741"/>
              </a:solidFill>
              <a:effectLst>
                <a:outerShdw blurRad="38100" dist="38100" dir="2700000" algn="tl">
                  <a:schemeClr val="bg2">
                    <a:lumMod val="40000"/>
                    <a:lumOff val="60000"/>
                  </a:schemeClr>
                </a:outerShdw>
              </a:effectLst>
            </a:endParaRPr>
          </a:p>
        </p:txBody>
      </p:sp>
      <p:sp>
        <p:nvSpPr>
          <p:cNvPr id="11" name="Заголовок 1"/>
          <p:cNvSpPr>
            <a:spLocks/>
          </p:cNvSpPr>
          <p:nvPr/>
        </p:nvSpPr>
        <p:spPr bwMode="auto">
          <a:xfrm>
            <a:off x="3363383" y="2415611"/>
            <a:ext cx="2402417" cy="34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81" tIns="25740" rIns="51481" bIns="25740"/>
          <a:lstStyle/>
          <a:p>
            <a:pPr algn="ctr">
              <a:defRPr/>
            </a:pPr>
            <a:r>
              <a:rPr lang="ru-RU" sz="1600" b="1" dirty="0" smtClean="0">
                <a:solidFill>
                  <a:srgbClr val="633741"/>
                </a:solidFill>
              </a:rPr>
              <a:t>Смелый</a:t>
            </a:r>
            <a:endParaRPr lang="ru-RU" sz="1600" b="1" dirty="0">
              <a:solidFill>
                <a:srgbClr val="633741"/>
              </a:solidFill>
            </a:endParaRPr>
          </a:p>
        </p:txBody>
      </p:sp>
      <p:sp>
        <p:nvSpPr>
          <p:cNvPr id="12" name="Заголовок 1"/>
          <p:cNvSpPr>
            <a:spLocks/>
          </p:cNvSpPr>
          <p:nvPr/>
        </p:nvSpPr>
        <p:spPr bwMode="auto">
          <a:xfrm>
            <a:off x="3811594" y="2479681"/>
            <a:ext cx="1441450" cy="21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81" tIns="25740" rIns="51481" bIns="25740"/>
          <a:lstStyle/>
          <a:p>
            <a:pPr>
              <a:defRPr/>
            </a:pPr>
            <a:endParaRPr lang="ru-RU" b="1" u="sng" dirty="0">
              <a:solidFill>
                <a:srgbClr val="633741"/>
              </a:solidFill>
              <a:effectLst>
                <a:outerShdw blurRad="38100" dist="38100" dir="2700000" algn="tl">
                  <a:schemeClr val="bg2">
                    <a:lumMod val="40000"/>
                    <a:lumOff val="60000"/>
                  </a:schemeClr>
                </a:outerShdw>
              </a:effectLst>
            </a:endParaRPr>
          </a:p>
        </p:txBody>
      </p:sp>
      <p:sp>
        <p:nvSpPr>
          <p:cNvPr id="13" name="Заголовок 1"/>
          <p:cNvSpPr>
            <a:spLocks/>
          </p:cNvSpPr>
          <p:nvPr/>
        </p:nvSpPr>
        <p:spPr bwMode="auto">
          <a:xfrm>
            <a:off x="1681692" y="2523772"/>
            <a:ext cx="1441450" cy="4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81" tIns="25740" rIns="51481" bIns="25740"/>
          <a:lstStyle/>
          <a:p>
            <a:pPr>
              <a:defRPr/>
            </a:pPr>
            <a:endParaRPr lang="ru-RU" sz="1600" b="1" u="sng" dirty="0">
              <a:solidFill>
                <a:srgbClr val="633741"/>
              </a:solidFill>
              <a:effectLst>
                <a:outerShdw blurRad="38100" dist="38100" dir="2700000" algn="tl">
                  <a:schemeClr val="bg2">
                    <a:lumMod val="40000"/>
                    <a:lumOff val="60000"/>
                  </a:schemeClr>
                </a:outerShdw>
              </a:effectLst>
            </a:endParaRPr>
          </a:p>
        </p:txBody>
      </p:sp>
      <p:sp>
        <p:nvSpPr>
          <p:cNvPr id="14" name="Заголовок 1"/>
          <p:cNvSpPr>
            <a:spLocks/>
          </p:cNvSpPr>
          <p:nvPr/>
        </p:nvSpPr>
        <p:spPr bwMode="auto">
          <a:xfrm>
            <a:off x="596884" y="2193929"/>
            <a:ext cx="144145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81" tIns="25740" rIns="51481" bIns="25740"/>
          <a:lstStyle/>
          <a:p>
            <a:pPr>
              <a:defRPr/>
            </a:pPr>
            <a:endParaRPr lang="ru-RU" b="1" u="sng" dirty="0">
              <a:solidFill>
                <a:srgbClr val="633741"/>
              </a:solidFill>
              <a:effectLst>
                <a:outerShdw blurRad="38100" dist="38100" dir="2700000" algn="tl">
                  <a:schemeClr val="bg2">
                    <a:lumMod val="40000"/>
                    <a:lumOff val="60000"/>
                  </a:schemeClr>
                </a:outerShdw>
              </a:effectLst>
            </a:endParaRPr>
          </a:p>
        </p:txBody>
      </p:sp>
      <p:sp>
        <p:nvSpPr>
          <p:cNvPr id="15" name="Заголовок 1"/>
          <p:cNvSpPr>
            <a:spLocks/>
          </p:cNvSpPr>
          <p:nvPr/>
        </p:nvSpPr>
        <p:spPr bwMode="auto">
          <a:xfrm>
            <a:off x="624628" y="1982964"/>
            <a:ext cx="1441450" cy="21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81" tIns="25740" rIns="51481" bIns="25740"/>
          <a:lstStyle/>
          <a:p>
            <a:pPr>
              <a:defRPr/>
            </a:pPr>
            <a:endParaRPr lang="ru-RU" sz="1600" b="1" u="sng" dirty="0">
              <a:solidFill>
                <a:srgbClr val="633741"/>
              </a:solidFill>
              <a:effectLst>
                <a:outerShdw blurRad="38100" dist="38100" dir="2700000" algn="tl">
                  <a:schemeClr val="bg2">
                    <a:lumMod val="40000"/>
                    <a:lumOff val="6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8322" y="2193929"/>
            <a:ext cx="1325927" cy="790646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>
              <a:defRPr/>
            </a:pPr>
            <a:r>
              <a:rPr lang="ru-RU" sz="1600" b="1" u="sng" dirty="0" smtClean="0">
                <a:solidFill>
                  <a:srgbClr val="633741"/>
                </a:solidFill>
                <a:effectLst>
                  <a:outerShdw blurRad="38100" dist="38100" dir="2700000" algn="tl">
                    <a:schemeClr val="bg2">
                      <a:lumMod val="40000"/>
                      <a:lumOff val="60000"/>
                    </a:schemeClr>
                  </a:outerShdw>
                </a:effectLst>
              </a:rPr>
              <a:t>Красив, умен, образован</a:t>
            </a:r>
            <a:endParaRPr lang="ru-RU" sz="1600" b="1" u="sng" dirty="0">
              <a:solidFill>
                <a:srgbClr val="633741"/>
              </a:solidFill>
              <a:effectLst>
                <a:outerShdw blurRad="38100" dist="38100" dir="2700000" algn="tl">
                  <a:schemeClr val="bg2">
                    <a:lumMod val="40000"/>
                    <a:lumOff val="60000"/>
                  </a:scheme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882768" y="908045"/>
            <a:ext cx="2000264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239958" y="1336673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Андрей Болконский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739892" y="2551119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Жизнь посылает герою испытания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Мечты о Тулоне</a:t>
            </a:r>
            <a:endParaRPr lang="ru-RU" dirty="0"/>
          </a:p>
        </p:txBody>
      </p:sp>
      <p:pic>
        <p:nvPicPr>
          <p:cNvPr id="7" name="Picture 4" descr="https://s11.stc.all.kpcdn.net/share/i/4/643793/wx1080.jpg">
            <a:extLst>
              <a:ext uri="{FF2B5EF4-FFF2-40B4-BE49-F238E27FC236}">
                <a16:creationId xmlns:a16="http://schemas.microsoft.com/office/drawing/2014/main" id="{13C07EF0-62DD-4F1D-B79C-BAB5BA9DF1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" y="622293"/>
            <a:ext cx="2643206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Эмма\Рабочий стол\5 января\Napoleon_Paul_Delaroche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1462" y="550855"/>
            <a:ext cx="2786082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Жизненные ошибки героя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18" y="622294"/>
            <a:ext cx="5500726" cy="2154436"/>
          </a:xfrm>
        </p:spPr>
        <p:txBody>
          <a:bodyPr/>
          <a:lstStyle/>
          <a:p>
            <a:pPr algn="just"/>
            <a:r>
              <a:rPr lang="ru-RU" sz="1400" dirty="0" smtClean="0"/>
              <a:t>Описать службу Андрея Болконского в армии, в штабе Кутузова, его отношение к офицерам и простым солдатам. Написать о его мечте о подвиге, о славе, о собственном Тулоне.</a:t>
            </a:r>
          </a:p>
          <a:p>
            <a:pPr algn="ctr"/>
            <a:r>
              <a:rPr lang="ru-RU" sz="1400" dirty="0" smtClean="0"/>
              <a:t>Как меняет героя Аустерлицкое сражение? </a:t>
            </a:r>
          </a:p>
          <a:p>
            <a:pPr algn="ctr"/>
            <a:r>
              <a:rPr lang="ru-RU" sz="1400" dirty="0" smtClean="0"/>
              <a:t>Почему Андрей Болконский совершил подвиг? </a:t>
            </a:r>
          </a:p>
          <a:p>
            <a:pPr algn="ctr"/>
            <a:r>
              <a:rPr lang="ru-RU" sz="1400" dirty="0" smtClean="0"/>
              <a:t>Опишите встречу героя с его кумиром Наполеоном. </a:t>
            </a:r>
          </a:p>
          <a:p>
            <a:pPr algn="ctr"/>
            <a:r>
              <a:rPr lang="ru-RU" sz="1400" dirty="0" smtClean="0"/>
              <a:t>Какой перелом происходит в душе Андрея Болконского после ранения? </a:t>
            </a:r>
          </a:p>
          <a:p>
            <a:pPr algn="ctr"/>
            <a:r>
              <a:rPr lang="ru-RU" sz="1400" dirty="0" smtClean="0"/>
              <a:t>Процитируйте эпизод при описании </a:t>
            </a:r>
            <a:r>
              <a:rPr lang="ru-RU" sz="1400" dirty="0" err="1" smtClean="0"/>
              <a:t>Аустерлицкого</a:t>
            </a:r>
            <a:r>
              <a:rPr lang="ru-RU" sz="1400" dirty="0" smtClean="0"/>
              <a:t> неба глазами князя.</a:t>
            </a:r>
            <a:endParaRPr lang="ru-RU" sz="1400" dirty="0"/>
          </a:p>
        </p:txBody>
      </p:sp>
    </p:spTree>
  </p:cSld>
  <p:clrMapOvr>
    <a:masterClrMapping/>
  </p:clrMapOvr>
  <p:transition spd="med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Аустерлицкое небо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Эмма\Рабочий стол\16 января\b6653a4c7faaa718d40954aa5feae38d_i-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857520" cy="2571768"/>
          </a:xfrm>
          <a:prstGeom prst="rect">
            <a:avLst/>
          </a:prstGeom>
          <a:noFill/>
        </p:spPr>
      </p:pic>
      <p:pic>
        <p:nvPicPr>
          <p:cNvPr id="3076" name="Picture 4" descr="C:\Documents and Settings\Эмма\Рабочий стол\16 января\regular_detail_picture-b7d00dca3617fe308d9a16fb54f24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4338" y="550855"/>
            <a:ext cx="2714644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Духовный кризис героя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5644" y="836607"/>
            <a:ext cx="3324877" cy="2062103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0070C0"/>
                </a:solidFill>
              </a:rPr>
              <a:t>Жизненные испытания героя можно описать по плану:</a:t>
            </a:r>
          </a:p>
          <a:p>
            <a:pPr algn="ctr"/>
            <a:endParaRPr lang="ru-RU" dirty="0" smtClean="0"/>
          </a:p>
          <a:p>
            <a:pPr algn="ctr"/>
            <a:r>
              <a:rPr lang="ru-RU" sz="1400" dirty="0" smtClean="0"/>
              <a:t>1.Возвращение домой после ранения.</a:t>
            </a:r>
          </a:p>
          <a:p>
            <a:pPr algn="ctr"/>
            <a:r>
              <a:rPr lang="ru-RU" sz="1400" dirty="0" smtClean="0"/>
              <a:t>2. Смерть жены. Угрызения совести.</a:t>
            </a:r>
          </a:p>
          <a:p>
            <a:pPr algn="ctr"/>
            <a:r>
              <a:rPr lang="ru-RU" sz="1400" dirty="0" smtClean="0"/>
              <a:t>3.Разочарование в честолюбивых мечтах.</a:t>
            </a:r>
          </a:p>
          <a:p>
            <a:pPr algn="ctr"/>
            <a:r>
              <a:rPr lang="ru-RU" sz="1400" dirty="0" smtClean="0"/>
              <a:t>4. Стремление отойти от светского общества, ограничившись семейными проблемами, воспитанием сына.</a:t>
            </a:r>
            <a:endParaRPr lang="ru-RU" sz="140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 r="35052" b="-948"/>
          <a:stretch>
            <a:fillRect/>
          </a:stretch>
        </p:blipFill>
        <p:spPr bwMode="auto">
          <a:xfrm>
            <a:off x="96818" y="622293"/>
            <a:ext cx="1928825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Духовные искания героя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54338" y="908045"/>
            <a:ext cx="2396183" cy="20313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1.Посещение Отрадного по опекунским делам.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2. Встреча с дубом.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3. Участие в законодательной деятельности Сперанского,  стремление быть полезным обществу, новое разочарование.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4. Любовь к Наташе Ростовой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5. Разрыв с Наташей Ростовой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6.Желание мести.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Documents and Settings\Эмма\Рабочий стол\16 января\42_dub_chereshchat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18" y="622293"/>
            <a:ext cx="2700357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Возрождение князя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661993"/>
          </a:xfrm>
        </p:spPr>
        <p:txBody>
          <a:bodyPr/>
          <a:lstStyle/>
          <a:p>
            <a:r>
              <a:rPr lang="ru-RU" dirty="0" smtClean="0"/>
              <a:t>1.Описать князя в период войны 1812 года. Процитировать, как Андрей Болконский сближается с простым народом, как он отказывается от честолюбивых мечтаний. </a:t>
            </a:r>
          </a:p>
          <a:p>
            <a:r>
              <a:rPr lang="ru-RU" dirty="0" smtClean="0"/>
              <a:t>Докажите, что Андрей Болконский переосмыслил свою жизнь на примере того, что солдаты стали называть героя «нашим князем».</a:t>
            </a:r>
          </a:p>
          <a:p>
            <a:r>
              <a:rPr lang="ru-RU" dirty="0" smtClean="0"/>
              <a:t>Приведите высказывания Андрея Болконского о защите Смоленска, о французских захватчиках.</a:t>
            </a:r>
          </a:p>
          <a:p>
            <a:r>
              <a:rPr lang="ru-RU" dirty="0" smtClean="0"/>
              <a:t>2.Опишите Андрея Болконского в Бородинском сражении.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2780" y="902345"/>
            <a:ext cx="2952329" cy="430887"/>
          </a:xfrm>
        </p:spPr>
        <p:txBody>
          <a:bodyPr/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Научимся писать сочинение-рассуждение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1082701" y="83033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082701" y="155041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802780" y="1622425"/>
            <a:ext cx="295232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b="1" kern="0" dirty="0" smtClean="0">
                <a:solidFill>
                  <a:srgbClr val="0070C0"/>
                </a:solidFill>
              </a:rPr>
              <a:t>Отработаем навыки и умения по составлению композиции сочинения-рассуждения</a:t>
            </a:r>
            <a:endParaRPr lang="ru-RU" sz="14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9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Бородинское сражение</a:t>
            </a:r>
            <a:endParaRPr lang="ru-RU" dirty="0"/>
          </a:p>
        </p:txBody>
      </p:sp>
      <p:pic>
        <p:nvPicPr>
          <p:cNvPr id="5" name="Picture 2" descr="http://lvolodarsky.ru/wp-content/gallery/movies/voina-i-mir.jpg">
            <a:extLst>
              <a:ext uri="{FF2B5EF4-FFF2-40B4-BE49-F238E27FC236}">
                <a16:creationId xmlns:a16="http://schemas.microsoft.com/office/drawing/2014/main" id="{A64A7CAF-B2CA-440B-BDA4-392850EB37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" y="550855"/>
            <a:ext cx="2786082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Эмма\Рабочий стол\5 января\regnum_picture_1581462551288067_normal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25" y="923330"/>
            <a:ext cx="2508250" cy="1787128"/>
          </a:xfrm>
          <a:prstGeom prst="rect">
            <a:avLst/>
          </a:prstGeom>
          <a:noFill/>
        </p:spPr>
      </p:pic>
      <p:pic>
        <p:nvPicPr>
          <p:cNvPr id="7" name="Picture 3" descr="C:\Documents and Settings\Эмма\Рабочий стол\5 января\unnamed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2900" y="550855"/>
            <a:ext cx="2786082" cy="25717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15444"/>
          </a:xfrm>
        </p:spPr>
        <p:txBody>
          <a:bodyPr/>
          <a:lstStyle/>
          <a:p>
            <a:pPr algn="ctr"/>
            <a:r>
              <a:rPr lang="ru-RU" sz="1400" dirty="0" smtClean="0"/>
              <a:t>Бородинское сражение</a:t>
            </a:r>
            <a:endParaRPr lang="ru-RU" sz="1400" dirty="0"/>
          </a:p>
        </p:txBody>
      </p:sp>
      <p:pic>
        <p:nvPicPr>
          <p:cNvPr id="6" name="Picture 3" descr="C:\Documents and Settings\Эмма\Рабочий стол\5 января\unnamed (3)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54338" y="550855"/>
            <a:ext cx="2714644" cy="2571768"/>
          </a:xfrm>
          <a:prstGeom prst="rect">
            <a:avLst/>
          </a:prstGeom>
          <a:noFill/>
        </p:spPr>
      </p:pic>
      <p:pic>
        <p:nvPicPr>
          <p:cNvPr id="12291" name="Picture 3" descr="C:\Documents and Settings\Эмма\Рабочий стол\5 января\thumb_20558_article_big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6818" y="550855"/>
            <a:ext cx="2857519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Последние мгновения жизни князя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765170"/>
            <a:ext cx="4935243" cy="2154436"/>
          </a:xfrm>
        </p:spPr>
        <p:txBody>
          <a:bodyPr/>
          <a:lstStyle/>
          <a:p>
            <a:r>
              <a:rPr lang="ru-RU" sz="1400" dirty="0" smtClean="0"/>
              <a:t>Как произошла встреча князя Андрея Болконского с Анатолием Курагиным в госпитале?</a:t>
            </a:r>
          </a:p>
          <a:p>
            <a:r>
              <a:rPr lang="ru-RU" sz="1400" dirty="0" smtClean="0"/>
              <a:t> Что он увидел?</a:t>
            </a:r>
          </a:p>
          <a:p>
            <a:r>
              <a:rPr lang="ru-RU" sz="1400" dirty="0" smtClean="0"/>
              <a:t> Почему желание отомстить обидчику у князя пропало? Приведите цитаты из текста, описывающие эту встречу. </a:t>
            </a:r>
          </a:p>
          <a:p>
            <a:r>
              <a:rPr lang="ru-RU" sz="1400" dirty="0" smtClean="0"/>
              <a:t>Как происходит встреча Андрея с Наташей? Простил ли он героиню?</a:t>
            </a:r>
          </a:p>
          <a:p>
            <a:r>
              <a:rPr lang="ru-RU" sz="1400" dirty="0" smtClean="0"/>
              <a:t> Что творится в душе героя в этот момент? </a:t>
            </a:r>
          </a:p>
          <a:p>
            <a:r>
              <a:rPr lang="ru-RU" sz="1400" dirty="0" smtClean="0"/>
              <a:t>Приведите выдержки из романа «Война и мир».</a:t>
            </a:r>
          </a:p>
          <a:p>
            <a:r>
              <a:rPr lang="ru-RU" sz="1400" dirty="0" smtClean="0"/>
              <a:t>Опишите внутренне состояние героя перед смертью.</a:t>
            </a:r>
            <a:endParaRPr lang="ru-RU" sz="1400" dirty="0"/>
          </a:p>
        </p:txBody>
      </p:sp>
    </p:spTree>
  </p:cSld>
  <p:clrMapOvr>
    <a:masterClrMapping/>
  </p:clrMapOvr>
  <p:transition spd="med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Заключение сочинения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846659"/>
          </a:xfrm>
        </p:spPr>
        <p:txBody>
          <a:bodyPr/>
          <a:lstStyle/>
          <a:p>
            <a:r>
              <a:rPr lang="ru-RU" sz="2000" dirty="0" smtClean="0"/>
              <a:t>Путь любимых героев Толстого-это путь к народу. На Бородинском сражении Андрей Болконский понимает, что суть- жизни быть с народом , «потому что нет величия там где нет простоты и правды».</a:t>
            </a:r>
            <a:endParaRPr lang="ru-RU" sz="2000" dirty="0"/>
          </a:p>
        </p:txBody>
      </p:sp>
    </p:spTree>
  </p:cSld>
  <p:clrMapOvr>
    <a:masterClrMapping/>
  </p:clrMapOvr>
  <p:transition spd="med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2780" y="902345"/>
            <a:ext cx="2952329" cy="430887"/>
          </a:xfrm>
        </p:spPr>
        <p:txBody>
          <a:bodyPr/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Подготовились к написанию сочинения-рассуждения </a:t>
            </a:r>
          </a:p>
        </p:txBody>
      </p:sp>
      <p:sp>
        <p:nvSpPr>
          <p:cNvPr id="4" name="Овал 3"/>
          <p:cNvSpPr/>
          <p:nvPr/>
        </p:nvSpPr>
        <p:spPr>
          <a:xfrm>
            <a:off x="1082701" y="83033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082701" y="155041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802780" y="1622425"/>
            <a:ext cx="295232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b="1" kern="0" dirty="0" smtClean="0">
                <a:solidFill>
                  <a:srgbClr val="0070C0"/>
                </a:solidFill>
              </a:rPr>
              <a:t>Отработали  навыки и умения по составлению композиции сочинения-рассуждения</a:t>
            </a:r>
            <a:endParaRPr lang="ru-RU" sz="14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9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6636" y="758329"/>
            <a:ext cx="4771878" cy="646331"/>
          </a:xfrm>
        </p:spPr>
        <p:txBody>
          <a:bodyPr/>
          <a:lstStyle/>
          <a:p>
            <a:pPr marL="342900" indent="-342900" algn="ctr"/>
            <a:r>
              <a:rPr lang="ru-RU" sz="1400" dirty="0" smtClean="0"/>
              <a:t>Написать сочинение на тему: </a:t>
            </a:r>
          </a:p>
          <a:p>
            <a:pPr marL="342900" indent="-342900" algn="ctr"/>
            <a:r>
              <a:rPr lang="ru-RU" sz="1400" dirty="0" smtClean="0"/>
              <a:t>«Духовные искания Андрея Болконского»</a:t>
            </a:r>
          </a:p>
          <a:p>
            <a:pPr marL="342900" indent="-342900" algn="ctr">
              <a:buAutoNum type="arabicPeriod"/>
            </a:pPr>
            <a:endParaRPr lang="ru-RU" sz="1400" dirty="0" smtClean="0"/>
          </a:p>
        </p:txBody>
      </p:sp>
      <p:pic>
        <p:nvPicPr>
          <p:cNvPr id="4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80" y="1334393"/>
            <a:ext cx="2686214" cy="165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54140" y="170505"/>
            <a:ext cx="2712237" cy="35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81" tIns="25740" rIns="51481" bIns="2574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Эпиграф урока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77291" y="789430"/>
            <a:ext cx="3231250" cy="152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учит думать,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 понимать жизнь,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 вчитываться в каждое слово.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600" i="1" dirty="0"/>
              <a:t>                                                                           </a:t>
            </a:r>
            <a:r>
              <a:rPr lang="ru-RU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Литвинов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46" y="979483"/>
            <a:ext cx="1437310" cy="165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Классификация сочинений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758330"/>
            <a:ext cx="4935243" cy="2400657"/>
          </a:xfrm>
        </p:spPr>
        <p:txBody>
          <a:bodyPr/>
          <a:lstStyle/>
          <a:p>
            <a:pPr algn="ctr"/>
            <a:r>
              <a:rPr lang="ru-RU" sz="1600" dirty="0" smtClean="0"/>
              <a:t>Сочинение –это прекрасная возможность проявить себя творчески . Как и у любого творчества, в написании сочинений нет границ. </a:t>
            </a:r>
          </a:p>
          <a:p>
            <a:pPr algn="ctr"/>
            <a:r>
              <a:rPr lang="ru-RU" sz="1600" dirty="0" smtClean="0"/>
              <a:t>Традиционно выделяют несколько типов сочинения: </a:t>
            </a:r>
            <a:r>
              <a:rPr lang="ru-RU" sz="1600" b="1" dirty="0" smtClean="0">
                <a:solidFill>
                  <a:srgbClr val="00B050"/>
                </a:solidFill>
              </a:rPr>
              <a:t>сочинение-описание, сочинение-повествование, сочинение-рассуждение</a:t>
            </a:r>
            <a:r>
              <a:rPr lang="ru-RU" sz="1600" dirty="0" smtClean="0">
                <a:solidFill>
                  <a:srgbClr val="00B050"/>
                </a:solidFill>
              </a:rPr>
              <a:t>.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600" dirty="0" smtClean="0"/>
              <a:t>В старших классах пишутся сочинения-рассуждения </a:t>
            </a:r>
            <a:r>
              <a:rPr lang="ru-RU" sz="1600" dirty="0" smtClean="0"/>
              <a:t>на разные  </a:t>
            </a:r>
            <a:r>
              <a:rPr lang="ru-RU" sz="1600" dirty="0" smtClean="0"/>
              <a:t>темы по литературным произведениям.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Сочинение-описание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614314"/>
            <a:ext cx="4935243" cy="2554545"/>
          </a:xfrm>
        </p:spPr>
        <p:txBody>
          <a:bodyPr/>
          <a:lstStyle/>
          <a:p>
            <a:pPr algn="ctr" fontAlgn="base"/>
            <a:r>
              <a:rPr lang="ru-RU" b="1" dirty="0" smtClean="0"/>
              <a:t>Сочинение-описание</a:t>
            </a:r>
            <a:endParaRPr lang="ru-RU" dirty="0" smtClean="0"/>
          </a:p>
          <a:p>
            <a:pPr fontAlgn="base"/>
            <a:r>
              <a:rPr lang="ru-RU" dirty="0" smtClean="0"/>
              <a:t>В основе такого сочинения — перечень признаков предмета, явления, лица, места и т. д., то есть объекта описания. Таким образом, </a:t>
            </a:r>
            <a:r>
              <a:rPr lang="ru-RU" b="1" dirty="0" smtClean="0">
                <a:solidFill>
                  <a:srgbClr val="0070C0"/>
                </a:solidFill>
              </a:rPr>
              <a:t>цель сочинения-описания заключается в том, чтобы читатель смог представить предмет описания в своём сознании, почувствовать авторское отношение к нему и сформировать своё. </a:t>
            </a:r>
          </a:p>
          <a:p>
            <a:pPr algn="ctr" fontAlgn="base"/>
            <a:r>
              <a:rPr lang="ru-RU" sz="1400" u="sng" dirty="0" smtClean="0">
                <a:solidFill>
                  <a:srgbClr val="0070C0"/>
                </a:solidFill>
              </a:rPr>
              <a:t>Структура описания включает:</a:t>
            </a:r>
          </a:p>
          <a:p>
            <a:pPr algn="ctr" fontAlgn="base"/>
            <a:r>
              <a:rPr lang="ru-RU" sz="1400" dirty="0" smtClean="0">
                <a:solidFill>
                  <a:srgbClr val="0070C0"/>
                </a:solidFill>
              </a:rPr>
              <a:t>- общее представление о предмете («данное»);</a:t>
            </a:r>
          </a:p>
          <a:p>
            <a:pPr algn="ctr" fontAlgn="base"/>
            <a:r>
              <a:rPr lang="ru-RU" sz="1400" dirty="0" smtClean="0">
                <a:solidFill>
                  <a:srgbClr val="0070C0"/>
                </a:solidFill>
              </a:rPr>
              <a:t>- описание деталей, частей предмета («новое»);</a:t>
            </a:r>
          </a:p>
          <a:p>
            <a:pPr algn="ctr" fontAlgn="base"/>
            <a:r>
              <a:rPr lang="ru-RU" sz="1400" i="1" dirty="0" smtClean="0">
                <a:solidFill>
                  <a:srgbClr val="0070C0"/>
                </a:solidFill>
              </a:rPr>
              <a:t>- </a:t>
            </a:r>
            <a:r>
              <a:rPr lang="ru-RU" sz="1400" dirty="0" smtClean="0">
                <a:solidFill>
                  <a:srgbClr val="0070C0"/>
                </a:solidFill>
              </a:rPr>
              <a:t>отношение автора к описываемому.</a:t>
            </a:r>
          </a:p>
          <a:p>
            <a:pPr algn="ctr" fontAlgn="base"/>
            <a:r>
              <a:rPr lang="ru-RU" sz="1400" dirty="0" smtClean="0">
                <a:solidFill>
                  <a:srgbClr val="0070C0"/>
                </a:solidFill>
              </a:rPr>
              <a:t>Часто используются прилагательные.</a:t>
            </a:r>
          </a:p>
          <a:p>
            <a:pPr fontAlgn="base"/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Сочинение-повествование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693731"/>
            <a:ext cx="5429288" cy="2123658"/>
          </a:xfrm>
        </p:spPr>
        <p:txBody>
          <a:bodyPr/>
          <a:lstStyle/>
          <a:p>
            <a:pPr algn="ctr" fontAlgn="base"/>
            <a:r>
              <a:rPr lang="ru-RU" b="1" dirty="0" smtClean="0"/>
              <a:t>Сочинение-повествование</a:t>
            </a:r>
            <a:endParaRPr lang="ru-RU" dirty="0" smtClean="0"/>
          </a:p>
          <a:p>
            <a:pPr algn="ctr" fontAlgn="base"/>
            <a:r>
              <a:rPr lang="ru-RU" sz="1400" dirty="0">
                <a:solidFill>
                  <a:srgbClr val="0070C0"/>
                </a:solidFill>
              </a:rPr>
              <a:t>Сочинение-повествование –это изложение последовательности событий, в результате чего получается рассказ .</a:t>
            </a:r>
          </a:p>
          <a:p>
            <a:pPr algn="ctr" fontAlgn="base"/>
            <a:r>
              <a:rPr lang="ru-RU" sz="1400" dirty="0" smtClean="0"/>
              <a:t>Повествовательными </a:t>
            </a:r>
            <a:r>
              <a:rPr lang="ru-RU" sz="1400" dirty="0" smtClean="0"/>
              <a:t>текстами называются такие, в которых излагается ряд последовательных событий. </a:t>
            </a:r>
          </a:p>
          <a:p>
            <a:pPr algn="ctr" fontAlgn="base"/>
            <a:r>
              <a:rPr lang="ru-RU" sz="1400" dirty="0" smtClean="0"/>
              <a:t>Повествование </a:t>
            </a:r>
            <a:r>
              <a:rPr lang="ru-RU" sz="1400" dirty="0" smtClean="0"/>
              <a:t>может вестись от первого или от третьего лица.</a:t>
            </a:r>
          </a:p>
          <a:p>
            <a:pPr algn="ctr" fontAlgn="base"/>
            <a:r>
              <a:rPr lang="ru-RU" sz="1400" dirty="0" smtClean="0"/>
              <a:t>Основная часть речи, используемая в повествовании – глагол.</a:t>
            </a:r>
          </a:p>
          <a:p>
            <a:pPr algn="ctr" fontAlgn="base"/>
            <a:r>
              <a:rPr lang="ru-RU" sz="1400" dirty="0" smtClean="0"/>
              <a:t>Структура этого сочинения: завязка-кульминация-развязка.</a:t>
            </a:r>
          </a:p>
          <a:p>
            <a:pPr algn="ctr" fontAlgn="base"/>
            <a:endParaRPr lang="ru-RU" sz="1400" dirty="0" smtClean="0"/>
          </a:p>
          <a:p>
            <a:pPr algn="ctr"/>
            <a:endParaRPr lang="ru-RU" sz="1400" dirty="0"/>
          </a:p>
        </p:txBody>
      </p:sp>
    </p:spTree>
  </p:cSld>
  <p:clrMapOvr>
    <a:masterClrMapping/>
  </p:clrMapOvr>
  <p:transition spd="med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Сочинение-рассуждение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765169"/>
            <a:ext cx="4935243" cy="2154436"/>
          </a:xfrm>
        </p:spPr>
        <p:txBody>
          <a:bodyPr/>
          <a:lstStyle/>
          <a:p>
            <a:pPr algn="ctr"/>
            <a:r>
              <a:rPr lang="ru-RU" b="1" dirty="0" smtClean="0"/>
              <a:t>  </a:t>
            </a:r>
            <a:r>
              <a:rPr lang="ru-RU" sz="1600" b="1" dirty="0" smtClean="0"/>
              <a:t>Все виды сочинений- рассуждений имеют общую схему построения:</a:t>
            </a:r>
            <a:endParaRPr lang="ru-RU" sz="1600" dirty="0" smtClean="0"/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Тезис →доказательство тезиса → выводы.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1600" b="1" i="1" u="sng" dirty="0" smtClean="0">
                <a:solidFill>
                  <a:srgbClr val="00B050"/>
                </a:solidFill>
              </a:rPr>
              <a:t>Тезис</a:t>
            </a:r>
            <a:r>
              <a:rPr lang="ru-RU" sz="1600" b="1" dirty="0" smtClean="0">
                <a:solidFill>
                  <a:srgbClr val="00B050"/>
                </a:solidFill>
              </a:rPr>
              <a:t> – это то утверждение, которое необходимо доказать или объяснить.</a:t>
            </a:r>
            <a:r>
              <a:rPr lang="ru-RU" sz="1600" b="1" dirty="0" smtClean="0"/>
              <a:t> </a:t>
            </a:r>
          </a:p>
          <a:p>
            <a:pPr algn="ctr"/>
            <a:r>
              <a:rPr lang="ru-RU" sz="1600" b="1" i="1" u="sng" dirty="0" smtClean="0"/>
              <a:t>Аргументы</a:t>
            </a:r>
            <a:r>
              <a:rPr lang="ru-RU" sz="1600" b="1" dirty="0" smtClean="0"/>
              <a:t> – это доказательства, доводы, объяснения, обоснования, которые приводятся в поддержку тезиса. </a:t>
            </a:r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Структурные элементы сочинения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015663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7030A0"/>
                </a:solidFill>
              </a:rPr>
              <a:t>1.Наличие эпиграфа, </a:t>
            </a:r>
          </a:p>
          <a:p>
            <a:pPr algn="ctr"/>
            <a:r>
              <a:rPr lang="ru-RU" sz="1800" dirty="0" smtClean="0">
                <a:solidFill>
                  <a:srgbClr val="7030A0"/>
                </a:solidFill>
              </a:rPr>
              <a:t>2. цитатный материал, </a:t>
            </a:r>
          </a:p>
          <a:p>
            <a:pPr algn="ctr"/>
            <a:r>
              <a:rPr lang="ru-RU" sz="1800" dirty="0" smtClean="0">
                <a:solidFill>
                  <a:srgbClr val="7030A0"/>
                </a:solidFill>
              </a:rPr>
              <a:t>3. уместные замечания критиков.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Структура сочинения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693731"/>
            <a:ext cx="4935243" cy="2123658"/>
          </a:xfrm>
        </p:spPr>
        <p:txBody>
          <a:bodyPr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I.</a:t>
            </a:r>
            <a:r>
              <a:rPr lang="ru-RU" sz="1400" b="1" dirty="0" smtClean="0">
                <a:solidFill>
                  <a:srgbClr val="0070C0"/>
                </a:solidFill>
              </a:rPr>
              <a:t> Вступление </a:t>
            </a: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</a:rPr>
              <a:t>(связь с биографией писателя, литературное и историческое значение романа; переход к выбранной теме).</a:t>
            </a:r>
            <a:endParaRPr lang="en-US" sz="14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II.</a:t>
            </a:r>
            <a:r>
              <a:rPr lang="ru-RU" sz="1400" b="1" dirty="0" smtClean="0">
                <a:solidFill>
                  <a:srgbClr val="0070C0"/>
                </a:solidFill>
              </a:rPr>
              <a:t> Раскрытие темы:</a:t>
            </a:r>
          </a:p>
          <a:p>
            <a:pPr algn="ctr"/>
            <a:r>
              <a:rPr lang="ru-RU" sz="1400" dirty="0" smtClean="0"/>
              <a:t>       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1)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        2)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        3)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        … </a:t>
            </a:r>
            <a:endParaRPr lang="en-US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III.</a:t>
            </a:r>
            <a:r>
              <a:rPr lang="ru-RU" sz="1400" b="1" dirty="0" smtClean="0">
                <a:solidFill>
                  <a:srgbClr val="0070C0"/>
                </a:solidFill>
              </a:rPr>
              <a:t> Вывод </a:t>
            </a: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</a:rPr>
              <a:t>(ваша оценка героев, событий, романа).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8c3685839bb51e471840db18356f4d7cd680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8654</TotalTime>
  <Words>823</Words>
  <Application>Microsoft Office PowerPoint</Application>
  <PresentationFormat>Произвольный</PresentationFormat>
  <Paragraphs>126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Times New Roman</vt:lpstr>
      <vt:lpstr>Office Theme</vt:lpstr>
      <vt:lpstr>Литература </vt:lpstr>
      <vt:lpstr>Сегодня на уроке </vt:lpstr>
      <vt:lpstr>Презентация PowerPoint</vt:lpstr>
      <vt:lpstr>Классификация сочинений</vt:lpstr>
      <vt:lpstr>Сочинение-описание</vt:lpstr>
      <vt:lpstr>Сочинение-повествование</vt:lpstr>
      <vt:lpstr>Сочинение-рассуждение</vt:lpstr>
      <vt:lpstr>Структурные элементы сочинения</vt:lpstr>
      <vt:lpstr>Структура сочинения</vt:lpstr>
      <vt:lpstr>С чего начать? </vt:lpstr>
      <vt:lpstr>Подготовка к сочинению «Духовные искания Андрея Болконского»</vt:lpstr>
      <vt:lpstr>Духовные искания Андрея Болконского</vt:lpstr>
      <vt:lpstr>Презентация PowerPoint</vt:lpstr>
      <vt:lpstr>Мечты о Тулоне</vt:lpstr>
      <vt:lpstr>Жизненные ошибки героя</vt:lpstr>
      <vt:lpstr>Аустерлицкое небо</vt:lpstr>
      <vt:lpstr>Духовный кризис героя</vt:lpstr>
      <vt:lpstr>Духовные искания героя</vt:lpstr>
      <vt:lpstr>Возрождение князя</vt:lpstr>
      <vt:lpstr>Бородинское сражение</vt:lpstr>
      <vt:lpstr>Бородинское сражение</vt:lpstr>
      <vt:lpstr>Последние мгновения жизни князя</vt:lpstr>
      <vt:lpstr>Заключение сочинения</vt:lpstr>
      <vt:lpstr>Сегодня на уроке </vt:lpstr>
      <vt:lpstr>Задание для самостоятельной работы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User</cp:lastModifiedBy>
  <cp:revision>912</cp:revision>
  <dcterms:created xsi:type="dcterms:W3CDTF">2020-04-13T08:06:06Z</dcterms:created>
  <dcterms:modified xsi:type="dcterms:W3CDTF">2021-01-26T09:19:29Z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