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351" r:id="rId3"/>
    <p:sldId id="373" r:id="rId4"/>
    <p:sldId id="355" r:id="rId5"/>
    <p:sldId id="376" r:id="rId6"/>
    <p:sldId id="377" r:id="rId7"/>
    <p:sldId id="378" r:id="rId8"/>
    <p:sldId id="360" r:id="rId9"/>
    <p:sldId id="386" r:id="rId10"/>
    <p:sldId id="383" r:id="rId11"/>
    <p:sldId id="382" r:id="rId12"/>
    <p:sldId id="362" r:id="rId13"/>
    <p:sldId id="387" r:id="rId14"/>
    <p:sldId id="385" r:id="rId15"/>
    <p:sldId id="388" r:id="rId16"/>
    <p:sldId id="369" r:id="rId17"/>
    <p:sldId id="403" r:id="rId18"/>
    <p:sldId id="404" r:id="rId19"/>
    <p:sldId id="411" r:id="rId20"/>
    <p:sldId id="413" r:id="rId21"/>
    <p:sldId id="419" r:id="rId22"/>
    <p:sldId id="421" r:id="rId23"/>
    <p:sldId id="417" r:id="rId24"/>
    <p:sldId id="370" r:id="rId25"/>
    <p:sldId id="393" r:id="rId26"/>
    <p:sldId id="394" r:id="rId27"/>
    <p:sldId id="396" r:id="rId28"/>
    <p:sldId id="397" r:id="rId29"/>
    <p:sldId id="398" r:id="rId30"/>
    <p:sldId id="395" r:id="rId31"/>
    <p:sldId id="399" r:id="rId32"/>
    <p:sldId id="408" r:id="rId33"/>
    <p:sldId id="384" r:id="rId34"/>
    <p:sldId id="401" r:id="rId35"/>
    <p:sldId id="402" r:id="rId36"/>
    <p:sldId id="407" r:id="rId37"/>
    <p:sldId id="410" r:id="rId38"/>
    <p:sldId id="352" r:id="rId39"/>
    <p:sldId id="298" r:id="rId40"/>
  </p:sldIdLst>
  <p:sldSz cx="5765800" cy="3244850"/>
  <p:notesSz cx="5765800" cy="3244850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85035" autoAdjust="0"/>
  </p:normalViewPr>
  <p:slideViewPr>
    <p:cSldViewPr>
      <p:cViewPr varScale="1">
        <p:scale>
          <a:sx n="130" d="100"/>
          <a:sy n="130" d="100"/>
        </p:scale>
        <p:origin x="1206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7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1B76C-A97F-4389-BFD4-12F34DD73FEC}" type="datetime1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Круглова И. А.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fld id="{78CF0734-5BAD-4A2C-8BE2-EE1D5EDDCD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005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184666"/>
          </a:xfrm>
        </p:spPr>
        <p:txBody>
          <a:bodyPr/>
          <a:lstStyle>
            <a:lvl1pPr marL="0" indent="0" algn="ctr">
              <a:buNone/>
              <a:defRPr/>
            </a:lvl1pPr>
            <a:lvl2pPr marL="257404" indent="0" algn="ctr">
              <a:buNone/>
              <a:defRPr/>
            </a:lvl2pPr>
            <a:lvl3pPr marL="514807" indent="0" algn="ctr">
              <a:buNone/>
              <a:defRPr/>
            </a:lvl3pPr>
            <a:lvl4pPr marL="772211" indent="0" algn="ctr">
              <a:buNone/>
              <a:defRPr/>
            </a:lvl4pPr>
            <a:lvl5pPr marL="1029614" indent="0" algn="ctr">
              <a:buNone/>
              <a:defRPr/>
            </a:lvl5pPr>
            <a:lvl6pPr marL="1287018" indent="0" algn="ctr">
              <a:buNone/>
              <a:defRPr/>
            </a:lvl6pPr>
            <a:lvl7pPr marL="1544422" indent="0" algn="ctr">
              <a:buNone/>
              <a:defRPr/>
            </a:lvl7pPr>
            <a:lvl8pPr marL="1801825" indent="0" algn="ctr">
              <a:buNone/>
              <a:defRPr/>
            </a:lvl8pPr>
            <a:lvl9pPr marL="205922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fld id="{1902B583-E31B-425E-8D97-8224F687E4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ography.sgu.ru/bio/data/files/pictures/image/36524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iography.sgu.ru/bio/data/files/pictures/image/36524.jpg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iography.sgu.ru/bio/data/files/pictures/image/36524.jpg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iography.sgu.ru/bio/data/files/pictures/image/36524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01" y="1457018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М.Е. Салтыков-Щедрин. Художник И. Крамской. 18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20" y="1190377"/>
            <a:ext cx="1355995" cy="1800200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 txBox="1">
            <a:spLocks/>
          </p:cNvSpPr>
          <p:nvPr/>
        </p:nvSpPr>
        <p:spPr>
          <a:xfrm>
            <a:off x="811198" y="1050922"/>
            <a:ext cx="2786082" cy="1231106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000" kern="0" dirty="0" smtClean="0">
                <a:solidFill>
                  <a:srgbClr val="0070C0"/>
                </a:solidFill>
              </a:rPr>
              <a:t>Урок повторения</a:t>
            </a:r>
          </a:p>
          <a:p>
            <a:pPr algn="ctr"/>
            <a:r>
              <a:rPr lang="ru-RU" altLang="ru-RU" sz="2000" kern="0" dirty="0" smtClean="0">
                <a:solidFill>
                  <a:srgbClr val="0070C0"/>
                </a:solidFill>
              </a:rPr>
              <a:t>по </a:t>
            </a:r>
            <a:r>
              <a:rPr lang="ru-RU" altLang="ru-RU" sz="2000" kern="0" dirty="0" smtClean="0">
                <a:solidFill>
                  <a:srgbClr val="0070C0"/>
                </a:solidFill>
              </a:rPr>
              <a:t>творчеству</a:t>
            </a:r>
          </a:p>
          <a:p>
            <a:pPr algn="ctr"/>
            <a:r>
              <a:rPr lang="ru-RU" altLang="ru-RU" sz="2000" kern="0" dirty="0" err="1" smtClean="0">
                <a:solidFill>
                  <a:srgbClr val="0070C0"/>
                </a:solidFill>
              </a:rPr>
              <a:t>М.Е.Салтыкова-Щедрина</a:t>
            </a:r>
            <a:endParaRPr lang="ru-RU" altLang="ru-RU" sz="2000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Первые произведения писателя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40090" y="852169"/>
            <a:ext cx="2237420" cy="1994392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ru-RU" dirty="0" smtClean="0"/>
              <a:t>В 1847 году в журнале «Отечественные записки»  была опубликована повесть «Противоречия» под псевдонимом М. </a:t>
            </a:r>
            <a:r>
              <a:rPr lang="ru-RU" dirty="0" err="1" smtClean="0"/>
              <a:t>Непанов</a:t>
            </a:r>
            <a:r>
              <a:rPr lang="ru-RU" dirty="0" smtClean="0"/>
              <a:t>, </a:t>
            </a:r>
            <a:endParaRPr lang="en-US" dirty="0" smtClean="0"/>
          </a:p>
          <a:p>
            <a:pPr algn="ctr">
              <a:lnSpc>
                <a:spcPct val="120000"/>
              </a:lnSpc>
            </a:pPr>
            <a:r>
              <a:rPr lang="ru-RU" dirty="0" smtClean="0"/>
              <a:t>а в 1848 году в этом же журнале была напечатана другая повесть писателя</a:t>
            </a:r>
            <a:r>
              <a:rPr lang="en-US" dirty="0" smtClean="0"/>
              <a:t> </a:t>
            </a:r>
            <a:r>
              <a:rPr lang="ru-RU" dirty="0" smtClean="0"/>
              <a:t>- «Запутанное дело».</a:t>
            </a:r>
            <a:endParaRPr lang="ru-RU" dirty="0"/>
          </a:p>
        </p:txBody>
      </p:sp>
      <p:pic>
        <p:nvPicPr>
          <p:cNvPr id="5" name="Picture 2" descr="C:\Documents and Settings\Эмма\Рабочий стол\щедрин\unnamed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94" y="765169"/>
            <a:ext cx="1408907" cy="2141538"/>
          </a:xfrm>
          <a:prstGeom prst="rect">
            <a:avLst/>
          </a:prstGeom>
          <a:noFill/>
        </p:spPr>
      </p:pic>
      <p:pic>
        <p:nvPicPr>
          <p:cNvPr id="6" name="Picture 2" descr="C:\Documents and Settings\Эмма\Рабочий стол\щедрин\unname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8454" y="765169"/>
            <a:ext cx="1408907" cy="2141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8" y="693731"/>
            <a:ext cx="2286016" cy="232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2900" y="830337"/>
            <a:ext cx="2715214" cy="1998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В 1848 писатель был арестован и выслан в Вятку на обязательную службу за 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вредный образ мыслей и пагубное стремление к распространению идей, протрясших уже всю Западную Европу.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alt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течение восьми лет жил в Вятке.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Вятке писатель близко узнаёт жизнь простого народа , его страдания и нужды. Ссылка дала богатую пищу для будущих произведений писателя.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810892" y="217254"/>
            <a:ext cx="2808312" cy="177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300"/>
              </a:spcBef>
            </a:pPr>
            <a:r>
              <a:rPr lang="ru-RU" altLang="ru-RU" sz="1000" dirty="0" smtClean="0"/>
              <a:t>Широкую известность писатель приобрёл, </a:t>
            </a:r>
            <a:r>
              <a:rPr lang="en-US" altLang="ru-RU" sz="1000" b="1" dirty="0" smtClean="0"/>
              <a:t>“</a:t>
            </a:r>
            <a:r>
              <a:rPr lang="ru-RU" altLang="ru-RU" sz="1000" b="1" dirty="0" smtClean="0"/>
              <a:t>Губернскими  очерками</a:t>
            </a:r>
            <a:r>
              <a:rPr lang="en-US" altLang="ru-RU" sz="1000" b="1" dirty="0" smtClean="0"/>
              <a:t>”</a:t>
            </a:r>
            <a:r>
              <a:rPr lang="ru-RU" altLang="ru-RU" sz="1000" b="1" dirty="0" smtClean="0"/>
              <a:t> </a:t>
            </a:r>
            <a:r>
              <a:rPr lang="ru-RU" altLang="ru-RU" sz="1000" dirty="0" smtClean="0"/>
              <a:t>(1856-1857). Повествование ведётся от </a:t>
            </a:r>
            <a:r>
              <a:rPr lang="ru-RU" altLang="ru-RU" sz="1000" dirty="0"/>
              <a:t>имени </a:t>
            </a:r>
            <a:r>
              <a:rPr lang="en-US" altLang="ru-RU" sz="1000" dirty="0" smtClean="0"/>
              <a:t>“</a:t>
            </a:r>
            <a:r>
              <a:rPr lang="ru-RU" altLang="ru-RU" sz="1000" dirty="0" smtClean="0"/>
              <a:t>надворного советника </a:t>
            </a:r>
            <a:r>
              <a:rPr lang="ru-RU" altLang="ru-RU" sz="1000" dirty="0"/>
              <a:t>Н. </a:t>
            </a:r>
            <a:r>
              <a:rPr lang="ru-RU" altLang="ru-RU" sz="1000" dirty="0" smtClean="0"/>
              <a:t>Щедрина</a:t>
            </a:r>
            <a:r>
              <a:rPr lang="en-US" altLang="ru-RU" sz="1000" dirty="0" smtClean="0"/>
              <a:t>”</a:t>
            </a:r>
            <a:r>
              <a:rPr lang="ru-RU" altLang="ru-RU" sz="1000" dirty="0" smtClean="0"/>
              <a:t>. В 1869 году писатель написал «Историю одного города», в котором он сатирически показал вымышленный город </a:t>
            </a:r>
            <a:r>
              <a:rPr lang="ru-RU" altLang="ru-RU" sz="1000" dirty="0" err="1" smtClean="0"/>
              <a:t>Глупов</a:t>
            </a:r>
            <a:r>
              <a:rPr lang="ru-RU" altLang="ru-RU" sz="1000" dirty="0" smtClean="0"/>
              <a:t> и </a:t>
            </a:r>
            <a:r>
              <a:rPr lang="ru-RU" altLang="ru-RU" sz="1000" dirty="0" err="1" smtClean="0"/>
              <a:t>глуповцев</a:t>
            </a:r>
            <a:r>
              <a:rPr lang="ru-RU" altLang="ru-RU" sz="1000" dirty="0" smtClean="0"/>
              <a:t>. Галерею открыл </a:t>
            </a:r>
            <a:r>
              <a:rPr lang="ru-RU" altLang="ru-RU" sz="1000" dirty="0" err="1" smtClean="0"/>
              <a:t>Дементий</a:t>
            </a:r>
            <a:r>
              <a:rPr lang="ru-RU" altLang="ru-RU" sz="1000" dirty="0" smtClean="0"/>
              <a:t> Брудастый:</a:t>
            </a:r>
          </a:p>
          <a:p>
            <a:pPr algn="ctr" eaLnBrk="1" hangingPunct="1">
              <a:lnSpc>
                <a:spcPct val="120000"/>
              </a:lnSpc>
              <a:spcBef>
                <a:spcPts val="300"/>
              </a:spcBef>
            </a:pPr>
            <a:r>
              <a:rPr lang="ru-RU" altLang="ru-RU" sz="1000" dirty="0" smtClean="0"/>
              <a:t> «Не потреплю! Разорю! »</a:t>
            </a:r>
            <a:endParaRPr lang="en-US" altLang="ru-RU" sz="1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4588" y="110257"/>
            <a:ext cx="5616624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Эмма\Рабочий стол\щедрин\41yrVg7WWgL._AC_SY4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193665"/>
            <a:ext cx="2614612" cy="2857520"/>
          </a:xfrm>
          <a:prstGeom prst="rect">
            <a:avLst/>
          </a:prstGeom>
          <a:noFill/>
        </p:spPr>
      </p:pic>
      <p:pic>
        <p:nvPicPr>
          <p:cNvPr id="5" name="Picture 3" descr="C:\Documents and Settings\Эмма\Рабочий стол\щедрин\a8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2900" y="1979615"/>
            <a:ext cx="2643206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Журнал «Современник» 1862 г</a:t>
            </a:r>
            <a:endParaRPr lang="ru-RU" dirty="0"/>
          </a:p>
        </p:txBody>
      </p:sp>
      <p:pic>
        <p:nvPicPr>
          <p:cNvPr id="2050" name="Picture 2" descr="C:\Documents and Settings\Эмма\Рабочий стол\щедрин\635290.550x4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6" y="542305"/>
            <a:ext cx="2736304" cy="2592288"/>
          </a:xfrm>
          <a:prstGeom prst="rect">
            <a:avLst/>
          </a:prstGeom>
          <a:noFill/>
        </p:spPr>
      </p:pic>
      <p:pic>
        <p:nvPicPr>
          <p:cNvPr id="2052" name="Picture 4" descr="C:\Documents and Settings\Эмма\Рабочий стол\щедрин\images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2900" y="542305"/>
            <a:ext cx="2808312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52068"/>
            <a:ext cx="5164295" cy="246221"/>
          </a:xfrm>
        </p:spPr>
        <p:txBody>
          <a:bodyPr/>
          <a:lstStyle/>
          <a:p>
            <a:pPr algn="ctr"/>
            <a:r>
              <a:rPr lang="ru-RU" altLang="ru-RU" sz="1600" dirty="0" smtClean="0"/>
              <a:t>Журнал «Отечественные записки»</a:t>
            </a:r>
            <a:endParaRPr lang="ru-RU" sz="1600" dirty="0"/>
          </a:p>
        </p:txBody>
      </p:sp>
      <p:pic>
        <p:nvPicPr>
          <p:cNvPr id="5122" name="Picture 2" descr="C:\Documents and Settings\Эмма\Рабочий стол\щедрин\скачанные файлы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  <p:pic>
        <p:nvPicPr>
          <p:cNvPr id="6" name="Picture 5" descr="Картинка 2 из 30">
            <a:hlinkClick r:id="rId3"/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550855"/>
            <a:ext cx="2786082" cy="25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Сатира, гротеск, гипербола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2570" y="550856"/>
            <a:ext cx="5143536" cy="2428891"/>
          </a:xfrm>
        </p:spPr>
        <p:txBody>
          <a:bodyPr/>
          <a:lstStyle/>
          <a:p>
            <a:r>
              <a:rPr lang="ru-RU" b="1" u="sng" dirty="0" smtClean="0"/>
              <a:t>Сатира</a:t>
            </a:r>
            <a:r>
              <a:rPr lang="ru-RU" dirty="0" smtClean="0"/>
              <a:t>-это злое высмеивание , бичующая ирония. Сатира высмеивает человеческие пороки или несовершенства общественной жизни.</a:t>
            </a:r>
          </a:p>
          <a:p>
            <a:endParaRPr lang="ru-RU" dirty="0" smtClean="0"/>
          </a:p>
          <a:p>
            <a:r>
              <a:rPr lang="ru-RU" b="1" u="sng" dirty="0" smtClean="0"/>
              <a:t>Гипербола</a:t>
            </a:r>
            <a:r>
              <a:rPr lang="ru-RU" dirty="0" smtClean="0"/>
              <a:t> – это чрезмерное преувеличение.</a:t>
            </a:r>
          </a:p>
          <a:p>
            <a:endParaRPr lang="ru-RU" dirty="0" smtClean="0"/>
          </a:p>
          <a:p>
            <a:r>
              <a:rPr lang="ru-RU" b="1" u="sng" dirty="0" smtClean="0"/>
              <a:t>Гротеск</a:t>
            </a:r>
            <a:r>
              <a:rPr lang="ru-RU" dirty="0" smtClean="0"/>
              <a:t>- это изображение действительности в преувеличенном, уродливо-комическом виде, переплетение реального и фантастического, страшного со смешным.</a:t>
            </a:r>
          </a:p>
          <a:p>
            <a:endParaRPr lang="ru-RU" dirty="0" smtClean="0"/>
          </a:p>
          <a:p>
            <a:r>
              <a:rPr lang="ru-RU" b="1" u="sng" dirty="0" smtClean="0"/>
              <a:t>Эзопов язык </a:t>
            </a:r>
            <a:r>
              <a:rPr lang="ru-RU" dirty="0" smtClean="0"/>
              <a:t>– это особый вид иносказания, язык намёков. В сказках писатель использует Эзопов язык. Они полны иносказаний.</a:t>
            </a:r>
          </a:p>
          <a:p>
            <a:r>
              <a:rPr lang="ru-RU" dirty="0" smtClean="0"/>
              <a:t>«Я – Эзоп и воспитанник цензурного ведомства», - говорил о себе М.Е.Салтыков- Щедрин.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588" y="110257"/>
            <a:ext cx="5616624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Эмма\Рабочий стол\щедрин\скачанные файлы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96" y="193665"/>
            <a:ext cx="2808312" cy="2847975"/>
          </a:xfrm>
          <a:prstGeom prst="rect">
            <a:avLst/>
          </a:prstGeom>
          <a:noFill/>
        </p:spPr>
      </p:pic>
      <p:pic>
        <p:nvPicPr>
          <p:cNvPr id="5" name="Picture 2" descr="C:\Documents and Settings\Эмма\Рабочий стол\щедрин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6568" y="182265"/>
            <a:ext cx="2642636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Произведения Салтыкова-Щедрина</a:t>
            </a:r>
            <a:endParaRPr lang="ru-RU" dirty="0"/>
          </a:p>
        </p:txBody>
      </p:sp>
      <p:pic>
        <p:nvPicPr>
          <p:cNvPr id="1026" name="Picture 2" descr="C:\Documents and Settings\Эмма\Рабочий стол\критики о Достоевском\скачанные файл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14644" cy="2571768"/>
          </a:xfrm>
          <a:prstGeom prst="rect">
            <a:avLst/>
          </a:prstGeom>
          <a:noFill/>
        </p:spPr>
      </p:pic>
      <p:pic>
        <p:nvPicPr>
          <p:cNvPr id="1027" name="Picture 3" descr="C:\Documents and Settings\Эмма\Рабочий стол\критики о Достоевском\1015489627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11462" y="550855"/>
            <a:ext cx="285752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Произведения Салтыкова-Щедрина</a:t>
            </a:r>
            <a:endParaRPr lang="ru-RU" dirty="0"/>
          </a:p>
        </p:txBody>
      </p:sp>
      <p:pic>
        <p:nvPicPr>
          <p:cNvPr id="2051" name="Picture 3" descr="C:\Documents and Settings\Эмма\Рабочий стол\критики о Достоевском\8073-mihail-saltykov-shchedrin-gospoda-tashkentts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7" y="550855"/>
            <a:ext cx="2571768" cy="2571768"/>
          </a:xfrm>
          <a:prstGeom prst="rect">
            <a:avLst/>
          </a:prstGeom>
          <a:noFill/>
        </p:spPr>
      </p:pic>
      <p:pic>
        <p:nvPicPr>
          <p:cNvPr id="2052" name="Picture 4" descr="C:\Documents and Settings\Эмма\Рабочий стол\критики о Достоевском\8079-mihail-saltykov-shchedrin-dnevnik-provintsiala-v-peterburge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11462" y="550855"/>
            <a:ext cx="2786081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Литературный диктант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0313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1 вопрос 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Узнайте героя по его описанию , а также назовите произведение.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Характерными чертами этого героя являются лицемерие, пустословие  и лживое притворство.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Picture 2" descr="C:\Documents and Settings\Эмма\Рабочий стол\господа головлёвы\403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28919" cy="24288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646331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Повторим жизнь и творчество  русского сатирика </a:t>
            </a:r>
          </a:p>
          <a:p>
            <a:r>
              <a:rPr lang="ru-RU" sz="1400" dirty="0" err="1" smtClean="0">
                <a:solidFill>
                  <a:srgbClr val="0070C0"/>
                </a:solidFill>
              </a:rPr>
              <a:t>М.Е.Салтыкова-Щедрина</a:t>
            </a:r>
            <a:endParaRPr lang="ru-RU" sz="1400" dirty="0" smtClean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Решим тесты, поучаствуем в викторине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Литературный диктант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107996"/>
          </a:xfrm>
        </p:spPr>
        <p:txBody>
          <a:bodyPr/>
          <a:lstStyle/>
          <a:p>
            <a:r>
              <a:rPr lang="ru-RU" dirty="0" smtClean="0"/>
              <a:t>2 вопрос.</a:t>
            </a:r>
          </a:p>
          <a:p>
            <a:r>
              <a:rPr lang="ru-RU" dirty="0" smtClean="0"/>
              <a:t>Голова какого литературного героя была нафарширована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Эмма\Рабочий стол\критики о Достоевском\1182926_1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571768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Литературный диктант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339" y="746315"/>
            <a:ext cx="2523172" cy="109042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3 вопрос 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Какое произведение писателя изначально носило название «История старого города», а потом было им  переименовано?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0" name="Picture 2" descr="C:\Documents and Settings\Эмма\Рабочий стол\критики о Достоевском\скачанные файлы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550855"/>
            <a:ext cx="2608281" cy="2571768"/>
          </a:xfrm>
          <a:prstGeom prst="rect">
            <a:avLst/>
          </a:prstGeom>
          <a:noFill/>
        </p:spPr>
      </p:pic>
      <p:pic>
        <p:nvPicPr>
          <p:cNvPr id="2051" name="Picture 3" descr="C:\Documents and Settings\Эмма\Рабочий стол\критики о Достоевском\v-proizvedenii-kakogo-pisatelya-upominaetsya-gorod-glup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2900" y="2122491"/>
            <a:ext cx="2714644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Литературный диктант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29266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4 вопрос 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Как называется сказка,   в которой Салтыков-Щедрин описывает каторжный труд крестьян?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074" name="Picture 2" descr="C:\Documents and Settings\Эмма\Рабочий стол\критики о Достоевском\konyag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28919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90612" y="614313"/>
            <a:ext cx="2508123" cy="1785104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sz="1600" b="1" dirty="0" smtClean="0"/>
              <a:t>1 –Иудушка </a:t>
            </a:r>
          </a:p>
          <a:p>
            <a:pPr algn="ctr">
              <a:spcBef>
                <a:spcPts val="600"/>
              </a:spcBef>
            </a:pPr>
            <a:r>
              <a:rPr lang="ru-RU" sz="1600" b="1" dirty="0" smtClean="0"/>
              <a:t>«Господа Головлёвы»</a:t>
            </a:r>
            <a:endParaRPr lang="en-US" sz="1600" b="1" dirty="0" smtClean="0"/>
          </a:p>
          <a:p>
            <a:pPr algn="ctr">
              <a:spcBef>
                <a:spcPts val="600"/>
              </a:spcBef>
            </a:pPr>
            <a:r>
              <a:rPr lang="en-US" sz="1600" b="1" dirty="0" smtClean="0"/>
              <a:t>2</a:t>
            </a:r>
            <a:r>
              <a:rPr lang="ru-RU" sz="1600" b="1" dirty="0" smtClean="0"/>
              <a:t> </a:t>
            </a:r>
            <a:r>
              <a:rPr lang="en-US" sz="1600" b="1" dirty="0" smtClean="0"/>
              <a:t>–</a:t>
            </a:r>
            <a:r>
              <a:rPr lang="ru-RU" sz="1600" b="1" dirty="0" smtClean="0"/>
              <a:t> градоначальник Прыщ</a:t>
            </a:r>
            <a:endParaRPr lang="en-US" sz="1600" b="1" dirty="0" smtClean="0"/>
          </a:p>
          <a:p>
            <a:pPr algn="ctr">
              <a:spcBef>
                <a:spcPts val="600"/>
              </a:spcBef>
            </a:pPr>
            <a:r>
              <a:rPr lang="en-US" sz="1600" b="1" dirty="0" smtClean="0"/>
              <a:t>3</a:t>
            </a:r>
            <a:r>
              <a:rPr lang="ru-RU" sz="1600" b="1" dirty="0" smtClean="0"/>
              <a:t> </a:t>
            </a:r>
            <a:r>
              <a:rPr lang="en-US" sz="1600" b="1" dirty="0" smtClean="0"/>
              <a:t>–</a:t>
            </a:r>
            <a:r>
              <a:rPr lang="ru-RU" sz="1600" b="1" dirty="0" smtClean="0"/>
              <a:t> город </a:t>
            </a:r>
            <a:r>
              <a:rPr lang="ru-RU" sz="1600" b="1" dirty="0" err="1" smtClean="0"/>
              <a:t>Глупов</a:t>
            </a:r>
            <a:endParaRPr lang="en-US" sz="1600" b="1" dirty="0" smtClean="0"/>
          </a:p>
          <a:p>
            <a:pPr algn="ctr">
              <a:spcBef>
                <a:spcPts val="600"/>
              </a:spcBef>
            </a:pPr>
            <a:r>
              <a:rPr lang="en-US" sz="1600" b="1" dirty="0" smtClean="0"/>
              <a:t>4</a:t>
            </a:r>
            <a:r>
              <a:rPr lang="ru-RU" sz="1600" b="1" dirty="0" smtClean="0"/>
              <a:t> </a:t>
            </a:r>
            <a:r>
              <a:rPr lang="en-US" sz="1600" b="1" dirty="0" smtClean="0"/>
              <a:t>–</a:t>
            </a:r>
            <a:r>
              <a:rPr lang="ru-RU" sz="1600" b="1" dirty="0" smtClean="0"/>
              <a:t> сказка «Коняга»</a:t>
            </a:r>
            <a:endParaRPr lang="en-US" sz="1600" b="1" dirty="0" smtClean="0"/>
          </a:p>
        </p:txBody>
      </p:sp>
      <p:pic>
        <p:nvPicPr>
          <p:cNvPr id="7" name="Picture 5" descr="Картинка 2 из 30">
            <a:hlinkClick r:id="rId2"/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6" y="550855"/>
            <a:ext cx="2643206" cy="25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2522860" y="122227"/>
            <a:ext cx="3168000" cy="362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0363" algn="just" eaLnBrk="1" hangingPunct="1">
              <a:spcBef>
                <a:spcPts val="300"/>
              </a:spcBef>
            </a:pPr>
            <a:r>
              <a:rPr lang="ru-RU" sz="1200" dirty="0" smtClean="0"/>
              <a:t>В 80-e годы Щедрин создаёт отдельную книгу «Сказки» , объединив в ней порядка 30 сказок и адресовав её «детям изрядного возраста», т. е. взрослым, сохранившим иллюзии юношества. </a:t>
            </a:r>
          </a:p>
          <a:p>
            <a:pPr indent="360363" algn="just" eaLnBrk="1" hangingPunct="1">
              <a:spcBef>
                <a:spcPts val="300"/>
              </a:spcBef>
            </a:pPr>
            <a:r>
              <a:rPr lang="ru-RU" sz="1200" b="1" dirty="0" smtClean="0"/>
              <a:t>Условно сказки писателя можно разделить на 4 группы:</a:t>
            </a:r>
          </a:p>
          <a:p>
            <a:pPr indent="360363" algn="just" eaLnBrk="1" hangingPunct="1">
              <a:spcBef>
                <a:spcPts val="300"/>
              </a:spcBef>
            </a:pPr>
            <a:r>
              <a:rPr lang="ru-RU" sz="1200" b="1" dirty="0" smtClean="0"/>
              <a:t>1)Сатира на  господствующее сословие и правительственные круги;</a:t>
            </a:r>
          </a:p>
          <a:p>
            <a:pPr indent="360363" algn="just" eaLnBrk="1" hangingPunct="1">
              <a:spcBef>
                <a:spcPts val="300"/>
              </a:spcBef>
            </a:pPr>
            <a:r>
              <a:rPr lang="ru-RU" sz="1200" b="1" dirty="0" smtClean="0"/>
              <a:t>2)Сатира на либеральную интеллигенцию;</a:t>
            </a:r>
          </a:p>
          <a:p>
            <a:pPr indent="360363" algn="just" eaLnBrk="1" hangingPunct="1">
              <a:spcBef>
                <a:spcPts val="300"/>
              </a:spcBef>
            </a:pPr>
            <a:r>
              <a:rPr lang="ru-RU" sz="1200" b="1" dirty="0" smtClean="0"/>
              <a:t>3)Сказки о народе;</a:t>
            </a:r>
          </a:p>
          <a:p>
            <a:pPr indent="360363" algn="just" eaLnBrk="1" hangingPunct="1">
              <a:spcBef>
                <a:spcPts val="300"/>
              </a:spcBef>
            </a:pPr>
            <a:r>
              <a:rPr lang="ru-RU" sz="1200" b="1" dirty="0" smtClean="0"/>
              <a:t>4)Сказки, обличающие эгоистическую мораль.</a:t>
            </a:r>
          </a:p>
          <a:p>
            <a:pPr indent="360363" algn="just" eaLnBrk="1" hangingPunct="1">
              <a:spcBef>
                <a:spcPts val="300"/>
              </a:spcBef>
            </a:pPr>
            <a:endParaRPr lang="ru-RU" sz="1200" dirty="0" smtClean="0"/>
          </a:p>
          <a:p>
            <a:pPr indent="360363" algn="just" eaLnBrk="1" hangingPunct="1">
              <a:spcBef>
                <a:spcPts val="300"/>
              </a:spcBef>
            </a:pPr>
            <a:r>
              <a:rPr lang="ru-RU" sz="1200" dirty="0" smtClean="0"/>
              <a:t>. </a:t>
            </a:r>
            <a:endParaRPr lang="ru-RU" altLang="ru-RU" sz="1135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9176" y="122227"/>
            <a:ext cx="5616624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Documents and Settings\Эмма\Рабочий стол\щедрин\скачанные файлы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193665"/>
            <a:ext cx="2357453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9" descr="М.Е. Салтыков-Щедрин. Художник И. Крамской. 1879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525446" y="622293"/>
            <a:ext cx="1918931" cy="219660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7" name="Picture 7" descr="46012503466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948" y="622293"/>
            <a:ext cx="2546562" cy="226427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288290" y="908045"/>
            <a:ext cx="2450465" cy="498057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sz="1000" b="1" dirty="0">
                <a:solidFill>
                  <a:srgbClr val="51030A"/>
                </a:solidFill>
                <a:latin typeface="Tahoma" charset="0"/>
                <a:cs typeface="Arial" charset="0"/>
              </a:rPr>
              <a:t>В результате кораблекрушения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88290" y="1479549"/>
            <a:ext cx="2450465" cy="503415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sz="1100" b="1" dirty="0">
                <a:solidFill>
                  <a:srgbClr val="51030A"/>
                </a:solidFill>
                <a:latin typeface="Tahoma" charset="0"/>
                <a:cs typeface="Arial" charset="0"/>
              </a:rPr>
              <a:t>По щучьему велению, </a:t>
            </a:r>
          </a:p>
          <a:p>
            <a:pPr algn="ctr"/>
            <a:r>
              <a:rPr lang="ru-RU" sz="1100" b="1" dirty="0">
                <a:solidFill>
                  <a:srgbClr val="51030A"/>
                </a:solidFill>
                <a:latin typeface="Tahoma" charset="0"/>
                <a:cs typeface="Arial" charset="0"/>
              </a:rPr>
              <a:t>по моему хотению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88290" y="2051053"/>
            <a:ext cx="2450465" cy="400611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sz="1400" b="1" dirty="0">
                <a:solidFill>
                  <a:srgbClr val="51030A"/>
                </a:solidFill>
                <a:latin typeface="Tahoma" charset="0"/>
                <a:cs typeface="Arial" charset="0"/>
              </a:rPr>
              <a:t>С помощью волшебника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6338" y="2667988"/>
            <a:ext cx="2450465" cy="252377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sz="1100" b="1" dirty="0">
                <a:solidFill>
                  <a:srgbClr val="51030A"/>
                </a:solidFill>
                <a:latin typeface="Tahoma" charset="0"/>
                <a:cs typeface="Arial" charset="0"/>
              </a:rPr>
              <a:t>Прилетели на ковре самолете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4387" y="122227"/>
            <a:ext cx="5093123" cy="29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81" tIns="25740" rIns="51481" bIns="257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Как два генерала </a:t>
            </a:r>
            <a:r>
              <a:rPr lang="ru-RU" sz="1600" b="1" dirty="0" smtClean="0">
                <a:solidFill>
                  <a:schemeClr val="bg1"/>
                </a:solidFill>
              </a:rPr>
              <a:t>оказались на </a:t>
            </a:r>
            <a:r>
              <a:rPr lang="ru-RU" sz="1600" b="1" dirty="0">
                <a:solidFill>
                  <a:schemeClr val="bg1"/>
                </a:solidFill>
              </a:rPr>
              <a:t>необитаемом острове?</a:t>
            </a:r>
          </a:p>
        </p:txBody>
      </p:sp>
      <p:pic>
        <p:nvPicPr>
          <p:cNvPr id="7176" name="Picture 8" descr="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7214" y="1009509"/>
            <a:ext cx="2500417" cy="1898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5765800" cy="35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81" tIns="25740" rIns="51481" bIns="257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На какой улице в Петербурге жили два генерала?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432435" y="901347"/>
            <a:ext cx="2258272" cy="288431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b="1" dirty="0">
                <a:solidFill>
                  <a:srgbClr val="51030A"/>
                </a:solidFill>
                <a:latin typeface="Tahoma" charset="0"/>
                <a:cs typeface="Arial" charset="0"/>
              </a:rPr>
              <a:t>На Подьяческой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432435" y="1336674"/>
            <a:ext cx="2258272" cy="35786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b="1" dirty="0">
                <a:solidFill>
                  <a:srgbClr val="51030A"/>
                </a:solidFill>
                <a:latin typeface="Tahoma" charset="0"/>
                <a:cs typeface="Arial" charset="0"/>
              </a:rPr>
              <a:t>На Фонтанке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32435" y="1910856"/>
            <a:ext cx="2258272" cy="288431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b="1">
                <a:solidFill>
                  <a:srgbClr val="51030A"/>
                </a:solidFill>
                <a:latin typeface="Tahoma" charset="0"/>
                <a:cs typeface="Arial" charset="0"/>
              </a:rPr>
              <a:t>На Литейной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32435" y="2415611"/>
            <a:ext cx="2258272" cy="288431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b="1">
                <a:solidFill>
                  <a:srgbClr val="51030A"/>
                </a:solidFill>
                <a:latin typeface="Tahoma" charset="0"/>
                <a:cs typeface="Arial" charset="0"/>
              </a:rPr>
              <a:t>На Невском</a:t>
            </a:r>
          </a:p>
        </p:txBody>
      </p:sp>
      <p:pic>
        <p:nvPicPr>
          <p:cNvPr id="17418" name="Picture 10" descr="generali9346-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4852" y="622293"/>
            <a:ext cx="2786803" cy="242889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876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2900" y="693731"/>
            <a:ext cx="2643206" cy="228601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40242" y="0"/>
            <a:ext cx="5333365" cy="35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81" tIns="25740" rIns="51481" bIns="257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Какую газету читали генералы на острове? 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739760" y="901347"/>
            <a:ext cx="1857388" cy="360539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sz="1050" b="1" dirty="0">
                <a:solidFill>
                  <a:srgbClr val="51030A"/>
                </a:solidFill>
                <a:latin typeface="Tahoma" charset="0"/>
                <a:cs typeface="Arial" charset="0"/>
              </a:rPr>
              <a:t>Московскую правду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739760" y="1442156"/>
            <a:ext cx="1928826" cy="360539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sz="1200" b="1" dirty="0">
                <a:solidFill>
                  <a:srgbClr val="51030A"/>
                </a:solidFill>
                <a:latin typeface="Tahoma" charset="0"/>
                <a:cs typeface="Arial" charset="0"/>
              </a:rPr>
              <a:t>Московские ведомости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739760" y="2051053"/>
            <a:ext cx="1969982" cy="360539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sz="1100" b="1" dirty="0">
                <a:solidFill>
                  <a:srgbClr val="51030A"/>
                </a:solidFill>
                <a:latin typeface="Tahoma" charset="0"/>
                <a:cs typeface="Arial" charset="0"/>
              </a:rPr>
              <a:t>Московское обозрение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39760" y="2479681"/>
            <a:ext cx="1969982" cy="360539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sz="1600" b="1" dirty="0">
                <a:solidFill>
                  <a:srgbClr val="51030A"/>
                </a:solidFill>
                <a:latin typeface="Tahoma" charset="0"/>
                <a:cs typeface="Arial" charset="0"/>
              </a:rPr>
              <a:t>Вестник Москвы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6630" grpId="0" animBg="1"/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72677" y="122227"/>
            <a:ext cx="4420447" cy="29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81" tIns="25740" rIns="51481" bIns="257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Чем генералы наградили мужика?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242940" y="2017009"/>
            <a:ext cx="1772400" cy="573514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b="1" dirty="0">
                <a:solidFill>
                  <a:srgbClr val="51030A"/>
                </a:solidFill>
                <a:latin typeface="Tahoma" charset="0"/>
                <a:cs typeface="Arial" charset="0"/>
              </a:rPr>
              <a:t>Плетьми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454008" y="979483"/>
            <a:ext cx="2000264" cy="642942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50" b="1" dirty="0" smtClean="0">
                <a:solidFill>
                  <a:srgbClr val="51030A"/>
                </a:solidFill>
                <a:latin typeface="Tahoma" charset="0"/>
                <a:cs typeface="Arial" charset="0"/>
              </a:rPr>
              <a:t>Подарили новый дом</a:t>
            </a:r>
            <a:endParaRPr lang="ru-RU" sz="1050" b="1" dirty="0">
              <a:solidFill>
                <a:srgbClr val="51030A"/>
              </a:solidFill>
              <a:latin typeface="Tahoma" charset="0"/>
              <a:cs typeface="Arial" charset="0"/>
            </a:endParaRPr>
          </a:p>
        </p:txBody>
      </p:sp>
      <p:grpSp>
        <p:nvGrpSpPr>
          <p:cNvPr id="6" name="Group 161"/>
          <p:cNvGrpSpPr>
            <a:grpSpLocks/>
          </p:cNvGrpSpPr>
          <p:nvPr/>
        </p:nvGrpSpPr>
        <p:grpSpPr bwMode="auto">
          <a:xfrm>
            <a:off x="794668" y="1857223"/>
            <a:ext cx="2057873" cy="893085"/>
            <a:chOff x="596" y="2544"/>
            <a:chExt cx="2484" cy="1189"/>
          </a:xfrm>
        </p:grpSpPr>
        <p:sp>
          <p:nvSpPr>
            <p:cNvPr id="3" name="AutoShape 6"/>
            <p:cNvSpPr>
              <a:spLocks noChangeArrowheads="1"/>
            </p:cNvSpPr>
            <p:nvPr/>
          </p:nvSpPr>
          <p:spPr bwMode="auto">
            <a:xfrm>
              <a:off x="596" y="2784"/>
              <a:ext cx="1641" cy="817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 dirty="0">
                  <a:solidFill>
                    <a:srgbClr val="51030A"/>
                  </a:solidFill>
                  <a:latin typeface="Tahoma" charset="0"/>
                  <a:cs typeface="Arial" charset="0"/>
                </a:rPr>
                <a:t>Медалью</a:t>
              </a:r>
            </a:p>
          </p:txBody>
        </p:sp>
        <p:pic>
          <p:nvPicPr>
            <p:cNvPr id="32779" name="Picture 11" descr="j02379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68" y="2544"/>
              <a:ext cx="1112" cy="1189"/>
            </a:xfrm>
            <a:prstGeom prst="rect">
              <a:avLst/>
            </a:prstGeom>
            <a:noFill/>
          </p:spPr>
        </p:pic>
      </p:grpSp>
      <p:grpSp>
        <p:nvGrpSpPr>
          <p:cNvPr id="7" name="Group 162"/>
          <p:cNvGrpSpPr>
            <a:grpSpLocks/>
          </p:cNvGrpSpPr>
          <p:nvPr/>
        </p:nvGrpSpPr>
        <p:grpSpPr bwMode="auto">
          <a:xfrm>
            <a:off x="3097214" y="622293"/>
            <a:ext cx="2072085" cy="928694"/>
            <a:chOff x="3334" y="1152"/>
            <a:chExt cx="2070" cy="960"/>
          </a:xfrm>
        </p:grpSpPr>
        <p:sp>
          <p:nvSpPr>
            <p:cNvPr id="4" name="AutoShape 6"/>
            <p:cNvSpPr>
              <a:spLocks noChangeArrowheads="1"/>
            </p:cNvSpPr>
            <p:nvPr/>
          </p:nvSpPr>
          <p:spPr bwMode="auto">
            <a:xfrm>
              <a:off x="3334" y="1516"/>
              <a:ext cx="2070" cy="596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100" b="1" dirty="0">
                  <a:solidFill>
                    <a:srgbClr val="51030A"/>
                  </a:solidFill>
                  <a:latin typeface="Tahoma" charset="0"/>
                  <a:cs typeface="Arial" charset="0"/>
                </a:rPr>
                <a:t>Рюмкой водки и пятаком</a:t>
              </a:r>
            </a:p>
          </p:txBody>
        </p:sp>
        <p:pic>
          <p:nvPicPr>
            <p:cNvPr id="32785" name="Picture 17" descr="j03465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56" y="1152"/>
              <a:ext cx="339" cy="554"/>
            </a:xfrm>
            <a:prstGeom prst="rect">
              <a:avLst/>
            </a:prstGeom>
            <a:noFill/>
          </p:spPr>
        </p:pic>
        <p:pic>
          <p:nvPicPr>
            <p:cNvPr id="32794" name="Picture 26" descr="j03463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1296"/>
              <a:ext cx="327" cy="34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10257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1600" dirty="0" smtClean="0"/>
              <a:t>Михаил </a:t>
            </a:r>
            <a:r>
              <a:rPr lang="ru-RU" sz="1600" dirty="0" err="1" smtClean="0"/>
              <a:t>Евграфович</a:t>
            </a:r>
            <a:r>
              <a:rPr lang="ru-RU" sz="1600" dirty="0" smtClean="0"/>
              <a:t> Салтыков-Щедрин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111081" y="1046127"/>
            <a:ext cx="2364107" cy="1440394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Михаил Салтыков-Щедрин родился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27 января 1826 года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в селе Спас-Угол </a:t>
            </a:r>
            <a:r>
              <a:rPr lang="ru-RU" altLang="ru-RU" dirty="0" err="1" smtClean="0">
                <a:latin typeface="Arial" pitchFamily="34" charset="0"/>
                <a:cs typeface="Arial" pitchFamily="34" charset="0"/>
              </a:rPr>
              <a:t>Калязинского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уезда Тверской губернии </a:t>
            </a:r>
            <a:endParaRPr lang="en-US" alt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в дворянской семье.</a:t>
            </a:r>
            <a:r>
              <a:rPr lang="en-US" alt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Он был шестым ребёнком в семье.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Картинка 2 из 30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8" y="614593"/>
            <a:ext cx="280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2194" y="0"/>
            <a:ext cx="5381413" cy="48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81" tIns="25740" rIns="51481" bIns="257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</a:rPr>
              <a:t>Какой способ прогулки помещик 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«считал самым приличным и удобным»?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28532" y="901347"/>
            <a:ext cx="2450465" cy="396593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b="1" dirty="0">
                <a:solidFill>
                  <a:srgbClr val="51030A"/>
                </a:solidFill>
                <a:latin typeface="Tahoma" charset="0"/>
                <a:cs typeface="Arial" charset="0"/>
              </a:rPr>
              <a:t>На четвереньках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528532" y="1478209"/>
            <a:ext cx="2450465" cy="396593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b="1">
                <a:solidFill>
                  <a:srgbClr val="51030A"/>
                </a:solidFill>
                <a:latin typeface="Tahoma" charset="0"/>
                <a:cs typeface="Arial" charset="0"/>
              </a:rPr>
              <a:t>В карете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528532" y="2055072"/>
            <a:ext cx="2450465" cy="396593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b="1">
                <a:solidFill>
                  <a:srgbClr val="51030A"/>
                </a:solidFill>
                <a:latin typeface="Tahoma" charset="0"/>
                <a:cs typeface="Arial" charset="0"/>
              </a:rPr>
              <a:t>Верхом на лошади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28532" y="2631934"/>
            <a:ext cx="2450465" cy="396593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b="1">
                <a:solidFill>
                  <a:srgbClr val="51030A"/>
                </a:solidFill>
                <a:latin typeface="Tahoma" charset="0"/>
                <a:cs typeface="Arial" charset="0"/>
              </a:rPr>
              <a:t>В телеге</a:t>
            </a:r>
          </a:p>
        </p:txBody>
      </p:sp>
      <p:pic>
        <p:nvPicPr>
          <p:cNvPr id="3074" name="Picture 2" descr="C:\Documents and Settings\Эмма\Рабочий стол\критики о Достоевском\pomeshi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090" y="622293"/>
            <a:ext cx="2357454" cy="24907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28532" y="122228"/>
            <a:ext cx="4660688" cy="26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81" tIns="25740" rIns="51481" bIns="257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</a:rPr>
              <a:t>Почему осенью помещик даже холода не чувствовал?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36338" y="1045563"/>
            <a:ext cx="2450465" cy="396593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b="1" dirty="0">
                <a:solidFill>
                  <a:srgbClr val="51030A"/>
                </a:solidFill>
                <a:latin typeface="Tahoma" charset="0"/>
                <a:cs typeface="Arial" charset="0"/>
              </a:rPr>
              <a:t>Надел тулуп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336338" y="1586371"/>
            <a:ext cx="2450465" cy="396593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b="1" dirty="0">
                <a:solidFill>
                  <a:srgbClr val="51030A"/>
                </a:solidFill>
                <a:latin typeface="Tahoma" charset="0"/>
                <a:cs typeface="Arial" charset="0"/>
              </a:rPr>
              <a:t>Сидел на печи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84387" y="2127179"/>
            <a:ext cx="2450465" cy="396593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b="1" dirty="0">
                <a:solidFill>
                  <a:srgbClr val="51030A"/>
                </a:solidFill>
                <a:latin typeface="Tahoma" charset="0"/>
                <a:cs typeface="Arial" charset="0"/>
              </a:rPr>
              <a:t>Оброс волосами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84387" y="2667988"/>
            <a:ext cx="2450465" cy="396593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b="1">
                <a:solidFill>
                  <a:srgbClr val="51030A"/>
                </a:solidFill>
                <a:latin typeface="Tahoma" charset="0"/>
                <a:cs typeface="Arial" charset="0"/>
              </a:rPr>
              <a:t>Беспробудно пил</a:t>
            </a:r>
          </a:p>
        </p:txBody>
      </p:sp>
      <p:pic>
        <p:nvPicPr>
          <p:cNvPr id="4098" name="Picture 2" descr="C:\Documents and Settings\Эмма\Рабочий стол\критики о Достоевском\ee6c624671704e6df1cc94b57003b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776" y="622293"/>
            <a:ext cx="2454272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</p:childTnLst>
        </p:cTn>
      </p:par>
    </p:tnLst>
    <p:bldLst>
      <p:bldP spid="26630" grpId="0" animBg="1"/>
      <p:bldP spid="2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50004"/>
            <a:ext cx="5765800" cy="48844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41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Интересные факты о писателе</a:t>
            </a:r>
            <a:endParaRPr lang="ru-RU" sz="1941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281" y="678665"/>
            <a:ext cx="489985" cy="175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47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503" y="622293"/>
            <a:ext cx="2482283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0AB0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70C0"/>
                </a:solidFill>
              </a:rPr>
              <a:t>В 10-ти летнем возрасте Салтыков-Щедрин уже учился в дворянском институте.</a:t>
            </a:r>
            <a:endParaRPr lang="uz-Latn-UZ" sz="1165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1132" y="1622425"/>
            <a:ext cx="2482283" cy="8572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0AB0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Настоящая фамилия писателя «Салтыков», а приписку «Щедрин» он добавил позднее в качестве псевдонима.</a:t>
            </a:r>
            <a:endParaRPr lang="ru-RU" sz="1165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8340" y="622293"/>
            <a:ext cx="2480742" cy="8572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0AB0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65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Писатель любил придумывать новые слова. Он придумал слова «мягкотелый», «вислоухий».</a:t>
            </a:r>
            <a:endParaRPr lang="ru-RU" sz="1165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7214" y="1622425"/>
            <a:ext cx="2480742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30AB0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/>
          </a:p>
          <a:p>
            <a:pPr algn="ctr">
              <a:defRPr/>
            </a:pPr>
            <a:endParaRPr lang="ru-RU" sz="1200" dirty="0" smtClean="0"/>
          </a:p>
          <a:p>
            <a:pPr algn="ctr">
              <a:defRPr/>
            </a:pP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На протяжении 17 лет Салтыков-Щедрин в собственной семье не мог дождаться появления детей.</a:t>
            </a:r>
            <a:b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165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54140" y="2622557"/>
            <a:ext cx="2714644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0AB0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/>
          </a:p>
          <a:p>
            <a:pPr algn="ctr">
              <a:defRPr/>
            </a:pPr>
            <a:endParaRPr lang="ru-RU" sz="1200" dirty="0" smtClean="0"/>
          </a:p>
          <a:p>
            <a:pPr algn="ctr">
              <a:defRPr/>
            </a:pPr>
            <a:r>
              <a:rPr lang="ru-RU" sz="1200" b="1" dirty="0" smtClean="0">
                <a:solidFill>
                  <a:srgbClr val="00B050"/>
                </a:solidFill>
              </a:rPr>
              <a:t>Популярности Михаил Евграфович не мог терпеть.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165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52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758329"/>
            <a:ext cx="5400600" cy="1600438"/>
          </a:xfrm>
        </p:spPr>
        <p:txBody>
          <a:bodyPr/>
          <a:lstStyle/>
          <a:p>
            <a:pPr indent="449263" algn="just">
              <a:lnSpc>
                <a:spcPct val="130000"/>
              </a:lnSpc>
            </a:pPr>
            <a:r>
              <a:rPr lang="ru-RU" sz="1600" dirty="0" smtClean="0"/>
              <a:t>С именем </a:t>
            </a:r>
            <a:r>
              <a:rPr lang="ru-RU" sz="1600" dirty="0" err="1" smtClean="0"/>
              <a:t>М.Е.Салтыкова</a:t>
            </a:r>
            <a:r>
              <a:rPr lang="ru-RU" sz="1600" dirty="0" smtClean="0"/>
              <a:t>–Щедрина связан расцвет русской сатиры во второй половине 19 века. </a:t>
            </a:r>
          </a:p>
          <a:p>
            <a:pPr indent="449263" algn="just">
              <a:lnSpc>
                <a:spcPct val="130000"/>
              </a:lnSpc>
            </a:pPr>
            <a:r>
              <a:rPr lang="ru-RU" sz="1600" dirty="0" smtClean="0"/>
              <a:t>Блестящий публицист, литературный критик, талантливый журнальный редактор, он был </a:t>
            </a:r>
            <a:r>
              <a:rPr lang="ru-RU" sz="1600" smtClean="0"/>
              <a:t>одним                из </a:t>
            </a:r>
            <a:r>
              <a:rPr lang="ru-RU" sz="1600" dirty="0" smtClean="0"/>
              <a:t>самых завидных деятелей русской литературы.</a:t>
            </a:r>
            <a:endParaRPr lang="ru-RU" sz="1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215991"/>
          </a:xfrm>
        </p:spPr>
        <p:txBody>
          <a:bodyPr/>
          <a:lstStyle/>
          <a:p>
            <a:r>
              <a:rPr lang="ru-RU" dirty="0" smtClean="0"/>
              <a:t>Какое произведение писателя  ведётся от имени надворного советника Щедрина ?</a:t>
            </a:r>
          </a:p>
          <a:p>
            <a:endParaRPr lang="ru-RU" dirty="0" smtClean="0"/>
          </a:p>
          <a:p>
            <a:r>
              <a:rPr lang="ru-RU" dirty="0" smtClean="0"/>
              <a:t>А) «Губернские очерки»;</a:t>
            </a:r>
          </a:p>
          <a:p>
            <a:r>
              <a:rPr lang="ru-RU" dirty="0" smtClean="0"/>
              <a:t> </a:t>
            </a:r>
            <a:r>
              <a:rPr lang="en-US" dirty="0" smtClean="0"/>
              <a:t>B</a:t>
            </a:r>
            <a:r>
              <a:rPr lang="ru-RU" dirty="0" smtClean="0"/>
              <a:t>) «Запутанное дело»;</a:t>
            </a:r>
          </a:p>
          <a:p>
            <a:r>
              <a:rPr lang="ru-RU" dirty="0" smtClean="0"/>
              <a:t> </a:t>
            </a:r>
            <a:r>
              <a:rPr lang="en-US" dirty="0" smtClean="0"/>
              <a:t>C) </a:t>
            </a:r>
            <a:r>
              <a:rPr lang="ru-RU" dirty="0" smtClean="0"/>
              <a:t>«Господа Головлёвы»;</a:t>
            </a:r>
          </a:p>
          <a:p>
            <a:r>
              <a:rPr lang="ru-RU" dirty="0" smtClean="0"/>
              <a:t> </a:t>
            </a:r>
            <a:r>
              <a:rPr lang="en-US" dirty="0" smtClean="0"/>
              <a:t>D) </a:t>
            </a:r>
            <a:r>
              <a:rPr lang="ru-RU" dirty="0" smtClean="0"/>
              <a:t>нет верного ответа 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Ответ: 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550855"/>
            <a:ext cx="2500330" cy="257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52896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031325"/>
          </a:xfrm>
        </p:spPr>
        <p:txBody>
          <a:bodyPr/>
          <a:lstStyle/>
          <a:p>
            <a:r>
              <a:rPr lang="ru-RU" dirty="0" smtClean="0"/>
              <a:t>Сколько лет находился в ссылке Салтыков-Щедрин?</a:t>
            </a:r>
          </a:p>
          <a:p>
            <a:endParaRPr lang="ru-RU" dirty="0" smtClean="0"/>
          </a:p>
          <a:p>
            <a:r>
              <a:rPr lang="ru-RU" dirty="0" smtClean="0"/>
              <a:t>А) 5 лет;</a:t>
            </a:r>
          </a:p>
          <a:p>
            <a:r>
              <a:rPr lang="ru-RU" dirty="0" smtClean="0"/>
              <a:t> </a:t>
            </a:r>
            <a:r>
              <a:rPr lang="en-US" dirty="0" smtClean="0"/>
              <a:t>B</a:t>
            </a:r>
            <a:r>
              <a:rPr lang="ru-RU" dirty="0" smtClean="0"/>
              <a:t>) 8 лет;</a:t>
            </a:r>
          </a:p>
          <a:p>
            <a:r>
              <a:rPr lang="ru-RU" dirty="0" smtClean="0"/>
              <a:t> </a:t>
            </a:r>
            <a:r>
              <a:rPr lang="en-US" dirty="0" smtClean="0"/>
              <a:t>C) </a:t>
            </a:r>
            <a:r>
              <a:rPr lang="ru-RU" dirty="0" smtClean="0"/>
              <a:t>10 </a:t>
            </a:r>
            <a:r>
              <a:rPr lang="ru-RU" dirty="0" smtClean="0"/>
              <a:t>лет;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en-US" dirty="0" smtClean="0"/>
              <a:t>D) </a:t>
            </a:r>
            <a:r>
              <a:rPr lang="ru-RU" dirty="0" smtClean="0"/>
              <a:t>нет верного ответа 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Ответ: 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56" y="550855"/>
            <a:ext cx="2500330" cy="257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52896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031325"/>
          </a:xfrm>
        </p:spPr>
        <p:txBody>
          <a:bodyPr/>
          <a:lstStyle/>
          <a:p>
            <a:r>
              <a:rPr lang="ru-RU" dirty="0" smtClean="0"/>
              <a:t>Где неверно дано название одной из сказок писателя?</a:t>
            </a:r>
          </a:p>
          <a:p>
            <a:endParaRPr lang="ru-RU" dirty="0" smtClean="0"/>
          </a:p>
          <a:p>
            <a:r>
              <a:rPr lang="ru-RU" dirty="0" smtClean="0"/>
              <a:t>А) «Премудрый </a:t>
            </a:r>
            <a:r>
              <a:rPr lang="ru-RU" dirty="0" err="1" smtClean="0"/>
              <a:t>пискарь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 </a:t>
            </a:r>
            <a:r>
              <a:rPr lang="en-US" dirty="0" smtClean="0"/>
              <a:t>B</a:t>
            </a:r>
            <a:r>
              <a:rPr lang="ru-RU" dirty="0" smtClean="0"/>
              <a:t>) «Самоотверженный карась»;</a:t>
            </a:r>
          </a:p>
          <a:p>
            <a:r>
              <a:rPr lang="ru-RU" dirty="0" smtClean="0"/>
              <a:t> </a:t>
            </a:r>
            <a:r>
              <a:rPr lang="en-US" dirty="0" smtClean="0"/>
              <a:t>C) </a:t>
            </a:r>
            <a:r>
              <a:rPr lang="ru-RU" dirty="0" smtClean="0"/>
              <a:t>«Карась-идеалист»;</a:t>
            </a:r>
          </a:p>
          <a:p>
            <a:r>
              <a:rPr lang="ru-RU" dirty="0" smtClean="0"/>
              <a:t> </a:t>
            </a:r>
            <a:r>
              <a:rPr lang="en-US" dirty="0" smtClean="0"/>
              <a:t>D) </a:t>
            </a:r>
            <a:r>
              <a:rPr lang="ru-RU" dirty="0" smtClean="0"/>
              <a:t>«Медведь на воеводстве»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Ответ: 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550855"/>
            <a:ext cx="2500330" cy="257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52896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215991"/>
          </a:xfrm>
        </p:spPr>
        <p:txBody>
          <a:bodyPr/>
          <a:lstStyle/>
          <a:p>
            <a:r>
              <a:rPr lang="ru-RU" dirty="0" smtClean="0"/>
              <a:t>В каком произведении встречается образ Иудушки- «</a:t>
            </a:r>
            <a:r>
              <a:rPr lang="ru-RU" dirty="0" err="1" smtClean="0"/>
              <a:t>кровопивушки</a:t>
            </a:r>
            <a:r>
              <a:rPr lang="ru-RU" dirty="0" smtClean="0"/>
              <a:t>»?</a:t>
            </a:r>
          </a:p>
          <a:p>
            <a:endParaRPr lang="ru-RU" dirty="0" smtClean="0"/>
          </a:p>
          <a:p>
            <a:r>
              <a:rPr lang="ru-RU" dirty="0" smtClean="0"/>
              <a:t>А) «История одного города»;</a:t>
            </a:r>
          </a:p>
          <a:p>
            <a:r>
              <a:rPr lang="ru-RU" dirty="0" smtClean="0"/>
              <a:t> </a:t>
            </a:r>
            <a:r>
              <a:rPr lang="en-US" dirty="0" smtClean="0"/>
              <a:t>B</a:t>
            </a:r>
            <a:r>
              <a:rPr lang="ru-RU" dirty="0" smtClean="0"/>
              <a:t>) «Господа Головлёвы»;</a:t>
            </a:r>
          </a:p>
          <a:p>
            <a:r>
              <a:rPr lang="ru-RU" dirty="0" smtClean="0"/>
              <a:t> </a:t>
            </a:r>
            <a:r>
              <a:rPr lang="en-US" dirty="0" smtClean="0"/>
              <a:t>C) </a:t>
            </a:r>
            <a:r>
              <a:rPr lang="ru-RU" dirty="0" smtClean="0"/>
              <a:t>«Помпадуры и помпадурши»;</a:t>
            </a:r>
          </a:p>
          <a:p>
            <a:r>
              <a:rPr lang="ru-RU" dirty="0" smtClean="0"/>
              <a:t> </a:t>
            </a:r>
            <a:r>
              <a:rPr lang="en-US" dirty="0" smtClean="0"/>
              <a:t>D) </a:t>
            </a:r>
            <a:r>
              <a:rPr lang="ru-RU" dirty="0" smtClean="0"/>
              <a:t>«</a:t>
            </a:r>
            <a:r>
              <a:rPr lang="ru-RU" dirty="0" err="1" smtClean="0"/>
              <a:t>Пешехонская</a:t>
            </a:r>
            <a:r>
              <a:rPr lang="ru-RU" dirty="0" smtClean="0"/>
              <a:t> старина»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Ответ: 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550855"/>
            <a:ext cx="2500330" cy="257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52896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74353"/>
            <a:ext cx="3384376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Повторили биографию </a:t>
            </a:r>
            <a:r>
              <a:rPr lang="ru-RU" sz="1400" dirty="0" err="1" smtClean="0">
                <a:solidFill>
                  <a:srgbClr val="0070C0"/>
                </a:solidFill>
              </a:rPr>
              <a:t>М.Е.Салтыкова-Щедрина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30772" y="1622425"/>
            <a:ext cx="3303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"/>
                <a:cs typeface="Arial"/>
              </a:rPr>
              <a:t>Выполнили задания </a:t>
            </a:r>
            <a:r>
              <a:rPr lang="ru-RU" sz="1400" smtClean="0">
                <a:solidFill>
                  <a:srgbClr val="0070C0"/>
                </a:solidFill>
                <a:latin typeface="Arial"/>
                <a:cs typeface="Arial"/>
              </a:rPr>
              <a:t>по теме: </a:t>
            </a:r>
            <a:r>
              <a:rPr lang="ru-RU" sz="1400" dirty="0" smtClean="0">
                <a:solidFill>
                  <a:srgbClr val="0070C0"/>
                </a:solidFill>
                <a:latin typeface="Arial"/>
                <a:cs typeface="Arial"/>
              </a:rPr>
              <a:t>решили тесты, приняли участие в викторине</a:t>
            </a:r>
            <a:endParaRPr lang="ru-RU" sz="14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7313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246" y="758329"/>
            <a:ext cx="5491958" cy="430887"/>
          </a:xfrm>
        </p:spPr>
        <p:txBody>
          <a:bodyPr/>
          <a:lstStyle/>
          <a:p>
            <a:pPr marL="342900" indent="-342900" algn="ctr"/>
            <a:r>
              <a:rPr lang="ru-RU" sz="1400" dirty="0" smtClean="0"/>
              <a:t>1. Составить 10 тестов по творчеству и биографии М.Е.Салтыкова -Щедрина</a:t>
            </a:r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33" y="1766441"/>
            <a:ext cx="1986426" cy="12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4" y="193665"/>
            <a:ext cx="5286412" cy="264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18604" y="2846561"/>
            <a:ext cx="53825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 dirty="0" smtClean="0"/>
              <a:t>Село Спас-Угол </a:t>
            </a:r>
            <a:r>
              <a:rPr lang="ru-RU" altLang="ru-RU" sz="1100" b="1" dirty="0" err="1"/>
              <a:t>Калязинского</a:t>
            </a:r>
            <a:r>
              <a:rPr lang="ru-RU" altLang="ru-RU" sz="1100" b="1" dirty="0"/>
              <a:t> уезда Тверской </a:t>
            </a:r>
            <a:r>
              <a:rPr lang="ru-RU" altLang="ru-RU" sz="1100" b="1" dirty="0" smtClean="0"/>
              <a:t>губернии</a:t>
            </a:r>
            <a:endParaRPr lang="ru-RU" alt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588" y="110257"/>
            <a:ext cx="5616624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82265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Михаил </a:t>
            </a:r>
            <a:r>
              <a:rPr lang="ru-RU" sz="1600" dirty="0" err="1" smtClean="0"/>
              <a:t>Евграфович</a:t>
            </a:r>
            <a:r>
              <a:rPr lang="ru-RU" sz="1600" dirty="0" smtClean="0"/>
              <a:t> Салтыков</a:t>
            </a:r>
            <a:r>
              <a:rPr lang="en-US" sz="1600" dirty="0" smtClean="0"/>
              <a:t>-</a:t>
            </a:r>
            <a:r>
              <a:rPr lang="ru-RU" sz="1600" dirty="0" smtClean="0"/>
              <a:t>Щедрин</a:t>
            </a:r>
            <a:endParaRPr lang="ru-RU" sz="1600" dirty="0"/>
          </a:p>
        </p:txBody>
      </p:sp>
      <p:pic>
        <p:nvPicPr>
          <p:cNvPr id="5" name="Picture 4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2" y="578593"/>
            <a:ext cx="1740296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Эмма\Рабочий стол\щедрин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9352" y="578593"/>
            <a:ext cx="2011660" cy="2556000"/>
          </a:xfrm>
          <a:prstGeom prst="rect">
            <a:avLst/>
          </a:prstGeom>
          <a:noFill/>
        </p:spPr>
      </p:pic>
      <p:pic>
        <p:nvPicPr>
          <p:cNvPr id="7" name="Picture 5" descr="М.Е. Салтыков-Щедрин. Литография А. Мюнстера. 1850-е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32" y="578593"/>
            <a:ext cx="1775000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Портреты писателя </a:t>
            </a:r>
            <a:endParaRPr lang="ru-RU" dirty="0"/>
          </a:p>
        </p:txBody>
      </p:sp>
      <p:pic>
        <p:nvPicPr>
          <p:cNvPr id="5" name="Picture 5" descr="Картинка 2 из 30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578593"/>
            <a:ext cx="2724232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М.Е. Салтыков-Щедрин. Художник Н. Ярошенко. 1886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97" y="578593"/>
            <a:ext cx="2555999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644" y="2342505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Художник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Иван Крамской 1879 год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47" y="2342505"/>
            <a:ext cx="2150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Художник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Николай Ярошенко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1886 год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10257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277547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dirty="0" smtClean="0"/>
              <a:t>Михаил Салтыков знал французский и немецкий языки. </a:t>
            </a:r>
            <a:r>
              <a:rPr lang="ru-RU" altLang="ru-RU" dirty="0" smtClean="0"/>
              <a:t>Получив хорошее домашнее образование, он  в 10 лет был поступил в Московский дворянский институт, где провел два года.</a:t>
            </a:r>
          </a:p>
          <a:p>
            <a:pPr algn="ctr">
              <a:spcBef>
                <a:spcPts val="600"/>
              </a:spcBef>
            </a:pPr>
            <a:endParaRPr lang="ru-RU" altLang="ru-RU" dirty="0" smtClean="0"/>
          </a:p>
          <a:p>
            <a:pPr algn="ctr">
              <a:spcBef>
                <a:spcPts val="600"/>
              </a:spcBef>
            </a:pPr>
            <a:endParaRPr lang="ru-RU" altLang="ru-RU" dirty="0" smtClean="0"/>
          </a:p>
          <a:p>
            <a:pPr algn="ctr">
              <a:spcBef>
                <a:spcPts val="600"/>
              </a:spcBef>
            </a:pPr>
            <a:endParaRPr lang="en-US" altLang="ru-RU" sz="1000" b="1" dirty="0" smtClean="0">
              <a:solidFill>
                <a:srgbClr val="00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altLang="ru-RU" sz="1000" b="1" dirty="0" smtClean="0">
                <a:solidFill>
                  <a:srgbClr val="000000"/>
                </a:solidFill>
              </a:rPr>
              <a:t>Московский дворянский институт</a:t>
            </a:r>
            <a:endParaRPr lang="ru-RU" sz="1000" dirty="0"/>
          </a:p>
        </p:txBody>
      </p:sp>
      <p:pic>
        <p:nvPicPr>
          <p:cNvPr id="5" name="Picture 5" descr="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6" y="578593"/>
            <a:ext cx="2769000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110257"/>
            <a:ext cx="2574713" cy="275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668586" y="461102"/>
            <a:ext cx="2928958" cy="291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0363">
              <a:lnSpc>
                <a:spcPct val="110000"/>
              </a:lnSpc>
            </a:pPr>
            <a:r>
              <a:rPr lang="ru-RU" altLang="ru-RU" sz="1050" dirty="0" smtClean="0"/>
              <a:t>В </a:t>
            </a:r>
            <a:r>
              <a:rPr lang="ru-RU" altLang="ru-RU" sz="1050" i="1" dirty="0" smtClean="0"/>
              <a:t>1838</a:t>
            </a:r>
            <a:r>
              <a:rPr lang="ru-RU" altLang="ru-RU" sz="1050" dirty="0" smtClean="0"/>
              <a:t> году Салтыков переведён </a:t>
            </a:r>
          </a:p>
          <a:p>
            <a:pPr indent="360363">
              <a:lnSpc>
                <a:spcPct val="110000"/>
              </a:lnSpc>
            </a:pPr>
            <a:r>
              <a:rPr lang="ru-RU" altLang="ru-RU" sz="1050" dirty="0" smtClean="0"/>
              <a:t>в Царскосельский лицей, </a:t>
            </a:r>
            <a:r>
              <a:rPr lang="ru-RU" sz="1050" dirty="0" smtClean="0"/>
              <a:t>в котором образование приравнивалось к </a:t>
            </a:r>
          </a:p>
          <a:p>
            <a:pPr indent="360363">
              <a:lnSpc>
                <a:spcPct val="110000"/>
              </a:lnSpc>
            </a:pPr>
            <a:r>
              <a:rPr lang="ru-RU" sz="1050" dirty="0" smtClean="0"/>
              <a:t>университетскому. Этот лицей славился тем, что его выпускниками были  А.С Пушкин, В. Кюхельбекер , Антон </a:t>
            </a:r>
            <a:r>
              <a:rPr lang="ru-RU" sz="1050" dirty="0" err="1" smtClean="0"/>
              <a:t>Дельвиг</a:t>
            </a:r>
            <a:r>
              <a:rPr lang="ru-RU" sz="1050" dirty="0" smtClean="0"/>
              <a:t>, Иван </a:t>
            </a:r>
            <a:r>
              <a:rPr lang="ru-RU" sz="1050" dirty="0" err="1" smtClean="0"/>
              <a:t>Пущин</a:t>
            </a:r>
            <a:r>
              <a:rPr lang="ru-RU" sz="1050" dirty="0" smtClean="0"/>
              <a:t>. Михаила однокашники прозвали </a:t>
            </a:r>
            <a:r>
              <a:rPr lang="en-US" sz="1050" dirty="0" smtClean="0"/>
              <a:t>“</a:t>
            </a:r>
            <a:r>
              <a:rPr lang="ru-RU" sz="1050" dirty="0" smtClean="0"/>
              <a:t>Сумрачным лицеистом</a:t>
            </a:r>
            <a:r>
              <a:rPr lang="en-US" sz="1050" dirty="0" smtClean="0"/>
              <a:t>”.</a:t>
            </a:r>
            <a:r>
              <a:rPr lang="ru-RU" altLang="ru-RU" sz="1050" b="1" dirty="0" smtClean="0"/>
              <a:t> </a:t>
            </a:r>
          </a:p>
          <a:p>
            <a:pPr indent="360363">
              <a:lnSpc>
                <a:spcPct val="110000"/>
              </a:lnSpc>
            </a:pPr>
            <a:r>
              <a:rPr lang="ru-RU" altLang="ru-RU" sz="1050" b="1" dirty="0" smtClean="0"/>
              <a:t>В </a:t>
            </a:r>
            <a:r>
              <a:rPr lang="ru-RU" altLang="ru-RU" sz="1050" b="1" i="1" dirty="0" smtClean="0"/>
              <a:t>1844</a:t>
            </a:r>
            <a:r>
              <a:rPr lang="en-US" altLang="ru-RU" sz="1050" b="1" i="1" dirty="0" smtClean="0"/>
              <a:t> </a:t>
            </a:r>
            <a:r>
              <a:rPr lang="ru-RU" altLang="ru-RU" sz="1050" b="1" i="1" dirty="0" smtClean="0"/>
              <a:t>году</a:t>
            </a:r>
            <a:r>
              <a:rPr lang="ru-RU" altLang="ru-RU" sz="1050" b="1" dirty="0" smtClean="0"/>
              <a:t> после окончания лицея служил чиновником в канцелярии Военного министерства. </a:t>
            </a:r>
          </a:p>
          <a:p>
            <a:pPr indent="360363">
              <a:lnSpc>
                <a:spcPct val="110000"/>
              </a:lnSpc>
            </a:pPr>
            <a:endParaRPr lang="ru-RU" sz="1050" dirty="0" smtClean="0"/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endParaRPr lang="ru-RU" altLang="ru-RU" sz="1041" b="1" dirty="0" smtClean="0"/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endParaRPr lang="ru-RU" altLang="ru-RU" sz="1041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4588" y="110257"/>
            <a:ext cx="5616624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Кружок Петрашевского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68652" y="765170"/>
            <a:ext cx="2181869" cy="1015663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 altLang="ru-RU" b="1" dirty="0" smtClean="0"/>
              <a:t>В первые годы службы писатель  примкнул 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b="1" u="sng" dirty="0" smtClean="0"/>
              <a:t>к кружку Петрашевского</a:t>
            </a:r>
            <a:r>
              <a:rPr lang="ru-RU" altLang="ru-RU" b="1" dirty="0" smtClean="0"/>
              <a:t>, 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b="1" dirty="0" smtClean="0"/>
              <a:t>где собирались философы, учёные, литераторы.</a:t>
            </a:r>
            <a:endParaRPr lang="ru-RU" dirty="0"/>
          </a:p>
        </p:txBody>
      </p:sp>
      <p:pic>
        <p:nvPicPr>
          <p:cNvPr id="1026" name="Picture 2" descr="C:\Documents and Settings\Эмма\Рабочий стол\щедрин\456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88" y="542305"/>
            <a:ext cx="3094064" cy="25803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11bc201c8cd4534821a54173674133c535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7871</TotalTime>
  <Words>916</Words>
  <Application>Microsoft Office PowerPoint</Application>
  <PresentationFormat>Произвольный</PresentationFormat>
  <Paragraphs>177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Arial Black</vt:lpstr>
      <vt:lpstr>Calibri</vt:lpstr>
      <vt:lpstr>Tahoma</vt:lpstr>
      <vt:lpstr>Times New Roman</vt:lpstr>
      <vt:lpstr>Office Theme</vt:lpstr>
      <vt:lpstr>Литература </vt:lpstr>
      <vt:lpstr>Сегодня на уроке </vt:lpstr>
      <vt:lpstr> Михаил Евграфович Салтыков-Щедрин</vt:lpstr>
      <vt:lpstr>Презентация PowerPoint</vt:lpstr>
      <vt:lpstr>Михаил Евграфович Салтыков-Щедрин</vt:lpstr>
      <vt:lpstr>Портреты писателя </vt:lpstr>
      <vt:lpstr>Образование</vt:lpstr>
      <vt:lpstr>Презентация PowerPoint</vt:lpstr>
      <vt:lpstr>Кружок Петрашевского</vt:lpstr>
      <vt:lpstr>Первые произведения писателя</vt:lpstr>
      <vt:lpstr>Презентация PowerPoint</vt:lpstr>
      <vt:lpstr>Презентация PowerPoint</vt:lpstr>
      <vt:lpstr>Журнал «Современник» 1862 г</vt:lpstr>
      <vt:lpstr>Журнал «Отечественные записки»</vt:lpstr>
      <vt:lpstr>Сатира, гротеск, гипербола</vt:lpstr>
      <vt:lpstr>Презентация PowerPoint</vt:lpstr>
      <vt:lpstr>Произведения Салтыкова-Щедрина</vt:lpstr>
      <vt:lpstr>Произведения Салтыкова-Щедрина</vt:lpstr>
      <vt:lpstr>Литературный диктант </vt:lpstr>
      <vt:lpstr>Литературный диктант</vt:lpstr>
      <vt:lpstr>Литературный диктант </vt:lpstr>
      <vt:lpstr>Литературный диктант </vt:lpstr>
      <vt:lpstr>Ответы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</vt:lpstr>
      <vt:lpstr>Готовимся к поступлению в вуз</vt:lpstr>
      <vt:lpstr>Готовимся к поступлению в вуз</vt:lpstr>
      <vt:lpstr>Готовимся к поступлению в вуз</vt:lpstr>
      <vt:lpstr>Готовимся к поступлению в вуз</vt:lpstr>
      <vt:lpstr>Сегодня на уроке: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Teacher</cp:lastModifiedBy>
  <cp:revision>773</cp:revision>
  <dcterms:created xsi:type="dcterms:W3CDTF">2020-04-13T08:06:06Z</dcterms:created>
  <dcterms:modified xsi:type="dcterms:W3CDTF">2020-12-16T09:42:31Z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