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04" r:id="rId2"/>
    <p:sldId id="303" r:id="rId3"/>
    <p:sldId id="508" r:id="rId4"/>
    <p:sldId id="470" r:id="rId5"/>
    <p:sldId id="471" r:id="rId6"/>
    <p:sldId id="472" r:id="rId7"/>
    <p:sldId id="469" r:id="rId8"/>
    <p:sldId id="473" r:id="rId9"/>
    <p:sldId id="474" r:id="rId10"/>
    <p:sldId id="475" r:id="rId11"/>
    <p:sldId id="476" r:id="rId12"/>
    <p:sldId id="488" r:id="rId13"/>
    <p:sldId id="484" r:id="rId14"/>
    <p:sldId id="486" r:id="rId15"/>
    <p:sldId id="487" r:id="rId16"/>
    <p:sldId id="479" r:id="rId17"/>
    <p:sldId id="482" r:id="rId18"/>
    <p:sldId id="491" r:id="rId19"/>
    <p:sldId id="493" r:id="rId20"/>
    <p:sldId id="496" r:id="rId21"/>
    <p:sldId id="495" r:id="rId22"/>
    <p:sldId id="497" r:id="rId23"/>
    <p:sldId id="498" r:id="rId24"/>
    <p:sldId id="499" r:id="rId25"/>
    <p:sldId id="502" r:id="rId26"/>
    <p:sldId id="477" r:id="rId27"/>
    <p:sldId id="481" r:id="rId28"/>
    <p:sldId id="500" r:id="rId29"/>
    <p:sldId id="504" r:id="rId30"/>
    <p:sldId id="501" r:id="rId31"/>
    <p:sldId id="492" r:id="rId32"/>
    <p:sldId id="503" r:id="rId33"/>
    <p:sldId id="510" r:id="rId34"/>
    <p:sldId id="511" r:id="rId35"/>
    <p:sldId id="512" r:id="rId36"/>
    <p:sldId id="513" r:id="rId37"/>
    <p:sldId id="490" r:id="rId38"/>
    <p:sldId id="489" r:id="rId39"/>
    <p:sldId id="494" r:id="rId40"/>
    <p:sldId id="509" r:id="rId41"/>
    <p:sldId id="505" r:id="rId42"/>
    <p:sldId id="506" r:id="rId43"/>
    <p:sldId id="485" r:id="rId44"/>
    <p:sldId id="432" r:id="rId45"/>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00" autoAdjust="0"/>
  </p:normalViewPr>
  <p:slideViewPr>
    <p:cSldViewPr>
      <p:cViewPr varScale="1">
        <p:scale>
          <a:sx n="186" d="100"/>
          <a:sy n="186" d="100"/>
        </p:scale>
        <p:origin x="1368" y="1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C9954146-0DE9-4986-81AD-88E5DA05FE5E}" type="datetimeFigureOut">
              <a:rPr lang="ru-RU" smtClean="0"/>
              <a:pPr/>
              <a:t>29.12.2020</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DB69188B-7358-4C8C-86D6-01195D935521}" type="slidenum">
              <a:rPr lang="ru-RU" smtClean="0"/>
              <a:pPr/>
              <a:t>‹#›</a:t>
            </a:fld>
            <a:endParaRPr lang="ru-RU"/>
          </a:p>
        </p:txBody>
      </p:sp>
    </p:spTree>
    <p:extLst>
      <p:ext uri="{BB962C8B-B14F-4D97-AF65-F5344CB8AC3E}">
        <p14:creationId xmlns:p14="http://schemas.microsoft.com/office/powerpoint/2010/main" val="182128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69188B-7358-4C8C-86D6-01195D935521}" type="slidenum">
              <a:rPr lang="ru-RU" smtClean="0"/>
              <a:pPr/>
              <a:t>21</a:t>
            </a:fld>
            <a:endParaRPr lang="ru-RU"/>
          </a:p>
        </p:txBody>
      </p:sp>
    </p:spTree>
    <p:extLst>
      <p:ext uri="{BB962C8B-B14F-4D97-AF65-F5344CB8AC3E}">
        <p14:creationId xmlns:p14="http://schemas.microsoft.com/office/powerpoint/2010/main" val="46242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12/29/2020</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3443"/>
            <a:ext cx="5765799" cy="103635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dirty="0"/>
          </a:p>
        </p:txBody>
      </p:sp>
      <p:sp>
        <p:nvSpPr>
          <p:cNvPr id="3" name="object 3"/>
          <p:cNvSpPr txBox="1">
            <a:spLocks noGrp="1"/>
          </p:cNvSpPr>
          <p:nvPr>
            <p:ph type="title"/>
          </p:nvPr>
        </p:nvSpPr>
        <p:spPr>
          <a:xfrm>
            <a:off x="1282700" y="70293"/>
            <a:ext cx="3157830" cy="853111"/>
          </a:xfrm>
          <a:prstGeom prst="rect">
            <a:avLst/>
          </a:prstGeom>
        </p:spPr>
        <p:txBody>
          <a:bodyPr vert="horz" wrap="square" lIns="0" tIns="14597" rIns="0" bIns="0" rtlCol="0" anchor="ctr">
            <a:spAutoFit/>
          </a:bodyPr>
          <a:lstStyle/>
          <a:p>
            <a:pPr marL="12693">
              <a:spcBef>
                <a:spcPts val="114"/>
              </a:spcBef>
            </a:pPr>
            <a:r>
              <a:rPr sz="3398" spc="-5" dirty="0" err="1">
                <a:latin typeface="Arial" panose="020B0604020202020204" pitchFamily="34" charset="0"/>
                <a:cs typeface="Arial" panose="020B0604020202020204" pitchFamily="34" charset="0"/>
              </a:rPr>
              <a:t>Русский</a:t>
            </a:r>
            <a:r>
              <a:rPr sz="3398" spc="-55" dirty="0">
                <a:latin typeface="Arial" panose="020B0604020202020204" pitchFamily="34" charset="0"/>
                <a:cs typeface="Arial" panose="020B0604020202020204" pitchFamily="34" charset="0"/>
              </a:rPr>
              <a:t> </a:t>
            </a:r>
            <a:r>
              <a:rPr sz="3398" spc="10" dirty="0" err="1">
                <a:latin typeface="Arial" panose="020B0604020202020204" pitchFamily="34" charset="0"/>
                <a:cs typeface="Arial" panose="020B0604020202020204" pitchFamily="34" charset="0"/>
              </a:rPr>
              <a:t>язык</a:t>
            </a:r>
            <a:r>
              <a:rPr lang="ru-RU" sz="3398" spc="10" dirty="0">
                <a:latin typeface="Arial" panose="020B0604020202020204" pitchFamily="34" charset="0"/>
                <a:cs typeface="Arial" panose="020B0604020202020204" pitchFamily="34" charset="0"/>
              </a:rPr>
              <a:t/>
            </a:r>
            <a:br>
              <a:rPr lang="ru-RU" sz="3398" spc="10" dirty="0">
                <a:latin typeface="Arial" panose="020B0604020202020204" pitchFamily="34" charset="0"/>
                <a:cs typeface="Arial" panose="020B0604020202020204" pitchFamily="34" charset="0"/>
              </a:rPr>
            </a:br>
            <a:r>
              <a:rPr lang="ru-RU" spc="10" dirty="0" smtClean="0">
                <a:latin typeface="Arial" panose="020B0604020202020204" pitchFamily="34" charset="0"/>
                <a:cs typeface="Arial" panose="020B0604020202020204" pitchFamily="34" charset="0"/>
              </a:rPr>
              <a:t>литературное чтение</a:t>
            </a:r>
            <a:endParaRPr b="1" dirty="0">
              <a:solidFill>
                <a:schemeClr val="bg1"/>
              </a:solidFill>
              <a:latin typeface="Arial" panose="020B0604020202020204" pitchFamily="34" charset="0"/>
              <a:cs typeface="Arial" panose="020B0604020202020204" pitchFamily="34" charset="0"/>
            </a:endParaRPr>
          </a:p>
        </p:txBody>
      </p:sp>
      <p:sp>
        <p:nvSpPr>
          <p:cNvPr id="5" name="object 5"/>
          <p:cNvSpPr/>
          <p:nvPr/>
        </p:nvSpPr>
        <p:spPr>
          <a:xfrm>
            <a:off x="159912" y="1262926"/>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797360" y="249697"/>
            <a:ext cx="507339" cy="362142"/>
          </a:xfrm>
          <a:prstGeom prst="rect">
            <a:avLst/>
          </a:prstGeom>
        </p:spPr>
        <p:txBody>
          <a:bodyPr vert="horz" wrap="square" lIns="0" tIns="15867" rIns="0" bIns="0" rtlCol="0">
            <a:spAutoFit/>
          </a:bodyPr>
          <a:lstStyle/>
          <a:p>
            <a:pPr>
              <a:spcBef>
                <a:spcPts val="125"/>
              </a:spcBef>
            </a:pPr>
            <a:r>
              <a:rPr lang="ru-RU" sz="2249" b="1" spc="10" dirty="0">
                <a:solidFill>
                  <a:srgbClr val="FFFFFF"/>
                </a:solidFill>
                <a:latin typeface="Arial"/>
                <a:cs typeface="Arial"/>
              </a:rPr>
              <a:t>10</a:t>
            </a:r>
            <a:endParaRPr sz="2249" dirty="0">
              <a:latin typeface="Arial"/>
              <a:cs typeface="Arial"/>
            </a:endParaRPr>
          </a:p>
        </p:txBody>
      </p:sp>
      <p:sp>
        <p:nvSpPr>
          <p:cNvPr id="14" name="object 14"/>
          <p:cNvSpPr txBox="1"/>
          <p:nvPr/>
        </p:nvSpPr>
        <p:spPr>
          <a:xfrm>
            <a:off x="4797359" y="542482"/>
            <a:ext cx="439205" cy="212232"/>
          </a:xfrm>
          <a:prstGeom prst="rect">
            <a:avLst/>
          </a:prstGeom>
        </p:spPr>
        <p:txBody>
          <a:bodyPr vert="horz" wrap="square" lIns="0" tIns="12059" rIns="0" bIns="0" rtlCol="0">
            <a:spAutoFit/>
          </a:bodyPr>
          <a:lstStyle/>
          <a:p>
            <a:pPr>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dirty="0">
              <a:latin typeface="Arial"/>
              <a:cs typeface="Arial"/>
            </a:endParaRPr>
          </a:p>
        </p:txBody>
      </p:sp>
      <p:pic>
        <p:nvPicPr>
          <p:cNvPr id="16" name="Picture 6" descr="A.S.Pushki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961" t="333" r="37593"/>
          <a:stretch/>
        </p:blipFill>
        <p:spPr bwMode="auto">
          <a:xfrm>
            <a:off x="196531" y="229372"/>
            <a:ext cx="637253" cy="55571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568682" y="1179623"/>
            <a:ext cx="2847618" cy="1883977"/>
          </a:xfrm>
        </p:spPr>
        <p:txBody>
          <a:bodyPr/>
          <a:lstStyle/>
          <a:p>
            <a:pPr algn="ctr"/>
            <a:r>
              <a:rPr lang="ru-RU" sz="2000" dirty="0" smtClean="0">
                <a:solidFill>
                  <a:schemeClr val="tx2">
                    <a:lumMod val="75000"/>
                  </a:schemeClr>
                </a:solidFill>
                <a:latin typeface="Arial" panose="020B0604020202020204" pitchFamily="34" charset="0"/>
                <a:cs typeface="Arial" panose="020B0604020202020204" pitchFamily="34" charset="0"/>
              </a:rPr>
              <a:t>Иван Сергеевич Тургенев</a:t>
            </a:r>
          </a:p>
          <a:p>
            <a:pPr algn="ctr"/>
            <a:endParaRPr lang="ru-RU" sz="2000" dirty="0">
              <a:solidFill>
                <a:schemeClr val="tx2">
                  <a:lumMod val="75000"/>
                </a:schemeClr>
              </a:solidFill>
              <a:latin typeface="Arial" panose="020B0604020202020204" pitchFamily="34" charset="0"/>
              <a:cs typeface="Arial" panose="020B0604020202020204" pitchFamily="34" charset="0"/>
            </a:endParaRPr>
          </a:p>
          <a:p>
            <a:pPr algn="ctr"/>
            <a:r>
              <a:rPr lang="ru-RU" sz="2081" dirty="0" smtClean="0">
                <a:solidFill>
                  <a:schemeClr val="tx2">
                    <a:lumMod val="75000"/>
                  </a:schemeClr>
                </a:solidFill>
                <a:latin typeface="Arial" panose="020B0604020202020204" pitchFamily="34" charset="0"/>
                <a:cs typeface="Arial" panose="020B0604020202020204" pitchFamily="34" charset="0"/>
              </a:rPr>
              <a:t>«Певцы»</a:t>
            </a:r>
          </a:p>
          <a:p>
            <a:pPr algn="ctr"/>
            <a:r>
              <a:rPr lang="ru-RU" sz="2081" dirty="0" smtClean="0">
                <a:solidFill>
                  <a:schemeClr val="tx2">
                    <a:lumMod val="75000"/>
                  </a:schemeClr>
                </a:solidFill>
                <a:latin typeface="Arial" panose="020B0604020202020204" pitchFamily="34" charset="0"/>
                <a:cs typeface="Arial" panose="020B0604020202020204" pitchFamily="34" charset="0"/>
              </a:rPr>
              <a:t> </a:t>
            </a:r>
            <a:endParaRPr lang="ru-RU" sz="2081" dirty="0">
              <a:solidFill>
                <a:schemeClr val="tx2">
                  <a:lumMod val="75000"/>
                </a:schemeClr>
              </a:solidFill>
              <a:latin typeface="Arial" panose="020B0604020202020204" pitchFamily="34" charset="0"/>
              <a:cs typeface="Arial" panose="020B0604020202020204" pitchFamily="34" charset="0"/>
            </a:endParaRPr>
          </a:p>
          <a:p>
            <a:endParaRPr lang="ru-RU" sz="2081" dirty="0">
              <a:solidFill>
                <a:schemeClr val="tx2">
                  <a:lumMod val="75000"/>
                </a:schemeClr>
              </a:solidFill>
              <a:latin typeface="Arial" panose="020B0604020202020204" pitchFamily="34" charset="0"/>
              <a:cs typeface="Arial" panose="020B0604020202020204" pitchFamily="34" charset="0"/>
            </a:endParaRPr>
          </a:p>
        </p:txBody>
      </p:sp>
      <p:sp>
        <p:nvSpPr>
          <p:cNvPr id="18" name="object 5"/>
          <p:cNvSpPr/>
          <p:nvPr/>
        </p:nvSpPr>
        <p:spPr>
          <a:xfrm>
            <a:off x="167923" y="2178887"/>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tx1">
              <a:lumMod val="50000"/>
              <a:lumOff val="50000"/>
            </a:schemeClr>
          </a:solidFill>
        </p:spPr>
        <p:txBody>
          <a:bodyPr wrap="square" lIns="0" tIns="0" rIns="0" bIns="0" rtlCol="0"/>
          <a:lstStyle/>
          <a:p>
            <a:endParaRPr sz="1799"/>
          </a:p>
        </p:txBody>
      </p:sp>
      <p:pic>
        <p:nvPicPr>
          <p:cNvPr id="7" name="Рисунок 6"/>
          <p:cNvPicPr>
            <a:picLocks noChangeAspect="1"/>
          </p:cNvPicPr>
          <p:nvPr/>
        </p:nvPicPr>
        <p:blipFill>
          <a:blip r:embed="rId3"/>
          <a:stretch>
            <a:fillRect/>
          </a:stretch>
        </p:blipFill>
        <p:spPr>
          <a:xfrm>
            <a:off x="3242940" y="1179623"/>
            <a:ext cx="2270304" cy="1711711"/>
          </a:xfrm>
          <a:prstGeom prst="rect">
            <a:avLst/>
          </a:prstGeom>
        </p:spPr>
      </p:pic>
    </p:spTree>
    <p:extLst>
      <p:ext uri="{BB962C8B-B14F-4D97-AF65-F5344CB8AC3E}">
        <p14:creationId xmlns:p14="http://schemas.microsoft.com/office/powerpoint/2010/main" val="406803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031325"/>
          </a:xfrm>
        </p:spPr>
        <p:txBody>
          <a:bodyPr/>
          <a:lstStyle/>
          <a:p>
            <a:pPr indent="179388" algn="just"/>
            <a:r>
              <a:rPr lang="ru-RU" dirty="0"/>
              <a:t>В детстве Тургенев со своим приятелем, дворовым мальчиком Ваней </a:t>
            </a:r>
            <a:r>
              <a:rPr lang="ru-RU" dirty="0" err="1"/>
              <a:t>Кубышкиным</a:t>
            </a:r>
            <a:r>
              <a:rPr lang="ru-RU" dirty="0"/>
              <a:t>, часто убегал в село Спасское, чтобы полюбоваться деревенским праздником и послушать  пение крестьянских девушек. Мальчики часами прислушивались к словам полюбившихся песен, запоминали их мелодии.</a:t>
            </a:r>
          </a:p>
          <a:p>
            <a:endParaRPr lang="ru-RU" dirty="0"/>
          </a:p>
        </p:txBody>
      </p:sp>
      <p:pic>
        <p:nvPicPr>
          <p:cNvPr id="1026" name="Picture 2" descr="Почему 16-летних девушек на руси считали старыми - Русь Матушк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925" y="741235"/>
            <a:ext cx="2508250" cy="2002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роект «СВАДЕБНЫЕ ОБРЯДЫ НА РУСИ: ОТ СВАТОВСТВА ДО КРАСНОГО СТОЛА» « Живи  на светлой сторо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55" y="741233"/>
            <a:ext cx="2537790" cy="200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15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54908" y="758329"/>
            <a:ext cx="2508123" cy="2215991"/>
          </a:xfrm>
        </p:spPr>
        <p:txBody>
          <a:bodyPr/>
          <a:lstStyle/>
          <a:p>
            <a:pPr indent="179388" algn="just"/>
            <a:r>
              <a:rPr lang="ru-RU" dirty="0"/>
              <a:t>Нужно заметить, что музыка окружала мальчика и дома. В Спасском был свой хор певчих, обученных грамоте и нотному церковному пению. Музыка в исполнении крепостного оркестра вносила оживление в строго размеренную жизнь помещичьей усадьбы. Варвара Петровна и сама была великолепной пианисткой. </a:t>
            </a:r>
          </a:p>
          <a:p>
            <a:endParaRPr lang="ru-RU" dirty="0"/>
          </a:p>
        </p:txBody>
      </p:sp>
      <p:pic>
        <p:nvPicPr>
          <p:cNvPr id="5" name="Picture 4" descr="Варвара Петровна Тургенева | Цивилизация | Яндекс Дзен"/>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8644" y="777031"/>
            <a:ext cx="1904773"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2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2740" y="102424"/>
            <a:ext cx="4022307" cy="315471"/>
          </a:xfrm>
        </p:spPr>
        <p:txBody>
          <a:bodyPr/>
          <a:lstStyle/>
          <a:p>
            <a:r>
              <a:rPr lang="ru-RU" dirty="0" smtClean="0"/>
              <a:t>Словарная работа</a:t>
            </a:r>
            <a:endParaRPr lang="ru-RU" dirty="0"/>
          </a:p>
        </p:txBody>
      </p:sp>
      <p:sp>
        <p:nvSpPr>
          <p:cNvPr id="3" name="Объект 2"/>
          <p:cNvSpPr>
            <a:spLocks noGrp="1"/>
          </p:cNvSpPr>
          <p:nvPr>
            <p:ph sz="half" idx="2"/>
          </p:nvPr>
        </p:nvSpPr>
        <p:spPr>
          <a:xfrm>
            <a:off x="218604" y="614313"/>
            <a:ext cx="5328592" cy="2769989"/>
          </a:xfrm>
        </p:spPr>
        <p:txBody>
          <a:bodyPr/>
          <a:lstStyle/>
          <a:p>
            <a:r>
              <a:rPr lang="ru-RU" sz="1800" b="1" dirty="0"/>
              <a:t>рядчик </a:t>
            </a:r>
            <a:r>
              <a:rPr lang="ru-RU" sz="1800" dirty="0"/>
              <a:t>– наниматель рабочих; </a:t>
            </a:r>
            <a:r>
              <a:rPr lang="ru-RU" sz="1800" dirty="0" smtClean="0"/>
              <a:t>подрядчик </a:t>
            </a:r>
          </a:p>
          <a:p>
            <a:r>
              <a:rPr lang="ru-RU" sz="1800" b="1" dirty="0" smtClean="0"/>
              <a:t>Жиздра </a:t>
            </a:r>
            <a:r>
              <a:rPr lang="ru-RU" sz="1800" dirty="0"/>
              <a:t>– районный центр в Калужской области </a:t>
            </a:r>
            <a:endParaRPr lang="ru-RU" sz="1800" dirty="0" smtClean="0"/>
          </a:p>
          <a:p>
            <a:r>
              <a:rPr lang="ru-RU" sz="1800" b="1" dirty="0" smtClean="0"/>
              <a:t>осьмуха </a:t>
            </a:r>
            <a:r>
              <a:rPr lang="ru-RU" sz="1800" dirty="0"/>
              <a:t>– устар. одна восьмая часть </a:t>
            </a:r>
            <a:r>
              <a:rPr lang="ru-RU" sz="1800" dirty="0" smtClean="0"/>
              <a:t>чего-либо </a:t>
            </a:r>
          </a:p>
          <a:p>
            <a:r>
              <a:rPr lang="ru-RU" sz="1800" b="1" dirty="0" smtClean="0"/>
              <a:t>чуйка </a:t>
            </a:r>
            <a:r>
              <a:rPr lang="ru-RU" sz="1800" dirty="0" smtClean="0"/>
              <a:t>– устар. старинная верхняя </a:t>
            </a:r>
          </a:p>
          <a:p>
            <a:r>
              <a:rPr lang="ru-RU" sz="1800" dirty="0" smtClean="0"/>
              <a:t>мужская одежда в виде длинного суконного кафтана, распространённая в мещанской среде</a:t>
            </a:r>
          </a:p>
          <a:p>
            <a:r>
              <a:rPr lang="ru-RU" sz="1800" b="1" dirty="0" smtClean="0"/>
              <a:t>кушак</a:t>
            </a:r>
            <a:r>
              <a:rPr lang="ru-RU" sz="1800" dirty="0" smtClean="0"/>
              <a:t> </a:t>
            </a:r>
            <a:r>
              <a:rPr lang="ru-RU" sz="1800" dirty="0" smtClean="0"/>
              <a:t>– деталь одежды, пояс из широкого куска ткани или шнура </a:t>
            </a:r>
          </a:p>
          <a:p>
            <a:r>
              <a:rPr lang="ru-RU" sz="1800" b="1" dirty="0" smtClean="0"/>
              <a:t>брешешь</a:t>
            </a:r>
            <a:r>
              <a:rPr lang="ru-RU" sz="1800" dirty="0" smtClean="0"/>
              <a:t> – обманываешь</a:t>
            </a:r>
          </a:p>
          <a:p>
            <a:endParaRPr lang="ru-RU" sz="1800" dirty="0"/>
          </a:p>
        </p:txBody>
      </p:sp>
    </p:spTree>
    <p:extLst>
      <p:ext uri="{BB962C8B-B14F-4D97-AF65-F5344CB8AC3E}">
        <p14:creationId xmlns:p14="http://schemas.microsoft.com/office/powerpoint/2010/main" val="18841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89281" y="686321"/>
            <a:ext cx="2701931" cy="2768428"/>
          </a:xfrm>
        </p:spPr>
        <p:txBody>
          <a:bodyPr/>
          <a:lstStyle/>
          <a:p>
            <a:r>
              <a:rPr lang="ru-RU" sz="1600" dirty="0"/>
              <a:t>В небольшом селе Колотовка, лежавшем на «скате голого холма» отдельно от других стояла небольшая избушка – кабак «</a:t>
            </a:r>
            <a:r>
              <a:rPr lang="ru-RU" sz="1600" dirty="0" err="1"/>
              <a:t>Притынный</a:t>
            </a:r>
            <a:r>
              <a:rPr lang="ru-RU" sz="1600" dirty="0"/>
              <a:t>» . Известен он был благодаря своему владельцу целовальнику Николаю Ивановичу.</a:t>
            </a:r>
          </a:p>
        </p:txBody>
      </p:sp>
      <p:pic>
        <p:nvPicPr>
          <p:cNvPr id="8196" name="Picture 4" descr="Певцы краткое содержание (Иван Тургенев) - Читать онлайн на Ryfm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4908" y="741234"/>
            <a:ext cx="2737991" cy="20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0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sz="half" idx="2"/>
          </p:nvPr>
        </p:nvPicPr>
        <p:blipFill>
          <a:blip r:embed="rId2"/>
          <a:stretch>
            <a:fillRect/>
          </a:stretch>
        </p:blipFill>
        <p:spPr>
          <a:xfrm>
            <a:off x="288925" y="741234"/>
            <a:ext cx="2508250" cy="2249343"/>
          </a:xfrm>
          <a:prstGeom prst="rect">
            <a:avLst/>
          </a:prstGeom>
        </p:spPr>
      </p:pic>
      <p:sp>
        <p:nvSpPr>
          <p:cNvPr id="4" name="Объект 3"/>
          <p:cNvSpPr>
            <a:spLocks noGrp="1"/>
          </p:cNvSpPr>
          <p:nvPr>
            <p:ph sz="half" idx="3"/>
          </p:nvPr>
        </p:nvSpPr>
        <p:spPr>
          <a:xfrm>
            <a:off x="2882900" y="741235"/>
            <a:ext cx="2664295" cy="2154436"/>
          </a:xfrm>
        </p:spPr>
        <p:txBody>
          <a:bodyPr/>
          <a:lstStyle/>
          <a:p>
            <a:pPr indent="179388" algn="just"/>
            <a:r>
              <a:rPr lang="ru-RU" sz="1400" dirty="0"/>
              <a:t>Николай </a:t>
            </a:r>
            <a:r>
              <a:rPr lang="ru-RU" sz="1400" dirty="0" err="1"/>
              <a:t>Иваныч</a:t>
            </a:r>
            <a:r>
              <a:rPr lang="ru-RU" sz="1400" dirty="0"/>
              <a:t> был «расторопный и сметливый» , обладал даром «привлекать и удерживать у себя гостей». Он знал толк во всем, что «важно или занимательно для русского человека</a:t>
            </a:r>
            <a:r>
              <a:rPr lang="ru-RU" sz="1400" dirty="0" smtClean="0"/>
              <a:t>». Николая Ивановича </a:t>
            </a:r>
            <a:r>
              <a:rPr lang="ru-RU" sz="1400" dirty="0"/>
              <a:t>уважали соседи, он был «человек со влиянием» , у него были жена и дети.</a:t>
            </a:r>
          </a:p>
        </p:txBody>
      </p:sp>
      <p:pic>
        <p:nvPicPr>
          <p:cNvPr id="6" name="Объект 4"/>
          <p:cNvPicPr>
            <a:picLocks noChangeAspect="1"/>
          </p:cNvPicPr>
          <p:nvPr/>
        </p:nvPicPr>
        <p:blipFill rotWithShape="1">
          <a:blip r:embed="rId3"/>
          <a:srcRect l="25641" r="36774" b="-206"/>
          <a:stretch/>
        </p:blipFill>
        <p:spPr>
          <a:xfrm>
            <a:off x="333945" y="729189"/>
            <a:ext cx="2447735" cy="2166482"/>
          </a:xfrm>
          <a:prstGeom prst="rect">
            <a:avLst/>
          </a:prstGeom>
        </p:spPr>
      </p:pic>
    </p:spTree>
    <p:extLst>
      <p:ext uri="{BB962C8B-B14F-4D97-AF65-F5344CB8AC3E}">
        <p14:creationId xmlns:p14="http://schemas.microsoft.com/office/powerpoint/2010/main" val="1959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369880"/>
          </a:xfrm>
        </p:spPr>
        <p:txBody>
          <a:bodyPr/>
          <a:lstStyle/>
          <a:p>
            <a:pPr indent="179388"/>
            <a:r>
              <a:rPr lang="ru-RU" sz="1400" dirty="0"/>
              <a:t>В жаркий июльский день рассказчик решил зайти в кабачок. Еще на пороге услышал разговор мужиков, что Турок-Яшка и рядчик будут соревноваться в пении – они побились об заклад на осьмуху пива. Рассказчик не раз слышал о Яшке-Турке «как о лучшем певце в околотке</a:t>
            </a:r>
            <a:r>
              <a:rPr lang="ru-RU" sz="1400" dirty="0" smtClean="0"/>
              <a:t>».</a:t>
            </a:r>
            <a:endParaRPr lang="ru-RU" sz="1400" dirty="0"/>
          </a:p>
        </p:txBody>
      </p:sp>
      <p:pic>
        <p:nvPicPr>
          <p:cNvPr id="10242" name="Picture 2" descr="Главные герои рассказа Певцы Тургенева характеристик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925" y="686321"/>
            <a:ext cx="250825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18604" y="686322"/>
            <a:ext cx="2578571" cy="2376264"/>
          </a:xfrm>
          <a:prstGeom prst="rect">
            <a:avLst/>
          </a:prstGeom>
        </p:spPr>
      </p:pic>
    </p:spTree>
    <p:extLst>
      <p:ext uri="{BB962C8B-B14F-4D97-AF65-F5344CB8AC3E}">
        <p14:creationId xmlns:p14="http://schemas.microsoft.com/office/powerpoint/2010/main" val="37658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830882" y="614313"/>
            <a:ext cx="2634166" cy="2369880"/>
          </a:xfrm>
        </p:spPr>
        <p:txBody>
          <a:bodyPr/>
          <a:lstStyle/>
          <a:p>
            <a:pPr indent="179388" algn="just"/>
            <a:r>
              <a:rPr lang="ru-RU" sz="1400" dirty="0"/>
              <a:t>Кабак заполняется посетителями, ценителями пения. Среди них: Дикий-Барин — загадочный, угрюмый силач и страстный любитель пения; </a:t>
            </a:r>
            <a:r>
              <a:rPr lang="ru-RU" sz="1400" dirty="0" err="1"/>
              <a:t>Моргач</a:t>
            </a:r>
            <a:r>
              <a:rPr lang="ru-RU" sz="1400" dirty="0"/>
              <a:t> — бывший крестьянин, ныне состоятельный мещанин, хитрый и расчетливый человек; Обалдуй — крестьянин-бездельник, горький пьяница и др.</a:t>
            </a:r>
          </a:p>
        </p:txBody>
      </p:sp>
      <p:pic>
        <p:nvPicPr>
          <p:cNvPr id="3074" name="Picture 2" descr="Образ и характеристика Рядчика в рассказе Певцы Тургенева сочинение"/>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604" y="755733"/>
            <a:ext cx="2508250" cy="19442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Смысл рассказа Тургенева &quot;Певцы&quot; | Какой Смыс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Смысл рассказа Тургенева &quot;Певцы&quot; | Какой Смыс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4" y="680090"/>
            <a:ext cx="2530129"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6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000"/>
                                        <p:tgtEl>
                                          <p:spTgt spid="3078"/>
                                        </p:tgtEl>
                                      </p:cBhvr>
                                    </p:animEffect>
                                    <p:anim calcmode="lin" valueType="num">
                                      <p:cBhvr>
                                        <p:cTn id="8" dur="1000" fill="hold"/>
                                        <p:tgtEl>
                                          <p:spTgt spid="3078"/>
                                        </p:tgtEl>
                                        <p:attrNameLst>
                                          <p:attrName>ppt_x</p:attrName>
                                        </p:attrNameLst>
                                      </p:cBhvr>
                                      <p:tavLst>
                                        <p:tav tm="0">
                                          <p:val>
                                            <p:strVal val="#ppt_x"/>
                                          </p:val>
                                        </p:tav>
                                        <p:tav tm="100000">
                                          <p:val>
                                            <p:strVal val="#ppt_x"/>
                                          </p:val>
                                        </p:tav>
                                      </p:tavLst>
                                    </p:anim>
                                    <p:anim calcmode="lin" valueType="num">
                                      <p:cBhvr>
                                        <p:cTn id="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1231106"/>
          </a:xfrm>
        </p:spPr>
        <p:txBody>
          <a:bodyPr/>
          <a:lstStyle/>
          <a:p>
            <a:pPr indent="179388"/>
            <a:r>
              <a:rPr lang="ru-RU" sz="1600" dirty="0"/>
              <a:t>Певцы кидают жребий, и рядчик выступает первым. Он прекрасно </a:t>
            </a:r>
            <a:r>
              <a:rPr lang="ru-RU" sz="1600" dirty="0" smtClean="0"/>
              <a:t>поёт</a:t>
            </a:r>
            <a:r>
              <a:rPr lang="ru-RU" sz="1600" dirty="0"/>
              <a:t>, и гости слушают его с восторгом. </a:t>
            </a:r>
          </a:p>
        </p:txBody>
      </p:sp>
      <p:pic>
        <p:nvPicPr>
          <p:cNvPr id="7170" name="Picture 2" descr="Певцы (Тургенев) краткое содержание для читательского дневника"/>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22943" y="686321"/>
            <a:ext cx="2508250" cy="214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565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Picture 2" descr="Урок литературы. И.С. Тургенев &quot;Певцы&quot;: тема искусства в рассказе"/>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925" y="741234"/>
            <a:ext cx="2508250" cy="2146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Урок литературы 8 класс «И. С. Тургенев «Певцы». Мир искусства.»"/>
          <p:cNvPicPr>
            <a:picLocks noGrp="1" noChangeAspect="1" noChangeArrowheads="1"/>
          </p:cNvPicPr>
          <p:nvPr>
            <p:ph sz="half" idx="3"/>
          </p:nvPr>
        </p:nvPicPr>
        <p:blipFill>
          <a:blip r:embed="rId3" cstate="print">
            <a:extLst>
              <a:ext uri="{28A0092B-C50C-407E-A947-70E740481C1C}">
                <a14:useLocalDpi xmlns:a14="http://schemas.microsoft.com/office/drawing/2010/main" val="0"/>
              </a:ext>
            </a:extLst>
          </a:blip>
          <a:srcRect/>
          <a:stretch>
            <a:fillRect/>
          </a:stretch>
        </p:blipFill>
        <p:spPr bwMode="auto">
          <a:xfrm>
            <a:off x="2968625" y="741234"/>
            <a:ext cx="2508250" cy="214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76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146596" y="614313"/>
            <a:ext cx="2649817" cy="2369880"/>
          </a:xfrm>
        </p:spPr>
        <p:txBody>
          <a:bodyPr/>
          <a:lstStyle/>
          <a:p>
            <a:r>
              <a:rPr lang="ru-RU" dirty="0"/>
              <a:t> </a:t>
            </a:r>
            <a:r>
              <a:rPr lang="ru-RU" dirty="0" smtClean="0"/>
              <a:t>«</a:t>
            </a:r>
            <a:r>
              <a:rPr lang="ru-RU" sz="1400" i="1" dirty="0" smtClean="0"/>
              <a:t>Это </a:t>
            </a:r>
            <a:r>
              <a:rPr lang="ru-RU" sz="1400" i="1" dirty="0"/>
              <a:t>был невысокого роста плотный мужчина лет тридцати, рябой и курчавый, с тупым вздернутым носом, живыми карими глазами и жидкой бородкой… На нём был новый тонкий армяк из серого сукна с  </a:t>
            </a:r>
            <a:r>
              <a:rPr lang="ru-RU" sz="1400" i="1" dirty="0" err="1"/>
              <a:t>лисовым</a:t>
            </a:r>
            <a:r>
              <a:rPr lang="ru-RU" sz="1400" i="1" dirty="0"/>
              <a:t> воротником, от которого резко отделялся край алой рубахи, плотно застегнутой вокруг горла</a:t>
            </a:r>
            <a:r>
              <a:rPr lang="ru-RU" sz="1400" i="1" dirty="0" smtClean="0"/>
              <a:t>…»</a:t>
            </a:r>
            <a:endParaRPr lang="ru-RU" sz="1400" i="1" dirty="0"/>
          </a:p>
        </p:txBody>
      </p:sp>
      <p:sp>
        <p:nvSpPr>
          <p:cNvPr id="4" name="Объект 3"/>
          <p:cNvSpPr>
            <a:spLocks noGrp="1"/>
          </p:cNvSpPr>
          <p:nvPr>
            <p:ph sz="half" idx="3"/>
          </p:nvPr>
        </p:nvSpPr>
        <p:spPr>
          <a:xfrm>
            <a:off x="2969387" y="746315"/>
            <a:ext cx="2508123" cy="2215991"/>
          </a:xfrm>
        </p:spPr>
        <p:txBody>
          <a:bodyPr/>
          <a:lstStyle/>
          <a:p>
            <a:r>
              <a:rPr lang="ru-RU" sz="1800" b="1" dirty="0"/>
              <a:t>Найдите описание внешности рядчика. Можно ли по внешним приметам героев судить о том, каким будет исход состязания?</a:t>
            </a:r>
            <a:endParaRPr lang="ru-RU" sz="1800" dirty="0"/>
          </a:p>
          <a:p>
            <a:endParaRPr lang="ru-RU" sz="1800" dirty="0"/>
          </a:p>
        </p:txBody>
      </p:sp>
    </p:spTree>
    <p:extLst>
      <p:ext uri="{BB962C8B-B14F-4D97-AF65-F5344CB8AC3E}">
        <p14:creationId xmlns:p14="http://schemas.microsoft.com/office/powerpoint/2010/main" val="3596368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pPr algn="ctr"/>
            <a:r>
              <a:rPr lang="ru-RU" dirty="0" smtClean="0"/>
              <a:t>Сегодня на уроке</a:t>
            </a:r>
            <a:endParaRPr lang="ru-RU" dirty="0"/>
          </a:p>
        </p:txBody>
      </p:sp>
      <p:sp>
        <p:nvSpPr>
          <p:cNvPr id="3" name="Текст 2"/>
          <p:cNvSpPr>
            <a:spLocks noGrp="1"/>
          </p:cNvSpPr>
          <p:nvPr>
            <p:ph type="body" idx="1"/>
          </p:nvPr>
        </p:nvSpPr>
        <p:spPr>
          <a:xfrm>
            <a:off x="2695852" y="614313"/>
            <a:ext cx="2736304" cy="2462213"/>
          </a:xfrm>
        </p:spPr>
        <p:txBody>
          <a:bodyPr/>
          <a:lstStyle/>
          <a:p>
            <a:r>
              <a:rPr lang="ru-RU" sz="2000" dirty="0" smtClean="0"/>
              <a:t>Продолжим знакомство с жизнью и творчеством </a:t>
            </a:r>
            <a:r>
              <a:rPr lang="ru-RU" sz="2000" dirty="0" err="1" smtClean="0"/>
              <a:t>И.С.Тургенева</a:t>
            </a:r>
            <a:r>
              <a:rPr lang="ru-RU" sz="2000" dirty="0" smtClean="0"/>
              <a:t>.</a:t>
            </a:r>
          </a:p>
          <a:p>
            <a:r>
              <a:rPr lang="ru-RU" sz="2000" dirty="0" smtClean="0"/>
              <a:t>Почитаем рассказ из цикла «Записки охотника» «Певцы».</a:t>
            </a:r>
          </a:p>
          <a:p>
            <a:endParaRPr lang="ru-RU" sz="2000" dirty="0"/>
          </a:p>
        </p:txBody>
      </p:sp>
      <p:pic>
        <p:nvPicPr>
          <p:cNvPr id="6146" name="Picture 2" descr="Певцы - слушать онлайн, читает Игорь Ледогор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8" y="614313"/>
            <a:ext cx="1994888"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72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612" y="102424"/>
            <a:ext cx="5475188" cy="630942"/>
          </a:xfrm>
        </p:spPr>
        <p:txBody>
          <a:bodyPr/>
          <a:lstStyle/>
          <a:p>
            <a:r>
              <a:rPr lang="ru-RU" dirty="0" smtClean="0"/>
              <a:t>Какой голос был у рядчика из Жиздры?</a:t>
            </a:r>
            <a:endParaRPr lang="ru-RU" dirty="0"/>
          </a:p>
        </p:txBody>
      </p:sp>
      <p:sp>
        <p:nvSpPr>
          <p:cNvPr id="3" name="Объект 2"/>
          <p:cNvSpPr>
            <a:spLocks noGrp="1"/>
          </p:cNvSpPr>
          <p:nvPr>
            <p:ph sz="half" idx="2"/>
          </p:nvPr>
        </p:nvSpPr>
        <p:spPr>
          <a:xfrm>
            <a:off x="218604" y="614313"/>
            <a:ext cx="2577809" cy="2717325"/>
          </a:xfrm>
        </p:spPr>
        <p:txBody>
          <a:bodyPr/>
          <a:lstStyle/>
          <a:p>
            <a:r>
              <a:rPr lang="ru-RU" i="1" dirty="0" smtClean="0"/>
              <a:t>«Голос </a:t>
            </a:r>
            <a:r>
              <a:rPr lang="ru-RU" i="1" dirty="0"/>
              <a:t>у него был довольно приятный и сладкий, хотя несколько сиплый; он играл и вилял этим голосом, как юлою, беспрестанно заливался и переливался сверху вниз и беспрестанно возвращался к верхним нотам, которые выдерживал и вытягивал с особенным стараньем, умолкал и потом вдруг подхватывал прежний напев с какой-то залихватской, </a:t>
            </a:r>
            <a:r>
              <a:rPr lang="ru-RU" i="1" dirty="0" err="1"/>
              <a:t>заносистой</a:t>
            </a:r>
            <a:r>
              <a:rPr lang="ru-RU" i="1" dirty="0"/>
              <a:t> удалью. </a:t>
            </a:r>
          </a:p>
        </p:txBody>
      </p:sp>
      <p:sp>
        <p:nvSpPr>
          <p:cNvPr id="4" name="Объект 3"/>
          <p:cNvSpPr>
            <a:spLocks noGrp="1"/>
          </p:cNvSpPr>
          <p:nvPr>
            <p:ph sz="half" idx="3"/>
          </p:nvPr>
        </p:nvSpPr>
        <p:spPr>
          <a:xfrm>
            <a:off x="2954909" y="614313"/>
            <a:ext cx="2522602" cy="1292662"/>
          </a:xfrm>
        </p:spPr>
        <p:txBody>
          <a:bodyPr/>
          <a:lstStyle/>
          <a:p>
            <a:r>
              <a:rPr lang="ru-RU" i="1" dirty="0"/>
              <a:t>Его переходы были иногда довольно смелы, иногда довольно забавны: знатоку они бы много доставили удовольствия; немец пришел бы от них в негодование. Это был русский </a:t>
            </a:r>
            <a:r>
              <a:rPr lang="ru-RU" i="1" dirty="0" err="1"/>
              <a:t>tenoredigrazia</a:t>
            </a:r>
            <a:r>
              <a:rPr lang="ru-RU" i="1" dirty="0"/>
              <a:t>, </a:t>
            </a:r>
            <a:r>
              <a:rPr lang="ru-RU" i="1" dirty="0" err="1" smtClean="0"/>
              <a:t>tеnorlеger</a:t>
            </a:r>
            <a:r>
              <a:rPr lang="ru-RU" i="1" dirty="0" smtClean="0"/>
              <a:t>. </a:t>
            </a:r>
            <a:endParaRPr lang="ru-RU" dirty="0"/>
          </a:p>
        </p:txBody>
      </p:sp>
    </p:spTree>
    <p:extLst>
      <p:ext uri="{BB962C8B-B14F-4D97-AF65-F5344CB8AC3E}">
        <p14:creationId xmlns:p14="http://schemas.microsoft.com/office/powerpoint/2010/main" val="3218356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684" y="102424"/>
            <a:ext cx="4526363" cy="315471"/>
          </a:xfrm>
        </p:spPr>
        <p:txBody>
          <a:bodyPr/>
          <a:lstStyle/>
          <a:p>
            <a:r>
              <a:rPr lang="ru-RU" dirty="0" smtClean="0"/>
              <a:t>Какую песню пел рядчик?</a:t>
            </a:r>
            <a:endParaRPr lang="ru-RU" dirty="0"/>
          </a:p>
        </p:txBody>
      </p:sp>
      <p:sp>
        <p:nvSpPr>
          <p:cNvPr id="4" name="Объект 3"/>
          <p:cNvSpPr>
            <a:spLocks noGrp="1"/>
          </p:cNvSpPr>
          <p:nvPr>
            <p:ph sz="half" idx="3"/>
          </p:nvPr>
        </p:nvSpPr>
        <p:spPr>
          <a:xfrm>
            <a:off x="3386955" y="902345"/>
            <a:ext cx="2232249" cy="1435517"/>
          </a:xfrm>
        </p:spPr>
        <p:txBody>
          <a:bodyPr/>
          <a:lstStyle/>
          <a:p>
            <a:r>
              <a:rPr lang="ru-RU" sz="1400" dirty="0" smtClean="0"/>
              <a:t>«</a:t>
            </a:r>
            <a:r>
              <a:rPr lang="ru-RU" sz="1400" dirty="0"/>
              <a:t>Распашу я молода - молоденька...» — широко распространенная русская народная лирическая песня. Мелодия ее использована </a:t>
            </a:r>
            <a:endParaRPr lang="ru-RU" sz="1400" dirty="0" smtClean="0"/>
          </a:p>
          <a:p>
            <a:r>
              <a:rPr lang="ru-RU" sz="1400" dirty="0" smtClean="0"/>
              <a:t>П.И</a:t>
            </a:r>
            <a:r>
              <a:rPr lang="ru-RU" sz="1400" dirty="0"/>
              <a:t>. Чайковским в финале Первой симфонии.</a:t>
            </a:r>
          </a:p>
          <a:p>
            <a:endParaRPr lang="ru-RU" sz="1400" dirty="0"/>
          </a:p>
        </p:txBody>
      </p:sp>
      <p:sp>
        <p:nvSpPr>
          <p:cNvPr id="6" name="Прямоугольник 5"/>
          <p:cNvSpPr/>
          <p:nvPr/>
        </p:nvSpPr>
        <p:spPr>
          <a:xfrm>
            <a:off x="146596" y="626679"/>
            <a:ext cx="2882900" cy="2308324"/>
          </a:xfrm>
          <a:prstGeom prst="rect">
            <a:avLst/>
          </a:prstGeom>
        </p:spPr>
        <p:txBody>
          <a:bodyPr>
            <a:spAutoFit/>
          </a:bodyPr>
          <a:lstStyle/>
          <a:p>
            <a:r>
              <a:rPr lang="ru-RU" i="1" dirty="0" smtClean="0"/>
              <a:t>«Пел </a:t>
            </a:r>
            <a:r>
              <a:rPr lang="ru-RU" i="1" dirty="0"/>
              <a:t>он веселую, плясовую песню, слова которой, сколько я мог уловить сквозь бесконечные украшения, прибавленные согласные и восклицания, были следующие: Распашу я, молода-молоденька…»</a:t>
            </a:r>
          </a:p>
        </p:txBody>
      </p:sp>
      <p:pic>
        <p:nvPicPr>
          <p:cNvPr id="14340" name="Picture 4" descr="И. С. Тургенев. Записки охотника. Певцы. - Яна Александровна Гайдукова.  Сайт учителя."/>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82213" y="584632"/>
            <a:ext cx="3164599" cy="243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8764" y="102424"/>
            <a:ext cx="3806283" cy="315471"/>
          </a:xfrm>
        </p:spPr>
        <p:txBody>
          <a:bodyPr/>
          <a:lstStyle/>
          <a:p>
            <a:r>
              <a:rPr lang="ru-RU" dirty="0" smtClean="0"/>
              <a:t>Как пел рядчик?</a:t>
            </a:r>
            <a:endParaRPr lang="ru-RU" dirty="0"/>
          </a:p>
        </p:txBody>
      </p:sp>
      <p:sp>
        <p:nvSpPr>
          <p:cNvPr id="3" name="Объект 2"/>
          <p:cNvSpPr>
            <a:spLocks noGrp="1"/>
          </p:cNvSpPr>
          <p:nvPr>
            <p:ph sz="half" idx="2"/>
          </p:nvPr>
        </p:nvSpPr>
        <p:spPr>
          <a:xfrm>
            <a:off x="276904" y="749861"/>
            <a:ext cx="2508123" cy="738664"/>
          </a:xfrm>
        </p:spPr>
        <p:txBody>
          <a:bodyPr/>
          <a:lstStyle/>
          <a:p>
            <a:r>
              <a:rPr lang="ru-RU" dirty="0"/>
              <a:t> Долго рядчик пел, не возбуждая слишком сильного сочувствия в своих слушателях; ему недоставало поддержки, </a:t>
            </a:r>
            <a:r>
              <a:rPr lang="ru-RU" dirty="0" smtClean="0"/>
              <a:t>хора…</a:t>
            </a:r>
            <a:endParaRPr lang="ru-RU" dirty="0"/>
          </a:p>
        </p:txBody>
      </p:sp>
      <p:sp>
        <p:nvSpPr>
          <p:cNvPr id="4" name="Объект 3"/>
          <p:cNvSpPr>
            <a:spLocks noGrp="1"/>
          </p:cNvSpPr>
          <p:nvPr>
            <p:ph sz="half" idx="3"/>
          </p:nvPr>
        </p:nvSpPr>
        <p:spPr>
          <a:xfrm>
            <a:off x="2915334" y="686321"/>
            <a:ext cx="2602935" cy="2400657"/>
          </a:xfrm>
        </p:spPr>
        <p:txBody>
          <a:bodyPr/>
          <a:lstStyle/>
          <a:p>
            <a:r>
              <a:rPr lang="ru-RU" i="1" dirty="0" smtClean="0">
                <a:latin typeface="Arial" panose="020B0604020202020204" pitchFamily="34" charset="0"/>
                <a:cs typeface="Arial" panose="020B0604020202020204" pitchFamily="34" charset="0"/>
              </a:rPr>
              <a:t>«…рядчик </a:t>
            </a:r>
            <a:r>
              <a:rPr lang="ru-RU" i="1" dirty="0">
                <a:latin typeface="Arial" panose="020B0604020202020204" pitchFamily="34" charset="0"/>
                <a:cs typeface="Arial" panose="020B0604020202020204" pitchFamily="34" charset="0"/>
              </a:rPr>
              <a:t>совсем завихрился, и уж такие начал отделывать завитушки, так защелкал и забарабанил языком, так неистово заиграл горлом, что, когда, наконец, утомлённый, бледный и облитый горячим потом, он пустил, перекинувшись назад всем телом, последний замирающий возглас, – общий, слитный крик ответил ему неистовым взрывом</a:t>
            </a:r>
            <a:r>
              <a:rPr lang="ru-RU" i="1" dirty="0" smtClean="0">
                <a:latin typeface="Arial" panose="020B0604020202020204" pitchFamily="34" charset="0"/>
                <a:cs typeface="Arial" panose="020B0604020202020204" pitchFamily="34" charset="0"/>
              </a:rPr>
              <a:t>.»</a:t>
            </a:r>
            <a:endParaRPr lang="ru-RU" i="1" dirty="0">
              <a:latin typeface="Arial" panose="020B0604020202020204" pitchFamily="34" charset="0"/>
              <a:cs typeface="Arial" panose="020B0604020202020204" pitchFamily="34" charset="0"/>
            </a:endParaRPr>
          </a:p>
          <a:p>
            <a:endParaRPr lang="ru-RU" dirty="0"/>
          </a:p>
        </p:txBody>
      </p:sp>
      <p:sp>
        <p:nvSpPr>
          <p:cNvPr id="5" name="Прямоугольник 4"/>
          <p:cNvSpPr/>
          <p:nvPr/>
        </p:nvSpPr>
        <p:spPr>
          <a:xfrm>
            <a:off x="146596" y="1190377"/>
            <a:ext cx="3358063" cy="369332"/>
          </a:xfrm>
          <a:prstGeom prst="rect">
            <a:avLst/>
          </a:prstGeom>
        </p:spPr>
        <p:txBody>
          <a:bodyPr wrap="square">
            <a:spAutoFit/>
          </a:bodyPr>
          <a:lstStyle/>
          <a:p>
            <a:r>
              <a:rPr lang="ru-RU" dirty="0"/>
              <a:t> </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042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596" y="102424"/>
            <a:ext cx="5472608" cy="276999"/>
          </a:xfrm>
        </p:spPr>
        <p:txBody>
          <a:bodyPr/>
          <a:lstStyle/>
          <a:p>
            <a:r>
              <a:rPr lang="ru-RU" sz="1800" dirty="0" smtClean="0"/>
              <a:t>Задание для самостоятельного выполнения</a:t>
            </a:r>
            <a:endParaRPr lang="ru-RU" sz="1800" dirty="0"/>
          </a:p>
        </p:txBody>
      </p:sp>
      <p:sp>
        <p:nvSpPr>
          <p:cNvPr id="3" name="Объект 2"/>
          <p:cNvSpPr>
            <a:spLocks noGrp="1"/>
          </p:cNvSpPr>
          <p:nvPr>
            <p:ph sz="half" idx="2"/>
          </p:nvPr>
        </p:nvSpPr>
        <p:spPr>
          <a:xfrm>
            <a:off x="288290" y="746315"/>
            <a:ext cx="2508123" cy="1384995"/>
          </a:xfrm>
        </p:spPr>
        <p:txBody>
          <a:bodyPr/>
          <a:lstStyle/>
          <a:p>
            <a:r>
              <a:rPr lang="ru-RU" sz="1800" dirty="0" smtClean="0"/>
              <a:t>Прочитать 1 и 2 части рассказа.</a:t>
            </a:r>
          </a:p>
          <a:p>
            <a:r>
              <a:rPr lang="ru-RU" sz="1800" dirty="0" smtClean="0"/>
              <a:t>Ответить на вопросы и задания на стр</a:t>
            </a:r>
            <a:r>
              <a:rPr lang="ru-RU" sz="1800" dirty="0" smtClean="0"/>
              <a:t>.</a:t>
            </a:r>
            <a:br>
              <a:rPr lang="ru-RU" sz="1800" dirty="0" smtClean="0"/>
            </a:br>
            <a:r>
              <a:rPr lang="ru-RU" sz="1800" dirty="0" smtClean="0"/>
              <a:t>149 </a:t>
            </a:r>
            <a:r>
              <a:rPr lang="ru-RU" sz="1800" dirty="0" smtClean="0"/>
              <a:t>письменно.</a:t>
            </a:r>
            <a:endParaRPr lang="ru-RU" sz="1800" dirty="0"/>
          </a:p>
        </p:txBody>
      </p:sp>
      <p:pic>
        <p:nvPicPr>
          <p:cNvPr id="7" name="Объект 6"/>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bwMode="auto">
          <a:xfrm>
            <a:off x="2882900" y="719331"/>
            <a:ext cx="2508250" cy="219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95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3443"/>
            <a:ext cx="5765799" cy="103635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sz="1799" dirty="0"/>
          </a:p>
        </p:txBody>
      </p:sp>
      <p:sp>
        <p:nvSpPr>
          <p:cNvPr id="3" name="object 3"/>
          <p:cNvSpPr txBox="1">
            <a:spLocks noGrp="1"/>
          </p:cNvSpPr>
          <p:nvPr>
            <p:ph type="title"/>
          </p:nvPr>
        </p:nvSpPr>
        <p:spPr>
          <a:xfrm>
            <a:off x="1282700" y="70293"/>
            <a:ext cx="3157830" cy="853111"/>
          </a:xfrm>
          <a:prstGeom prst="rect">
            <a:avLst/>
          </a:prstGeom>
        </p:spPr>
        <p:txBody>
          <a:bodyPr vert="horz" wrap="square" lIns="0" tIns="14597" rIns="0" bIns="0" rtlCol="0" anchor="ctr">
            <a:spAutoFit/>
          </a:bodyPr>
          <a:lstStyle/>
          <a:p>
            <a:pPr marL="12693">
              <a:spcBef>
                <a:spcPts val="114"/>
              </a:spcBef>
            </a:pPr>
            <a:r>
              <a:rPr sz="3398" spc="-5" dirty="0" err="1">
                <a:latin typeface="Arial" panose="020B0604020202020204" pitchFamily="34" charset="0"/>
                <a:cs typeface="Arial" panose="020B0604020202020204" pitchFamily="34" charset="0"/>
              </a:rPr>
              <a:t>Русский</a:t>
            </a:r>
            <a:r>
              <a:rPr sz="3398" spc="-55" dirty="0">
                <a:latin typeface="Arial" panose="020B0604020202020204" pitchFamily="34" charset="0"/>
                <a:cs typeface="Arial" panose="020B0604020202020204" pitchFamily="34" charset="0"/>
              </a:rPr>
              <a:t> </a:t>
            </a:r>
            <a:r>
              <a:rPr sz="3398" spc="10" dirty="0" err="1">
                <a:latin typeface="Arial" panose="020B0604020202020204" pitchFamily="34" charset="0"/>
                <a:cs typeface="Arial" panose="020B0604020202020204" pitchFamily="34" charset="0"/>
              </a:rPr>
              <a:t>язык</a:t>
            </a:r>
            <a:r>
              <a:rPr lang="ru-RU" sz="3398" spc="10" dirty="0">
                <a:latin typeface="Arial" panose="020B0604020202020204" pitchFamily="34" charset="0"/>
                <a:cs typeface="Arial" panose="020B0604020202020204" pitchFamily="34" charset="0"/>
              </a:rPr>
              <a:t/>
            </a:r>
            <a:br>
              <a:rPr lang="ru-RU" sz="3398" spc="10" dirty="0">
                <a:latin typeface="Arial" panose="020B0604020202020204" pitchFamily="34" charset="0"/>
                <a:cs typeface="Arial" panose="020B0604020202020204" pitchFamily="34" charset="0"/>
              </a:rPr>
            </a:br>
            <a:r>
              <a:rPr lang="ru-RU" spc="10" dirty="0" smtClean="0">
                <a:latin typeface="Arial" panose="020B0604020202020204" pitchFamily="34" charset="0"/>
                <a:cs typeface="Arial" panose="020B0604020202020204" pitchFamily="34" charset="0"/>
              </a:rPr>
              <a:t>литературное чтение</a:t>
            </a:r>
            <a:endParaRPr b="1" dirty="0">
              <a:solidFill>
                <a:schemeClr val="bg1"/>
              </a:solidFill>
              <a:latin typeface="Arial" panose="020B0604020202020204" pitchFamily="34" charset="0"/>
              <a:cs typeface="Arial" panose="020B0604020202020204" pitchFamily="34" charset="0"/>
            </a:endParaRPr>
          </a:p>
        </p:txBody>
      </p:sp>
      <p:sp>
        <p:nvSpPr>
          <p:cNvPr id="5" name="object 5"/>
          <p:cNvSpPr/>
          <p:nvPr/>
        </p:nvSpPr>
        <p:spPr>
          <a:xfrm>
            <a:off x="159912" y="1262926"/>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rgbClr val="2365C7"/>
          </a:solidFill>
        </p:spPr>
        <p:txBody>
          <a:bodyPr wrap="square" lIns="0" tIns="0" rIns="0" bIns="0" rtlCol="0"/>
          <a:lstStyle/>
          <a:p>
            <a:endParaRPr sz="1799"/>
          </a:p>
        </p:txBody>
      </p:sp>
      <p:grpSp>
        <p:nvGrpSpPr>
          <p:cNvPr id="10" name="object 10"/>
          <p:cNvGrpSpPr/>
          <p:nvPr/>
        </p:nvGrpSpPr>
        <p:grpSpPr>
          <a:xfrm>
            <a:off x="4685877" y="213558"/>
            <a:ext cx="634055" cy="634055"/>
            <a:chOff x="4686759" y="212868"/>
            <a:chExt cx="634365" cy="634365"/>
          </a:xfrm>
        </p:grpSpPr>
        <p:sp>
          <p:nvSpPr>
            <p:cNvPr id="11" name="object 11"/>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sz="1799"/>
            </a:p>
          </p:txBody>
        </p:sp>
        <p:sp>
          <p:nvSpPr>
            <p:cNvPr id="12" name="object 12"/>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sz="1799"/>
            </a:p>
          </p:txBody>
        </p:sp>
      </p:grpSp>
      <p:sp>
        <p:nvSpPr>
          <p:cNvPr id="13" name="object 13"/>
          <p:cNvSpPr txBox="1"/>
          <p:nvPr/>
        </p:nvSpPr>
        <p:spPr>
          <a:xfrm>
            <a:off x="4797360" y="249697"/>
            <a:ext cx="507339" cy="362142"/>
          </a:xfrm>
          <a:prstGeom prst="rect">
            <a:avLst/>
          </a:prstGeom>
        </p:spPr>
        <p:txBody>
          <a:bodyPr vert="horz" wrap="square" lIns="0" tIns="15867" rIns="0" bIns="0" rtlCol="0">
            <a:spAutoFit/>
          </a:bodyPr>
          <a:lstStyle/>
          <a:p>
            <a:pPr>
              <a:spcBef>
                <a:spcPts val="125"/>
              </a:spcBef>
            </a:pPr>
            <a:r>
              <a:rPr lang="ru-RU" sz="2249" b="1" spc="10" dirty="0">
                <a:solidFill>
                  <a:srgbClr val="FFFFFF"/>
                </a:solidFill>
                <a:latin typeface="Arial"/>
                <a:cs typeface="Arial"/>
              </a:rPr>
              <a:t>10</a:t>
            </a:r>
            <a:endParaRPr sz="2249" dirty="0">
              <a:latin typeface="Arial"/>
              <a:cs typeface="Arial"/>
            </a:endParaRPr>
          </a:p>
        </p:txBody>
      </p:sp>
      <p:sp>
        <p:nvSpPr>
          <p:cNvPr id="14" name="object 14"/>
          <p:cNvSpPr txBox="1"/>
          <p:nvPr/>
        </p:nvSpPr>
        <p:spPr>
          <a:xfrm>
            <a:off x="4797359" y="542482"/>
            <a:ext cx="439205" cy="212232"/>
          </a:xfrm>
          <a:prstGeom prst="rect">
            <a:avLst/>
          </a:prstGeom>
        </p:spPr>
        <p:txBody>
          <a:bodyPr vert="horz" wrap="square" lIns="0" tIns="12059" rIns="0" bIns="0" rtlCol="0">
            <a:spAutoFit/>
          </a:bodyPr>
          <a:lstStyle/>
          <a:p>
            <a:pPr>
              <a:spcBef>
                <a:spcPts val="95"/>
              </a:spcBef>
            </a:pPr>
            <a:r>
              <a:rPr sz="1300" spc="5" dirty="0">
                <a:solidFill>
                  <a:srgbClr val="FFFFFF"/>
                </a:solidFill>
                <a:latin typeface="Arial"/>
                <a:cs typeface="Arial"/>
              </a:rPr>
              <a:t>к</a:t>
            </a:r>
            <a:r>
              <a:rPr sz="1300" spc="-5" dirty="0">
                <a:solidFill>
                  <a:srgbClr val="FFFFFF"/>
                </a:solidFill>
                <a:latin typeface="Arial"/>
                <a:cs typeface="Arial"/>
              </a:rPr>
              <a:t>ласс</a:t>
            </a:r>
            <a:endParaRPr sz="1300" dirty="0">
              <a:latin typeface="Arial"/>
              <a:cs typeface="Arial"/>
            </a:endParaRPr>
          </a:p>
        </p:txBody>
      </p:sp>
      <p:pic>
        <p:nvPicPr>
          <p:cNvPr id="16" name="Picture 6" descr="A.S.Pushki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961" t="333" r="37593"/>
          <a:stretch/>
        </p:blipFill>
        <p:spPr bwMode="auto">
          <a:xfrm>
            <a:off x="196531" y="229372"/>
            <a:ext cx="637253" cy="55571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568682" y="1179623"/>
            <a:ext cx="2847618" cy="2204193"/>
          </a:xfrm>
        </p:spPr>
        <p:txBody>
          <a:bodyPr/>
          <a:lstStyle/>
          <a:p>
            <a:pPr algn="ctr"/>
            <a:r>
              <a:rPr lang="ru-RU" sz="2000" dirty="0" smtClean="0">
                <a:solidFill>
                  <a:schemeClr val="tx2">
                    <a:lumMod val="75000"/>
                  </a:schemeClr>
                </a:solidFill>
                <a:latin typeface="Arial" panose="020B0604020202020204" pitchFamily="34" charset="0"/>
                <a:cs typeface="Arial" panose="020B0604020202020204" pitchFamily="34" charset="0"/>
              </a:rPr>
              <a:t>Иван Сергеевич Тургенев</a:t>
            </a:r>
          </a:p>
          <a:p>
            <a:pPr algn="ctr"/>
            <a:endParaRPr lang="ru-RU" sz="2000" dirty="0">
              <a:solidFill>
                <a:schemeClr val="tx2">
                  <a:lumMod val="75000"/>
                </a:schemeClr>
              </a:solidFill>
              <a:latin typeface="Arial" panose="020B0604020202020204" pitchFamily="34" charset="0"/>
              <a:cs typeface="Arial" panose="020B0604020202020204" pitchFamily="34" charset="0"/>
            </a:endParaRPr>
          </a:p>
          <a:p>
            <a:pPr algn="ctr"/>
            <a:r>
              <a:rPr lang="ru-RU" sz="2081" dirty="0" smtClean="0">
                <a:solidFill>
                  <a:schemeClr val="tx2">
                    <a:lumMod val="75000"/>
                  </a:schemeClr>
                </a:solidFill>
                <a:latin typeface="Arial" panose="020B0604020202020204" pitchFamily="34" charset="0"/>
                <a:cs typeface="Arial" panose="020B0604020202020204" pitchFamily="34" charset="0"/>
              </a:rPr>
              <a:t>«Певцы»</a:t>
            </a:r>
          </a:p>
          <a:p>
            <a:pPr algn="ctr"/>
            <a:r>
              <a:rPr lang="ru-RU" sz="2081" dirty="0" smtClean="0">
                <a:solidFill>
                  <a:schemeClr val="tx2">
                    <a:lumMod val="75000"/>
                  </a:schemeClr>
                </a:solidFill>
                <a:latin typeface="Arial" panose="020B0604020202020204" pitchFamily="34" charset="0"/>
                <a:cs typeface="Arial" panose="020B0604020202020204" pitchFamily="34" charset="0"/>
              </a:rPr>
              <a:t>(Урок 2)</a:t>
            </a:r>
          </a:p>
          <a:p>
            <a:pPr algn="ctr"/>
            <a:r>
              <a:rPr lang="ru-RU" sz="2081" dirty="0" smtClean="0">
                <a:solidFill>
                  <a:schemeClr val="tx2">
                    <a:lumMod val="75000"/>
                  </a:schemeClr>
                </a:solidFill>
                <a:latin typeface="Arial" panose="020B0604020202020204" pitchFamily="34" charset="0"/>
                <a:cs typeface="Arial" panose="020B0604020202020204" pitchFamily="34" charset="0"/>
              </a:rPr>
              <a:t> </a:t>
            </a:r>
            <a:endParaRPr lang="ru-RU" sz="2081" dirty="0">
              <a:solidFill>
                <a:schemeClr val="tx2">
                  <a:lumMod val="75000"/>
                </a:schemeClr>
              </a:solidFill>
              <a:latin typeface="Arial" panose="020B0604020202020204" pitchFamily="34" charset="0"/>
              <a:cs typeface="Arial" panose="020B0604020202020204" pitchFamily="34" charset="0"/>
            </a:endParaRPr>
          </a:p>
          <a:p>
            <a:endParaRPr lang="ru-RU" sz="2081" dirty="0">
              <a:solidFill>
                <a:schemeClr val="tx2">
                  <a:lumMod val="75000"/>
                </a:schemeClr>
              </a:solidFill>
              <a:latin typeface="Arial" panose="020B0604020202020204" pitchFamily="34" charset="0"/>
              <a:cs typeface="Arial" panose="020B0604020202020204" pitchFamily="34" charset="0"/>
            </a:endParaRPr>
          </a:p>
        </p:txBody>
      </p:sp>
      <p:sp>
        <p:nvSpPr>
          <p:cNvPr id="18" name="object 5"/>
          <p:cNvSpPr/>
          <p:nvPr/>
        </p:nvSpPr>
        <p:spPr>
          <a:xfrm>
            <a:off x="167923" y="2178887"/>
            <a:ext cx="344001" cy="675944"/>
          </a:xfrm>
          <a:custGeom>
            <a:avLst/>
            <a:gdLst/>
            <a:ahLst/>
            <a:cxnLst/>
            <a:rect l="l" t="t" r="r" b="b"/>
            <a:pathLst>
              <a:path w="344170" h="676275">
                <a:moveTo>
                  <a:pt x="343828" y="0"/>
                </a:moveTo>
                <a:lnTo>
                  <a:pt x="0" y="0"/>
                </a:lnTo>
                <a:lnTo>
                  <a:pt x="0" y="675751"/>
                </a:lnTo>
                <a:lnTo>
                  <a:pt x="343828" y="675751"/>
                </a:lnTo>
                <a:lnTo>
                  <a:pt x="343828" y="0"/>
                </a:lnTo>
                <a:close/>
              </a:path>
            </a:pathLst>
          </a:custGeom>
          <a:solidFill>
            <a:schemeClr val="tx1">
              <a:lumMod val="50000"/>
              <a:lumOff val="50000"/>
            </a:schemeClr>
          </a:solidFill>
        </p:spPr>
        <p:txBody>
          <a:bodyPr wrap="square" lIns="0" tIns="0" rIns="0" bIns="0" rtlCol="0"/>
          <a:lstStyle/>
          <a:p>
            <a:endParaRPr sz="1799"/>
          </a:p>
        </p:txBody>
      </p:sp>
      <p:pic>
        <p:nvPicPr>
          <p:cNvPr id="7" name="Рисунок 6"/>
          <p:cNvPicPr>
            <a:picLocks noChangeAspect="1"/>
          </p:cNvPicPr>
          <p:nvPr/>
        </p:nvPicPr>
        <p:blipFill>
          <a:blip r:embed="rId3"/>
          <a:stretch>
            <a:fillRect/>
          </a:stretch>
        </p:blipFill>
        <p:spPr>
          <a:xfrm>
            <a:off x="3242940" y="1179623"/>
            <a:ext cx="2270304" cy="1711711"/>
          </a:xfrm>
          <a:prstGeom prst="rect">
            <a:avLst/>
          </a:prstGeom>
        </p:spPr>
      </p:pic>
    </p:spTree>
    <p:extLst>
      <p:ext uri="{BB962C8B-B14F-4D97-AF65-F5344CB8AC3E}">
        <p14:creationId xmlns:p14="http://schemas.microsoft.com/office/powerpoint/2010/main" val="1596857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2"/>
          </p:nvPr>
        </p:nvSpPr>
        <p:spPr>
          <a:xfrm>
            <a:off x="288290" y="746315"/>
            <a:ext cx="2508123" cy="184666"/>
          </a:xfrm>
        </p:spPr>
        <p:txBody>
          <a:bodyPr/>
          <a:lstStyle/>
          <a:p>
            <a:r>
              <a:rPr lang="ru-RU" dirty="0"/>
              <a:t> </a:t>
            </a:r>
          </a:p>
        </p:txBody>
      </p:sp>
      <p:sp>
        <p:nvSpPr>
          <p:cNvPr id="4" name="Объект 3"/>
          <p:cNvSpPr>
            <a:spLocks noGrp="1"/>
          </p:cNvSpPr>
          <p:nvPr>
            <p:ph sz="half" idx="3"/>
          </p:nvPr>
        </p:nvSpPr>
        <p:spPr>
          <a:xfrm>
            <a:off x="2450852" y="614313"/>
            <a:ext cx="3026659" cy="2585323"/>
          </a:xfrm>
        </p:spPr>
        <p:txBody>
          <a:bodyPr/>
          <a:lstStyle/>
          <a:p>
            <a:pPr indent="179388" algn="just"/>
            <a:r>
              <a:rPr lang="ru-RU" sz="1400" dirty="0"/>
              <a:t>Тургенев написал рассказ в </a:t>
            </a:r>
            <a:r>
              <a:rPr lang="ru-RU" sz="1400" dirty="0" smtClean="0"/>
              <a:t/>
            </a:r>
            <a:br>
              <a:rPr lang="ru-RU" sz="1400" dirty="0" smtClean="0"/>
            </a:br>
            <a:r>
              <a:rPr lang="ru-RU" sz="1400" dirty="0" smtClean="0"/>
              <a:t>1850 </a:t>
            </a:r>
            <a:r>
              <a:rPr lang="ru-RU" sz="1400" dirty="0"/>
              <a:t>году и </a:t>
            </a:r>
            <a:r>
              <a:rPr lang="ru-RU" sz="1400" b="1" dirty="0"/>
              <a:t>текст вошел в сборник «Записки охотника»</a:t>
            </a:r>
            <a:r>
              <a:rPr lang="ru-RU" sz="1400" dirty="0"/>
              <a:t>. Главный герой — Яшка-Турок. Он красивый, эмоциональный человек, который очень волнуется перед публичным выступлением. Мужчина бедный, но это не мешает ему проникновенно и красиво петь. Именно через его творчество простые крестьяне могут понять, что такое настоящее искусство.</a:t>
            </a:r>
          </a:p>
        </p:txBody>
      </p:sp>
      <p:pic>
        <p:nvPicPr>
          <p:cNvPr id="5" name="Picture 2" descr="Певцы — ТОП КНИГ"/>
          <p:cNvPicPr>
            <a:picLocks noChangeAspect="1" noChangeArrowheads="1"/>
          </p:cNvPicPr>
          <p:nvPr/>
        </p:nvPicPr>
        <p:blipFill rotWithShape="1">
          <a:blip r:embed="rId2">
            <a:extLst>
              <a:ext uri="{28A0092B-C50C-407E-A947-70E740481C1C}">
                <a14:useLocalDpi xmlns:a14="http://schemas.microsoft.com/office/drawing/2010/main" val="0"/>
              </a:ext>
            </a:extLst>
          </a:blip>
          <a:srcRect b="12006"/>
          <a:stretch/>
        </p:blipFill>
        <p:spPr bwMode="auto">
          <a:xfrm>
            <a:off x="471509" y="741234"/>
            <a:ext cx="1728192" cy="221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79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215991"/>
          </a:xfrm>
        </p:spPr>
        <p:txBody>
          <a:bodyPr/>
          <a:lstStyle/>
          <a:p>
            <a:pPr indent="179388" algn="just"/>
            <a:r>
              <a:rPr lang="ru-RU" dirty="0"/>
              <a:t>Барин-охотник приходит в кабак, чтобы утолить жажду. В это время в заведении собираются известные в округе певцы — простой рабочий Яков-Турок и рядчик (подрядчик) из города Жиздра. Мужчины спорят на порцию пива, кто из них лучше споет. Барин-охотник остается посмотреть на это зрелище, так как не раз слышал о таланте Яшки-Турка.</a:t>
            </a:r>
          </a:p>
        </p:txBody>
      </p:sp>
      <p:pic>
        <p:nvPicPr>
          <p:cNvPr id="6" name="Picture 2" descr="https://picsb.meshok.net/pics/136437867.jpg?1"/>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2938" t="6704" r="8066" b="9494"/>
          <a:stretch/>
        </p:blipFill>
        <p:spPr bwMode="auto">
          <a:xfrm>
            <a:off x="288925" y="809676"/>
            <a:ext cx="2508250" cy="201443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rotWithShape="1">
          <a:blip r:embed="rId3"/>
          <a:srcRect t="15757" r="15805" b="1753"/>
          <a:stretch/>
        </p:blipFill>
        <p:spPr>
          <a:xfrm>
            <a:off x="288925" y="796954"/>
            <a:ext cx="2508250" cy="2114711"/>
          </a:xfrm>
          <a:prstGeom prst="rect">
            <a:avLst/>
          </a:prstGeom>
        </p:spPr>
      </p:pic>
    </p:spTree>
    <p:extLst>
      <p:ext uri="{BB962C8B-B14F-4D97-AF65-F5344CB8AC3E}">
        <p14:creationId xmlns:p14="http://schemas.microsoft.com/office/powerpoint/2010/main" val="232147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596" y="102424"/>
            <a:ext cx="5619204" cy="553998"/>
          </a:xfrm>
        </p:spPr>
        <p:txBody>
          <a:bodyPr/>
          <a:lstStyle/>
          <a:p>
            <a:r>
              <a:rPr lang="ru-RU" sz="1800" dirty="0" smtClean="0"/>
              <a:t>Каковы первые впечатления о героях рассказа</a:t>
            </a:r>
            <a:endParaRPr lang="ru-RU" sz="1800" dirty="0"/>
          </a:p>
        </p:txBody>
      </p:sp>
      <p:sp>
        <p:nvSpPr>
          <p:cNvPr id="4" name="Объект 3"/>
          <p:cNvSpPr>
            <a:spLocks noGrp="1"/>
          </p:cNvSpPr>
          <p:nvPr>
            <p:ph sz="half" idx="3"/>
          </p:nvPr>
        </p:nvSpPr>
        <p:spPr/>
        <p:txBody>
          <a:bodyPr/>
          <a:lstStyle/>
          <a:p>
            <a:endParaRPr lang="ru-RU"/>
          </a:p>
        </p:txBody>
      </p:sp>
      <p:pic>
        <p:nvPicPr>
          <p:cNvPr id="5122" name="Picture 2" descr="Файл:Yakov Turok Is Singing by B Kustodiev 1908.jpg — Википедия"/>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6596" y="519609"/>
            <a:ext cx="5484870" cy="259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17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748" y="102424"/>
            <a:ext cx="3950299" cy="315471"/>
          </a:xfrm>
        </p:spPr>
        <p:txBody>
          <a:bodyPr/>
          <a:lstStyle/>
          <a:p>
            <a:r>
              <a:rPr lang="ru-RU" dirty="0" smtClean="0"/>
              <a:t>Герои рассказа</a:t>
            </a:r>
            <a:endParaRPr lang="ru-RU" dirty="0"/>
          </a:p>
        </p:txBody>
      </p:sp>
      <p:sp>
        <p:nvSpPr>
          <p:cNvPr id="3" name="Объект 2"/>
          <p:cNvSpPr>
            <a:spLocks noGrp="1"/>
          </p:cNvSpPr>
          <p:nvPr>
            <p:ph sz="half" idx="2"/>
          </p:nvPr>
        </p:nvSpPr>
        <p:spPr>
          <a:xfrm>
            <a:off x="146596" y="542305"/>
            <a:ext cx="5482748" cy="2769989"/>
          </a:xfrm>
        </p:spPr>
        <p:txBody>
          <a:bodyPr/>
          <a:lstStyle/>
          <a:p>
            <a:r>
              <a:rPr lang="ru-RU" b="1" dirty="0"/>
              <a:t>Николай </a:t>
            </a:r>
            <a:r>
              <a:rPr lang="ru-RU" b="1" dirty="0" err="1"/>
              <a:t>Иваныч</a:t>
            </a:r>
            <a:r>
              <a:rPr lang="ru-RU" b="1" dirty="0"/>
              <a:t> </a:t>
            </a:r>
            <a:r>
              <a:rPr lang="ru-RU" dirty="0"/>
              <a:t>— целовальник, пользуется всеобщим уважением.</a:t>
            </a:r>
          </a:p>
          <a:p>
            <a:r>
              <a:rPr lang="ru-RU" b="1" dirty="0"/>
              <a:t>Его жена </a:t>
            </a:r>
            <a:r>
              <a:rPr lang="ru-RU" dirty="0"/>
              <a:t>— востроглазая верная его помощница, гроза всех крикливых пьяниц.</a:t>
            </a:r>
          </a:p>
          <a:p>
            <a:r>
              <a:rPr lang="ru-RU" b="1" dirty="0"/>
              <a:t>Дикий-Барин </a:t>
            </a:r>
            <a:r>
              <a:rPr lang="ru-RU" dirty="0"/>
              <a:t>— мужик богатырского сложения, угрюмый, все уважают его и слушаются. Не большой охотник до вина и женщин, но страстно любит пение.</a:t>
            </a:r>
          </a:p>
          <a:p>
            <a:r>
              <a:rPr lang="ru-RU" b="1" dirty="0"/>
              <a:t>Яков-Турок </a:t>
            </a:r>
            <a:r>
              <a:rPr lang="ru-RU" dirty="0"/>
              <a:t>— молодой парень, работает на фабрике, сын пленной турчанки. В нем видна страстная, творческая натура, обладает красивым душевным голосом.</a:t>
            </a:r>
          </a:p>
          <a:p>
            <a:r>
              <a:rPr lang="ru-RU" b="1" dirty="0"/>
              <a:t>Рядчик из Жиздры </a:t>
            </a:r>
            <a:r>
              <a:rPr lang="ru-RU" dirty="0"/>
              <a:t>— соперник Яши по пению, бойкий городской мещанин.</a:t>
            </a:r>
          </a:p>
          <a:p>
            <a:r>
              <a:rPr lang="ru-RU" b="1" dirty="0"/>
              <a:t>Обалдуй </a:t>
            </a:r>
            <a:r>
              <a:rPr lang="ru-RU" dirty="0"/>
              <a:t>— деревенский пьяница, его презирают, но тем не менее, всегда зовут в компанию. Не обладает ни умом, ни талантом, назойливый.</a:t>
            </a:r>
          </a:p>
          <a:p>
            <a:r>
              <a:rPr lang="ru-RU" b="1" dirty="0" err="1"/>
              <a:t>Моргач</a:t>
            </a:r>
            <a:r>
              <a:rPr lang="ru-RU" b="1" dirty="0"/>
              <a:t> </a:t>
            </a:r>
            <a:r>
              <a:rPr lang="ru-RU" dirty="0"/>
              <a:t>— предприимчивый бывший крепостной, который сумел разбогатеть. Очень суеверен. Люди его не любят, но уважают. </a:t>
            </a:r>
          </a:p>
          <a:p>
            <a:endParaRPr lang="ru-RU" dirty="0"/>
          </a:p>
        </p:txBody>
      </p:sp>
    </p:spTree>
    <p:extLst>
      <p:ext uri="{BB962C8B-B14F-4D97-AF65-F5344CB8AC3E}">
        <p14:creationId xmlns:p14="http://schemas.microsoft.com/office/powerpoint/2010/main" val="2512094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700" y="102424"/>
            <a:ext cx="4382347" cy="315471"/>
          </a:xfrm>
        </p:spPr>
        <p:txBody>
          <a:bodyPr/>
          <a:lstStyle/>
          <a:p>
            <a:r>
              <a:rPr lang="ru-RU" dirty="0"/>
              <a:t>Как запел рядчик из </a:t>
            </a:r>
            <a:r>
              <a:rPr lang="ru-RU" dirty="0" smtClean="0"/>
              <a:t>Жиздры?</a:t>
            </a:r>
            <a:endParaRPr lang="ru-RU" dirty="0"/>
          </a:p>
        </p:txBody>
      </p:sp>
      <p:sp>
        <p:nvSpPr>
          <p:cNvPr id="4" name="Объект 3"/>
          <p:cNvSpPr>
            <a:spLocks noGrp="1"/>
          </p:cNvSpPr>
          <p:nvPr>
            <p:ph sz="half" idx="3"/>
          </p:nvPr>
        </p:nvSpPr>
        <p:spPr>
          <a:xfrm>
            <a:off x="2969387" y="746315"/>
            <a:ext cx="2649817" cy="2369880"/>
          </a:xfrm>
        </p:spPr>
        <p:txBody>
          <a:bodyPr/>
          <a:lstStyle/>
          <a:p>
            <a:r>
              <a:rPr lang="ru-RU" dirty="0"/>
              <a:t> </a:t>
            </a:r>
            <a:r>
              <a:rPr lang="ru-RU" sz="1400" dirty="0" smtClean="0"/>
              <a:t>…рядчик запел </a:t>
            </a:r>
            <a:r>
              <a:rPr lang="ru-RU" sz="1400" dirty="0"/>
              <a:t>высочайшим фальцетом. Голос у него был довольно приятный и </a:t>
            </a:r>
            <a:r>
              <a:rPr lang="ru-RU" sz="1400" dirty="0" smtClean="0"/>
              <a:t>сладкий…</a:t>
            </a:r>
          </a:p>
          <a:p>
            <a:r>
              <a:rPr lang="ru-RU" sz="1400" dirty="0" smtClean="0"/>
              <a:t>Он </a:t>
            </a:r>
            <a:r>
              <a:rPr lang="ru-RU" sz="1400" dirty="0"/>
              <a:t>пел; все слушали его с большим вниманьем. Он, видимо, чувствовал, что имеет дело с людьми сведущими, и потому, как говорится, просто лез из кожи. </a:t>
            </a:r>
          </a:p>
        </p:txBody>
      </p:sp>
      <p:pic>
        <p:nvPicPr>
          <p:cNvPr id="2050" name="Picture 2" descr="И. С. Тургенев. Записки охотника. Певцы. - Яна Александровна Гайдукова.  Сайт учителя."/>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362620" y="741234"/>
            <a:ext cx="2294116"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07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15471"/>
          </a:xfrm>
        </p:spPr>
        <p:txBody>
          <a:bodyPr/>
          <a:lstStyle/>
          <a:p>
            <a:r>
              <a:rPr lang="ru-RU" dirty="0"/>
              <a:t>Русский </a:t>
            </a:r>
            <a:r>
              <a:rPr lang="ru-RU" dirty="0" smtClean="0"/>
              <a:t>язык. </a:t>
            </a:r>
            <a:r>
              <a:rPr lang="ru-RU" dirty="0"/>
              <a:t>Стихотворение в прозе</a:t>
            </a:r>
          </a:p>
        </p:txBody>
      </p:sp>
      <p:sp>
        <p:nvSpPr>
          <p:cNvPr id="3" name="Текст 2"/>
          <p:cNvSpPr>
            <a:spLocks noGrp="1"/>
          </p:cNvSpPr>
          <p:nvPr>
            <p:ph type="body" idx="1"/>
          </p:nvPr>
        </p:nvSpPr>
        <p:spPr>
          <a:xfrm>
            <a:off x="218604" y="542305"/>
            <a:ext cx="5328592" cy="2492990"/>
          </a:xfrm>
        </p:spPr>
        <p:txBody>
          <a:bodyPr/>
          <a:lstStyle/>
          <a:p>
            <a:r>
              <a:rPr lang="ru-RU" sz="1800" dirty="0" smtClean="0"/>
              <a:t>   Во </a:t>
            </a:r>
            <a:r>
              <a:rPr lang="ru-RU" sz="1800" dirty="0"/>
              <a:t>дни сомнений, во дни тягостных раздумий о судьбах моей родины, – ты один мне поддержка и опора, о великий, могучий, правдивый и свободный русский язык! </a:t>
            </a:r>
            <a:endParaRPr lang="ru-RU" sz="1800" dirty="0" smtClean="0"/>
          </a:p>
          <a:p>
            <a:r>
              <a:rPr lang="ru-RU" sz="1800" dirty="0"/>
              <a:t> </a:t>
            </a:r>
            <a:r>
              <a:rPr lang="ru-RU" sz="1800" dirty="0" smtClean="0"/>
              <a:t>  Не </a:t>
            </a:r>
            <a:r>
              <a:rPr lang="ru-RU" sz="1800" dirty="0"/>
              <a:t>будь тебя – как не впасть в отчаяние при виде всего, что совершается дома? </a:t>
            </a:r>
            <a:r>
              <a:rPr lang="ru-RU" sz="1800" dirty="0" smtClean="0"/>
              <a:t> Но </a:t>
            </a:r>
            <a:r>
              <a:rPr lang="ru-RU" sz="1800" dirty="0"/>
              <a:t>нельзя верить, чтобы такой язык не был дан великому народу! </a:t>
            </a:r>
            <a:endParaRPr lang="ru-RU" sz="1800" dirty="0" smtClean="0"/>
          </a:p>
          <a:p>
            <a:pPr algn="r"/>
            <a:r>
              <a:rPr lang="ru-RU" sz="1800" dirty="0" smtClean="0"/>
              <a:t>Июнь</a:t>
            </a:r>
            <a:r>
              <a:rPr lang="ru-RU" sz="1800" dirty="0"/>
              <a:t>, 1882 </a:t>
            </a:r>
          </a:p>
        </p:txBody>
      </p:sp>
    </p:spTree>
    <p:extLst>
      <p:ext uri="{BB962C8B-B14F-4D97-AF65-F5344CB8AC3E}">
        <p14:creationId xmlns:p14="http://schemas.microsoft.com/office/powerpoint/2010/main" val="2703148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652" y="102424"/>
            <a:ext cx="4814395" cy="315471"/>
          </a:xfrm>
        </p:spPr>
        <p:txBody>
          <a:bodyPr/>
          <a:lstStyle/>
          <a:p>
            <a:r>
              <a:rPr lang="ru-RU" dirty="0"/>
              <a:t>Как поддержали его </a:t>
            </a:r>
            <a:r>
              <a:rPr lang="ru-RU" dirty="0" smtClean="0"/>
              <a:t>слушатели?</a:t>
            </a:r>
            <a:endParaRPr lang="ru-RU" dirty="0"/>
          </a:p>
        </p:txBody>
      </p:sp>
      <p:sp>
        <p:nvSpPr>
          <p:cNvPr id="3" name="Объект 2"/>
          <p:cNvSpPr>
            <a:spLocks noGrp="1"/>
          </p:cNvSpPr>
          <p:nvPr>
            <p:ph sz="half" idx="2"/>
          </p:nvPr>
        </p:nvSpPr>
        <p:spPr>
          <a:xfrm>
            <a:off x="146596" y="614314"/>
            <a:ext cx="5472608" cy="2520280"/>
          </a:xfrm>
        </p:spPr>
        <p:txBody>
          <a:bodyPr/>
          <a:lstStyle/>
          <a:p>
            <a:pPr indent="266700" algn="just"/>
            <a:r>
              <a:rPr lang="ru-RU" dirty="0"/>
              <a:t> </a:t>
            </a:r>
            <a:r>
              <a:rPr lang="ru-RU" sz="1800" dirty="0"/>
              <a:t>Ободрённый знаками всеобщего удовольствия, рядчик совсем завихрился, и уж такие начал отделывать завитушки, так </a:t>
            </a:r>
            <a:r>
              <a:rPr lang="ru-RU" sz="1800" dirty="0" smtClean="0"/>
              <a:t>защёлкал </a:t>
            </a:r>
            <a:r>
              <a:rPr lang="ru-RU" sz="1800" dirty="0"/>
              <a:t>и забарабанил языком, так неистово заиграл горлом, что, когда, наконец, утомлённый, бледный и облитый горячим потом, он пустил, перекинувшись назад всем телом, последний замирающий возглас, – общий, слитный крик ответил ему неистовым взрывом. </a:t>
            </a:r>
          </a:p>
        </p:txBody>
      </p:sp>
    </p:spTree>
    <p:extLst>
      <p:ext uri="{BB962C8B-B14F-4D97-AF65-F5344CB8AC3E}">
        <p14:creationId xmlns:p14="http://schemas.microsoft.com/office/powerpoint/2010/main" val="257738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2"/>
          </p:nvPr>
        </p:nvSpPr>
        <p:spPr>
          <a:xfrm>
            <a:off x="288290" y="746315"/>
            <a:ext cx="2508123" cy="2031325"/>
          </a:xfrm>
        </p:spPr>
        <p:txBody>
          <a:bodyPr/>
          <a:lstStyle/>
          <a:p>
            <a:r>
              <a:rPr lang="ru-RU" i="1" dirty="0"/>
              <a:t>«Все его лицо изобличало человека впечатлительного и страстного. Он был в большом волненье: мигал глазами, неровно дышал, руки его дрожали, как в лихорадке, — да у него и точно была лихорадка, та тревожная, внезапная лихорадка, которая так знакома всем людям, говорящим или поющим перед собранием».</a:t>
            </a:r>
            <a:endParaRPr lang="ru-RU" dirty="0"/>
          </a:p>
        </p:txBody>
      </p:sp>
      <p:sp>
        <p:nvSpPr>
          <p:cNvPr id="4" name="Объект 3"/>
          <p:cNvSpPr>
            <a:spLocks noGrp="1"/>
          </p:cNvSpPr>
          <p:nvPr>
            <p:ph sz="half" idx="3"/>
          </p:nvPr>
        </p:nvSpPr>
        <p:spPr>
          <a:xfrm>
            <a:off x="2969387" y="746315"/>
            <a:ext cx="2508123" cy="2400657"/>
          </a:xfrm>
        </p:spPr>
        <p:txBody>
          <a:bodyPr/>
          <a:lstStyle/>
          <a:p>
            <a:r>
              <a:rPr lang="ru-RU" sz="1800" b="1" dirty="0"/>
              <a:t>Как по внешности героя, в поведении его перед состязанием проявляется незаурядность талантливой натуры Яшки Турка?</a:t>
            </a:r>
            <a:endParaRPr lang="ru-RU" sz="1800" dirty="0"/>
          </a:p>
          <a:p>
            <a:endParaRPr lang="ru-RU" dirty="0"/>
          </a:p>
        </p:txBody>
      </p:sp>
    </p:spTree>
    <p:extLst>
      <p:ext uri="{BB962C8B-B14F-4D97-AF65-F5344CB8AC3E}">
        <p14:creationId xmlns:p14="http://schemas.microsoft.com/office/powerpoint/2010/main" val="1838211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2700" y="102424"/>
            <a:ext cx="4382347" cy="315471"/>
          </a:xfrm>
        </p:spPr>
        <p:txBody>
          <a:bodyPr/>
          <a:lstStyle/>
          <a:p>
            <a:r>
              <a:rPr lang="ru-RU" dirty="0" smtClean="0"/>
              <a:t>Как запел Яшка - Турок?</a:t>
            </a:r>
            <a:endParaRPr lang="ru-RU" dirty="0"/>
          </a:p>
        </p:txBody>
      </p:sp>
      <p:sp>
        <p:nvSpPr>
          <p:cNvPr id="4" name="Объект 3"/>
          <p:cNvSpPr>
            <a:spLocks noGrp="1"/>
          </p:cNvSpPr>
          <p:nvPr>
            <p:ph sz="half" idx="3"/>
          </p:nvPr>
        </p:nvSpPr>
        <p:spPr>
          <a:xfrm>
            <a:off x="2882900" y="614313"/>
            <a:ext cx="2736304" cy="2369880"/>
          </a:xfrm>
        </p:spPr>
        <p:txBody>
          <a:bodyPr/>
          <a:lstStyle/>
          <a:p>
            <a:pPr indent="179388" algn="just"/>
            <a:r>
              <a:rPr lang="ru-RU" sz="1400" dirty="0"/>
              <a:t>Он глубоко вздохнул и запел... Первый звук его голоса был слаб и неровен и, казалось, не выходил из его груди, но принесся откуда-то издалека, словно залетел случайно в комнату. Странно подействовал этот трепещущий, звенящий звук на всех нас; мы взглянули друг на друга, а жена Николая </a:t>
            </a:r>
            <a:r>
              <a:rPr lang="ru-RU" sz="1400" dirty="0" err="1"/>
              <a:t>Иваныча</a:t>
            </a:r>
            <a:r>
              <a:rPr lang="ru-RU" sz="1400" dirty="0"/>
              <a:t> так и выпрямилась. </a:t>
            </a:r>
          </a:p>
        </p:txBody>
      </p:sp>
      <p:pic>
        <p:nvPicPr>
          <p:cNvPr id="16386" name="Picture 2" descr="Певцы (Тургенев) краткое содержание для читательского дневник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8604" y="624547"/>
            <a:ext cx="2508250" cy="23162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Автор В.В. Пукирев. Яков Турок поет (&quot;Певцы&quot;). Иллюстрация к &quot;Запискам  охотника&quot;. 1880. Иван Сергеевич Тургенев. Жизнь. Искусство. Время. Москва  &quot;Советская Россия&quot; 1988 год."/>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3" y="656439"/>
            <a:ext cx="2508251" cy="232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5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644" y="102424"/>
            <a:ext cx="4886403" cy="315471"/>
          </a:xfrm>
        </p:spPr>
        <p:txBody>
          <a:bodyPr/>
          <a:lstStyle/>
          <a:p>
            <a:r>
              <a:rPr lang="ru-RU" dirty="0" smtClean="0"/>
              <a:t>Какой голос у Яшки –Турка?</a:t>
            </a:r>
            <a:endParaRPr lang="ru-RU" dirty="0"/>
          </a:p>
        </p:txBody>
      </p:sp>
      <p:sp>
        <p:nvSpPr>
          <p:cNvPr id="4" name="Объект 3"/>
          <p:cNvSpPr>
            <a:spLocks noGrp="1"/>
          </p:cNvSpPr>
          <p:nvPr>
            <p:ph sz="half" idx="3"/>
          </p:nvPr>
        </p:nvSpPr>
        <p:spPr>
          <a:xfrm>
            <a:off x="218604" y="542305"/>
            <a:ext cx="5400600" cy="2462213"/>
          </a:xfrm>
        </p:spPr>
        <p:txBody>
          <a:bodyPr/>
          <a:lstStyle/>
          <a:p>
            <a:pPr indent="179388" algn="just"/>
            <a:r>
              <a:rPr lang="ru-RU" dirty="0"/>
              <a:t> </a:t>
            </a:r>
            <a:r>
              <a:rPr lang="ru-RU" sz="1600" dirty="0"/>
              <a:t>«Не одна во поле дороженька пролегала», – пел он, и всем нам сладко становилось и жутко. Я, признаюсь, редко слыхивал подобный голос: он был слегка разбит и звенел, как надтреснутый; он даже сначала отзывался чем-то болезненным; но в нём была и неподдельная глубокая страсть, и молодость, и сила, и сладость, и какая-то увлекательно-беспечная, грустная скорбь. Русская, правдивая, горячая душа звучала и дышала в нём и так и хватала вас за сердце, хватала прямо за его русские струны. Песнь росла, разливалась. </a:t>
            </a:r>
          </a:p>
        </p:txBody>
      </p:sp>
    </p:spTree>
    <p:extLst>
      <p:ext uri="{BB962C8B-B14F-4D97-AF65-F5344CB8AC3E}">
        <p14:creationId xmlns:p14="http://schemas.microsoft.com/office/powerpoint/2010/main" val="310993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8724" y="102424"/>
            <a:ext cx="4166323" cy="315471"/>
          </a:xfrm>
        </p:spPr>
        <p:txBody>
          <a:bodyPr/>
          <a:lstStyle/>
          <a:p>
            <a:r>
              <a:rPr lang="ru-RU" dirty="0" smtClean="0"/>
              <a:t>Как пел Яшка-Турок?</a:t>
            </a:r>
            <a:endParaRPr lang="ru-RU" dirty="0"/>
          </a:p>
        </p:txBody>
      </p:sp>
      <p:sp>
        <p:nvSpPr>
          <p:cNvPr id="3" name="Объект 2"/>
          <p:cNvSpPr>
            <a:spLocks noGrp="1"/>
          </p:cNvSpPr>
          <p:nvPr>
            <p:ph sz="half" idx="2"/>
          </p:nvPr>
        </p:nvSpPr>
        <p:spPr>
          <a:xfrm>
            <a:off x="290612" y="614313"/>
            <a:ext cx="5256584" cy="2462213"/>
          </a:xfrm>
        </p:spPr>
        <p:txBody>
          <a:bodyPr/>
          <a:lstStyle/>
          <a:p>
            <a:pPr indent="179388" algn="just"/>
            <a:r>
              <a:rPr lang="ru-RU" dirty="0"/>
              <a:t> </a:t>
            </a:r>
            <a:r>
              <a:rPr lang="ru-RU" dirty="0" smtClean="0"/>
              <a:t>«</a:t>
            </a:r>
            <a:r>
              <a:rPr lang="ru-RU" sz="1600" i="1" dirty="0" smtClean="0"/>
              <a:t>Он </a:t>
            </a:r>
            <a:r>
              <a:rPr lang="ru-RU" sz="1600" i="1" dirty="0"/>
              <a:t>пел, совершенно позабыв и своего соперника, и всех нас, но, видимо, поднимаемый, как бодрый пловец волнами, нашим молчаливым, страстным участьем. Он пел, и от каждого звука его голоса веяло чем-то родным и необозримо широким, словно знакомая степь раскрывалась перед вами, уходя в бесконечную даль. У меня, я чувствовал, закипали на сердце и поднимались к глазам слёзы; глухие, сдержанные рыданья внезапно поразили меня... Я оглянулся – жена целовальника </a:t>
            </a:r>
            <a:r>
              <a:rPr lang="ru-RU" sz="1600" i="1" dirty="0" smtClean="0"/>
              <a:t>плакала…</a:t>
            </a:r>
            <a:r>
              <a:rPr lang="ru-RU" sz="1600" dirty="0" smtClean="0"/>
              <a:t>»</a:t>
            </a:r>
            <a:endParaRPr lang="ru-RU" sz="1600" dirty="0"/>
          </a:p>
        </p:txBody>
      </p:sp>
    </p:spTree>
    <p:extLst>
      <p:ext uri="{BB962C8B-B14F-4D97-AF65-F5344CB8AC3E}">
        <p14:creationId xmlns:p14="http://schemas.microsoft.com/office/powerpoint/2010/main" val="4127146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0772" y="102424"/>
            <a:ext cx="3734275" cy="315471"/>
          </a:xfrm>
        </p:spPr>
        <p:txBody>
          <a:bodyPr/>
          <a:lstStyle/>
          <a:p>
            <a:r>
              <a:rPr lang="ru-RU" dirty="0" smtClean="0"/>
              <a:t>Кто выиграл?</a:t>
            </a:r>
            <a:endParaRPr lang="ru-RU" dirty="0"/>
          </a:p>
        </p:txBody>
      </p:sp>
      <p:sp>
        <p:nvSpPr>
          <p:cNvPr id="3" name="Объект 2"/>
          <p:cNvSpPr>
            <a:spLocks noGrp="1"/>
          </p:cNvSpPr>
          <p:nvPr>
            <p:ph sz="half" idx="2"/>
          </p:nvPr>
        </p:nvSpPr>
        <p:spPr>
          <a:xfrm>
            <a:off x="288290" y="746315"/>
            <a:ext cx="2508123" cy="1938992"/>
          </a:xfrm>
        </p:spPr>
        <p:txBody>
          <a:bodyPr/>
          <a:lstStyle/>
          <a:p>
            <a:r>
              <a:rPr lang="ru-RU" sz="1800" dirty="0"/>
              <a:t>Рядчик тихо встал и подошел к Якову. «Ты... твоя... ты выиграл», – произнес он наконец с трудом и бросился вон из комнаты. </a:t>
            </a:r>
          </a:p>
        </p:txBody>
      </p:sp>
      <p:pic>
        <p:nvPicPr>
          <p:cNvPr id="21506" name="Picture 2" descr="Иван Тургенев — Краткое содержание рассказа &quot;Певцы&quot; из цикла «Записки  охотника»"/>
          <p:cNvPicPr>
            <a:picLocks noGrp="1" noChangeAspect="1" noChangeArrowheads="1"/>
          </p:cNvPicPr>
          <p:nvPr>
            <p:ph sz="half" idx="3"/>
          </p:nvPr>
        </p:nvPicPr>
        <p:blipFill rotWithShape="1">
          <a:blip r:embed="rId2">
            <a:extLst>
              <a:ext uri="{28A0092B-C50C-407E-A947-70E740481C1C}">
                <a14:useLocalDpi xmlns:a14="http://schemas.microsoft.com/office/drawing/2010/main" val="0"/>
              </a:ext>
            </a:extLst>
          </a:blip>
          <a:srcRect r="67" b="15481"/>
          <a:stretch/>
        </p:blipFill>
        <p:spPr bwMode="auto">
          <a:xfrm>
            <a:off x="2968625" y="686321"/>
            <a:ext cx="250656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79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8684" y="102424"/>
            <a:ext cx="4526363" cy="315471"/>
          </a:xfrm>
        </p:spPr>
        <p:txBody>
          <a:bodyPr/>
          <a:lstStyle/>
          <a:p>
            <a:r>
              <a:rPr lang="ru-RU" dirty="0" smtClean="0"/>
              <a:t>Как автор описал  лицо Якова?</a:t>
            </a:r>
            <a:endParaRPr lang="ru-RU" dirty="0"/>
          </a:p>
        </p:txBody>
      </p:sp>
      <p:sp>
        <p:nvSpPr>
          <p:cNvPr id="3" name="Объект 2"/>
          <p:cNvSpPr>
            <a:spLocks noGrp="1"/>
          </p:cNvSpPr>
          <p:nvPr>
            <p:ph sz="half" idx="2"/>
          </p:nvPr>
        </p:nvSpPr>
        <p:spPr>
          <a:xfrm>
            <a:off x="146596" y="542305"/>
            <a:ext cx="2649817" cy="2845807"/>
          </a:xfrm>
        </p:spPr>
        <p:txBody>
          <a:bodyPr/>
          <a:lstStyle/>
          <a:p>
            <a:r>
              <a:rPr lang="ru-RU" dirty="0"/>
              <a:t>  </a:t>
            </a:r>
            <a:r>
              <a:rPr lang="ru-RU" dirty="0" smtClean="0"/>
              <a:t>…</a:t>
            </a:r>
            <a:r>
              <a:rPr lang="ru-RU" sz="1600" dirty="0" smtClean="0"/>
              <a:t>лицо </a:t>
            </a:r>
            <a:r>
              <a:rPr lang="ru-RU" sz="1600" dirty="0"/>
              <a:t>– оно было бледно, как у мертвого; глаза едва мерцали сквозь опущенные ресницы. </a:t>
            </a:r>
            <a:endParaRPr lang="ru-RU" sz="1600" dirty="0" smtClean="0"/>
          </a:p>
          <a:p>
            <a:endParaRPr lang="ru-RU" sz="1600" dirty="0"/>
          </a:p>
          <a:p>
            <a:r>
              <a:rPr lang="ru-RU" sz="1600" dirty="0" smtClean="0"/>
              <a:t>Яков </a:t>
            </a:r>
            <a:r>
              <a:rPr lang="ru-RU" sz="1600" dirty="0"/>
              <a:t>наслаждался своей победой, как дитя; всё его лицо преобразилось; особенно его глаза так и засияли счастьем….</a:t>
            </a:r>
          </a:p>
          <a:p>
            <a:endParaRPr lang="ru-RU" dirty="0"/>
          </a:p>
        </p:txBody>
      </p:sp>
      <p:pic>
        <p:nvPicPr>
          <p:cNvPr id="23554" name="Picture 2" descr="Певцы (Тургенев) краткое содержание для читательского дневника"/>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2968625" y="686321"/>
            <a:ext cx="250825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236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4788" y="102424"/>
            <a:ext cx="3590259" cy="315471"/>
          </a:xfrm>
        </p:spPr>
        <p:txBody>
          <a:bodyPr/>
          <a:lstStyle/>
          <a:p>
            <a:r>
              <a:rPr lang="ru-RU" dirty="0" smtClean="0"/>
              <a:t>Яшка - Турок</a:t>
            </a:r>
            <a:endParaRPr lang="ru-RU" dirty="0"/>
          </a:p>
        </p:txBody>
      </p:sp>
      <p:pic>
        <p:nvPicPr>
          <p:cNvPr id="5" name="Объект 4"/>
          <p:cNvPicPr>
            <a:picLocks noGrp="1" noChangeAspect="1"/>
          </p:cNvPicPr>
          <p:nvPr>
            <p:ph sz="half" idx="2"/>
          </p:nvPr>
        </p:nvPicPr>
        <p:blipFill rotWithShape="1">
          <a:blip r:embed="rId2"/>
          <a:srcRect l="28777" r="28162" b="7140"/>
          <a:stretch/>
        </p:blipFill>
        <p:spPr>
          <a:xfrm>
            <a:off x="308560" y="686322"/>
            <a:ext cx="2070284" cy="2232248"/>
          </a:xfrm>
          <a:prstGeom prst="rect">
            <a:avLst/>
          </a:prstGeom>
        </p:spPr>
      </p:pic>
      <p:sp>
        <p:nvSpPr>
          <p:cNvPr id="6" name="Прямоугольник 5"/>
          <p:cNvSpPr/>
          <p:nvPr/>
        </p:nvSpPr>
        <p:spPr>
          <a:xfrm>
            <a:off x="2580927" y="656294"/>
            <a:ext cx="2882900" cy="2585323"/>
          </a:xfrm>
          <a:prstGeom prst="rect">
            <a:avLst/>
          </a:prstGeom>
        </p:spPr>
        <p:txBody>
          <a:bodyPr>
            <a:spAutoFit/>
          </a:bodyPr>
          <a:lstStyle/>
          <a:p>
            <a:r>
              <a:rPr lang="ru-RU" b="1" i="1" dirty="0">
                <a:solidFill>
                  <a:srgbClr val="000000"/>
                </a:solidFill>
                <a:latin typeface="PT Sans"/>
              </a:rPr>
              <a:t>Яшка Турок — настоящий художник</a:t>
            </a:r>
            <a:r>
              <a:rPr lang="ru-RU" dirty="0">
                <a:solidFill>
                  <a:srgbClr val="000000"/>
                </a:solidFill>
                <a:latin typeface="PT Sans"/>
              </a:rPr>
              <a:t> </a:t>
            </a:r>
            <a:r>
              <a:rPr lang="ru-RU" i="1" dirty="0">
                <a:solidFill>
                  <a:srgbClr val="000000"/>
                </a:solidFill>
                <a:latin typeface="PT Sans"/>
              </a:rPr>
              <a:t>, который, создавая прекрасное, не думает о награде. Высшая награда для него — возможность творить.</a:t>
            </a:r>
            <a:endParaRPr lang="ru-RU" dirty="0">
              <a:solidFill>
                <a:srgbClr val="000000"/>
              </a:solidFill>
              <a:latin typeface="PT Sans"/>
            </a:endParaRPr>
          </a:p>
          <a:p>
            <a:r>
              <a:rPr lang="ru-RU" dirty="0"/>
              <a:t/>
            </a:r>
            <a:br>
              <a:rPr lang="ru-RU" dirty="0"/>
            </a:br>
            <a:endParaRPr lang="ru-RU" dirty="0"/>
          </a:p>
        </p:txBody>
      </p:sp>
    </p:spTree>
    <p:extLst>
      <p:ext uri="{BB962C8B-B14F-4D97-AF65-F5344CB8AC3E}">
        <p14:creationId xmlns:p14="http://schemas.microsoft.com/office/powerpoint/2010/main" val="3830322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0772" y="102424"/>
            <a:ext cx="3734275" cy="315471"/>
          </a:xfrm>
        </p:spPr>
        <p:txBody>
          <a:bodyPr/>
          <a:lstStyle/>
          <a:p>
            <a:r>
              <a:rPr lang="ru-RU" dirty="0" smtClean="0"/>
              <a:t>План рассказа</a:t>
            </a:r>
            <a:endParaRPr lang="ru-RU" dirty="0"/>
          </a:p>
        </p:txBody>
      </p:sp>
      <p:sp>
        <p:nvSpPr>
          <p:cNvPr id="6" name="Объект 5"/>
          <p:cNvSpPr>
            <a:spLocks noGrp="1"/>
          </p:cNvSpPr>
          <p:nvPr>
            <p:ph sz="half" idx="2"/>
          </p:nvPr>
        </p:nvSpPr>
        <p:spPr>
          <a:xfrm>
            <a:off x="290612" y="614313"/>
            <a:ext cx="5330914" cy="2215991"/>
          </a:xfrm>
        </p:spPr>
        <p:txBody>
          <a:bodyPr/>
          <a:lstStyle/>
          <a:p>
            <a:r>
              <a:rPr lang="ru-RU" sz="1600" dirty="0"/>
              <a:t>Автор зашел в кабак, чтобы утолить жажду в жаркий день.</a:t>
            </a:r>
          </a:p>
          <a:p>
            <a:r>
              <a:rPr lang="ru-RU" sz="1600" dirty="0"/>
              <a:t>В кабаке спорили Яшка и рядчик, кто лучше поет.</a:t>
            </a:r>
          </a:p>
          <a:p>
            <a:r>
              <a:rPr lang="ru-RU" sz="1600" dirty="0"/>
              <a:t>Первым пел рядчик, и все слушали его очень внимательно.</a:t>
            </a:r>
          </a:p>
          <a:p>
            <a:r>
              <a:rPr lang="ru-RU" sz="1600" dirty="0"/>
              <a:t>Рядчика стали поздравлять с победой, но тут начал петь Яшка.</a:t>
            </a:r>
          </a:p>
          <a:p>
            <a:r>
              <a:rPr lang="ru-RU" sz="1600" dirty="0"/>
              <a:t>Люди чуть не плакали от переполнявших их чувств.</a:t>
            </a:r>
          </a:p>
          <a:p>
            <a:r>
              <a:rPr lang="ru-RU" sz="1600" dirty="0"/>
              <a:t>Яшка </a:t>
            </a:r>
            <a:r>
              <a:rPr lang="ru-RU" sz="1600" dirty="0" smtClean="0"/>
              <a:t>победил</a:t>
            </a:r>
            <a:r>
              <a:rPr lang="ru-RU" sz="1600" dirty="0"/>
              <a:t>.</a:t>
            </a:r>
          </a:p>
        </p:txBody>
      </p:sp>
    </p:spTree>
    <p:extLst>
      <p:ext uri="{BB962C8B-B14F-4D97-AF65-F5344CB8AC3E}">
        <p14:creationId xmlns:p14="http://schemas.microsoft.com/office/powerpoint/2010/main" val="547682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6636" y="772845"/>
            <a:ext cx="4896544" cy="1569660"/>
          </a:xfrm>
          <a:prstGeom prst="rect">
            <a:avLst/>
          </a:prstGeom>
        </p:spPr>
        <p:txBody>
          <a:bodyPr wrap="square">
            <a:spAutoFit/>
          </a:bodyPr>
          <a:lstStyle/>
          <a:p>
            <a:pPr indent="179388" algn="just"/>
            <a:r>
              <a:rPr lang="ru-RU" sz="1600" dirty="0">
                <a:latin typeface="Arial" panose="020B0604020202020204" pitchFamily="34" charset="0"/>
                <a:cs typeface="Arial" panose="020B0604020202020204" pitchFamily="34" charset="0"/>
              </a:rPr>
              <a:t>В образах героев нашли отражение два типа искусства: искусство, </a:t>
            </a:r>
            <a:r>
              <a:rPr lang="ru-RU" sz="1600" dirty="0" smtClean="0">
                <a:latin typeface="Arial" panose="020B0604020202020204" pitchFamily="34" charset="0"/>
                <a:cs typeface="Arial" panose="020B0604020202020204" pitchFamily="34" charset="0"/>
              </a:rPr>
              <a:t>завораживающее причудливостью </a:t>
            </a:r>
            <a:r>
              <a:rPr lang="ru-RU" sz="1600" dirty="0">
                <a:latin typeface="Arial" panose="020B0604020202020204" pitchFamily="34" charset="0"/>
                <a:cs typeface="Arial" panose="020B0604020202020204" pitchFamily="34" charset="0"/>
              </a:rPr>
              <a:t>формы, темпераментом исполнителя, и искусство, призванное вызывать глубокий отклик в душе человека, пробуждать в </a:t>
            </a:r>
            <a:r>
              <a:rPr lang="ru-RU" sz="1600" dirty="0" smtClean="0">
                <a:latin typeface="Arial" panose="020B0604020202020204" pitchFamily="34" charset="0"/>
                <a:cs typeface="Arial" panose="020B0604020202020204" pitchFamily="34" charset="0"/>
              </a:rPr>
              <a:t>нём </a:t>
            </a:r>
            <a:r>
              <a:rPr lang="ru-RU" sz="1600" dirty="0">
                <a:latin typeface="Arial" panose="020B0604020202020204" pitchFamily="34" charset="0"/>
                <a:cs typeface="Arial" panose="020B0604020202020204" pitchFamily="34" charset="0"/>
              </a:rPr>
              <a:t>стремление к высоким чувствам.</a:t>
            </a:r>
            <a:endParaRPr lang="ru-RU" sz="1600" dirty="0">
              <a:latin typeface="Arial" panose="020B0604020202020204" pitchFamily="34" charset="0"/>
              <a:cs typeface="Arial" panose="020B0604020202020204" pitchFamily="34" charset="0"/>
            </a:endParaRPr>
          </a:p>
        </p:txBody>
      </p:sp>
      <p:pic>
        <p:nvPicPr>
          <p:cNvPr id="13314" name="Picture 2" descr="Выразительное чтение эпизода финала рассказа от слов «По деревне мелькали огоньки» до конца рассказа. И.С. Тургенев не склонен идеализировать героев. Он показывает, какое губительное влияние на русский народ оказывает всеотупляющая будничность, «власть тьмы», «страшного оврага». Почему рассказ завершает «пьяная» сцена?"/>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2620" y="686321"/>
            <a:ext cx="496855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20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3"/>
          </p:nvPr>
        </p:nvSpPr>
        <p:spPr>
          <a:xfrm>
            <a:off x="2594868" y="614313"/>
            <a:ext cx="3024335" cy="2369880"/>
          </a:xfrm>
        </p:spPr>
        <p:txBody>
          <a:bodyPr/>
          <a:lstStyle/>
          <a:p>
            <a:r>
              <a:rPr lang="ru-RU" sz="1400" dirty="0"/>
              <a:t>Первой книгой, которая принесла Тургеневу большую литературную известность, были «Записки охотника». Рассказ «Певцы», как и другие, был напечатан в журнале «Современник». Тургенев замечал, что «трагическая сторона народной жизни </a:t>
            </a:r>
            <a:r>
              <a:rPr lang="ru-RU" sz="1400" dirty="0" smtClean="0"/>
              <a:t>ускользает, </a:t>
            </a:r>
            <a:r>
              <a:rPr lang="ru-RU" sz="1400" dirty="0"/>
              <a:t>между тем как самые наши песни громко говорят о ней!»</a:t>
            </a:r>
          </a:p>
          <a:p>
            <a:endParaRPr lang="ru-RU" sz="1400" dirty="0"/>
          </a:p>
        </p:txBody>
      </p:sp>
      <p:pic>
        <p:nvPicPr>
          <p:cNvPr id="7170" name="Picture 2" descr="Записки охотника (Иллюстрированное издание): Хорь и Калиныч. Ермолай и  мельничиха. Малиновая вода. Уездный лекарь. Мой сосед Радилов. Однодворец  Овсянников. ... мечи. Бурмистр и другие (Russian Edition) - Kindle edition  by Тургенев, Иван"/>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289" y="614313"/>
            <a:ext cx="2162563" cy="246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50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660" y="102424"/>
            <a:ext cx="4742387" cy="638810"/>
          </a:xfrm>
        </p:spPr>
        <p:txBody>
          <a:bodyPr/>
          <a:lstStyle/>
          <a:p>
            <a:r>
              <a:rPr lang="ru-RU" dirty="0"/>
              <a:t>Пословицы к рассказу "Певцы"</a:t>
            </a:r>
            <a:br>
              <a:rPr lang="ru-RU" dirty="0"/>
            </a:br>
            <a:endParaRPr lang="ru-RU" dirty="0"/>
          </a:p>
        </p:txBody>
      </p:sp>
      <p:sp>
        <p:nvSpPr>
          <p:cNvPr id="3" name="Объект 2"/>
          <p:cNvSpPr>
            <a:spLocks noGrp="1"/>
          </p:cNvSpPr>
          <p:nvPr>
            <p:ph sz="half" idx="2"/>
          </p:nvPr>
        </p:nvSpPr>
        <p:spPr>
          <a:xfrm>
            <a:off x="434628" y="830337"/>
            <a:ext cx="4824536" cy="2215991"/>
          </a:xfrm>
        </p:spPr>
        <p:txBody>
          <a:bodyPr/>
          <a:lstStyle/>
          <a:p>
            <a:r>
              <a:rPr lang="ru-RU" sz="1800" dirty="0" smtClean="0"/>
              <a:t>Талантливый </a:t>
            </a:r>
            <a:r>
              <a:rPr lang="ru-RU" sz="1800" dirty="0"/>
              <a:t>и в море свою долю сыщет.</a:t>
            </a:r>
            <a:br>
              <a:rPr lang="ru-RU" sz="1800" dirty="0"/>
            </a:br>
            <a:r>
              <a:rPr lang="ru-RU" sz="1800" dirty="0"/>
              <a:t>Талант трудом добывают.</a:t>
            </a:r>
            <a:br>
              <a:rPr lang="ru-RU" sz="1800" dirty="0"/>
            </a:br>
            <a:r>
              <a:rPr lang="ru-RU" sz="1800" dirty="0"/>
              <a:t>У кого нет души, у того и жизнь плохая.</a:t>
            </a:r>
            <a:br>
              <a:rPr lang="ru-RU" sz="1800" dirty="0"/>
            </a:br>
            <a:r>
              <a:rPr lang="ru-RU" sz="1800" dirty="0"/>
              <a:t>На вкус и цвет товарищей нет.</a:t>
            </a:r>
            <a:br>
              <a:rPr lang="ru-RU" sz="1800" dirty="0"/>
            </a:br>
            <a:r>
              <a:rPr lang="ru-RU" sz="1800" dirty="0"/>
              <a:t>Гром и народ не заставишь умолкнуть.</a:t>
            </a:r>
          </a:p>
        </p:txBody>
      </p:sp>
    </p:spTree>
    <p:extLst>
      <p:ext uri="{BB962C8B-B14F-4D97-AF65-F5344CB8AC3E}">
        <p14:creationId xmlns:p14="http://schemas.microsoft.com/office/powerpoint/2010/main" val="2534648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748" y="102424"/>
            <a:ext cx="3950299" cy="315471"/>
          </a:xfrm>
        </p:spPr>
        <p:txBody>
          <a:bodyPr/>
          <a:lstStyle/>
          <a:p>
            <a:r>
              <a:rPr lang="ru-RU" dirty="0" smtClean="0"/>
              <a:t>Чему учит рассказ?</a:t>
            </a:r>
            <a:endParaRPr lang="ru-RU" dirty="0"/>
          </a:p>
        </p:txBody>
      </p:sp>
      <p:sp>
        <p:nvSpPr>
          <p:cNvPr id="4" name="Объект 3"/>
          <p:cNvSpPr>
            <a:spLocks noGrp="1"/>
          </p:cNvSpPr>
          <p:nvPr>
            <p:ph sz="half" idx="3"/>
          </p:nvPr>
        </p:nvSpPr>
        <p:spPr>
          <a:xfrm>
            <a:off x="2969387" y="746315"/>
            <a:ext cx="2508123" cy="2215991"/>
          </a:xfrm>
        </p:spPr>
        <p:txBody>
          <a:bodyPr/>
          <a:lstStyle/>
          <a:p>
            <a:pPr indent="179388"/>
            <a:r>
              <a:rPr lang="ru-RU" sz="1600" dirty="0"/>
              <a:t>Рассказ учит любить жизнь, радоваться жизни, быть искренним и честным. Учит понимать прекрасное, учит любить простого человека. Учит никогда не спорить. Учит не пьянствовать и не губить свой талант.</a:t>
            </a:r>
          </a:p>
        </p:txBody>
      </p:sp>
      <p:pic>
        <p:nvPicPr>
          <p:cNvPr id="17410" name="Picture 2" descr="Певцы — ТОП КНИГ"/>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12006"/>
          <a:stretch/>
        </p:blipFill>
        <p:spPr bwMode="auto">
          <a:xfrm>
            <a:off x="578644" y="686321"/>
            <a:ext cx="1728192" cy="221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90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522861" y="542305"/>
            <a:ext cx="2954650" cy="2369880"/>
          </a:xfrm>
        </p:spPr>
        <p:txBody>
          <a:bodyPr/>
          <a:lstStyle/>
          <a:p>
            <a:pPr indent="179388" algn="just"/>
            <a:r>
              <a:rPr lang="ru-RU" sz="1400" dirty="0"/>
              <a:t>Это очень красивый рассказ из цикла "Записки охотника". В нем автор описал спор двух певцов, простых людей из народа, и рассказал о том, как талантливое пение Яшки заставляло людей терять голову и плакать, не стесняясь своих чувств. Автор хотел сказать, что русский человек необычайно талантлив, и талант его происходит от </a:t>
            </a:r>
            <a:r>
              <a:rPr lang="ru-RU" sz="1400" dirty="0" smtClean="0"/>
              <a:t>искренности.</a:t>
            </a:r>
            <a:endParaRPr lang="ru-RU" sz="1400" dirty="0"/>
          </a:p>
        </p:txBody>
      </p:sp>
      <p:pic>
        <p:nvPicPr>
          <p:cNvPr id="19458" name="Picture 2" descr="Книга &quot;Певцы&quot; Тургенев Иван Сергеевич – купить книгу с быстрой доставкой в  интернет-магазине OZ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636" y="691208"/>
            <a:ext cx="1872208"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59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Тургенев певцы содержание. Пересказ рассказа &quot;Певцы&quot; Тургенева И.С. Пение  рядчика из Жиздры"/>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bwMode="auto">
          <a:xfrm>
            <a:off x="74588" y="102424"/>
            <a:ext cx="5691212" cy="303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142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278" y="102424"/>
            <a:ext cx="5350522" cy="276999"/>
          </a:xfrm>
        </p:spPr>
        <p:txBody>
          <a:bodyPr/>
          <a:lstStyle/>
          <a:p>
            <a:r>
              <a:rPr lang="ru-RU" sz="1800" dirty="0" smtClean="0"/>
              <a:t>Задание для самостоятельного выполнения</a:t>
            </a:r>
            <a:endParaRPr lang="ru-RU" sz="1800" dirty="0"/>
          </a:p>
        </p:txBody>
      </p:sp>
      <p:sp>
        <p:nvSpPr>
          <p:cNvPr id="3" name="Текст 2"/>
          <p:cNvSpPr>
            <a:spLocks noGrp="1"/>
          </p:cNvSpPr>
          <p:nvPr>
            <p:ph type="body" idx="1"/>
          </p:nvPr>
        </p:nvSpPr>
        <p:spPr>
          <a:xfrm>
            <a:off x="2522860" y="708026"/>
            <a:ext cx="3027040" cy="1938992"/>
          </a:xfrm>
        </p:spPr>
        <p:txBody>
          <a:bodyPr/>
          <a:lstStyle/>
          <a:p>
            <a:pPr algn="ctr"/>
            <a:r>
              <a:rPr lang="ru-RU" sz="1800" dirty="0" smtClean="0"/>
              <a:t> Прочитать рассказ.</a:t>
            </a:r>
          </a:p>
          <a:p>
            <a:pPr algn="ctr"/>
            <a:r>
              <a:rPr lang="ru-RU" sz="1800" dirty="0" smtClean="0"/>
              <a:t>Ответить письменно на вопросы </a:t>
            </a:r>
          </a:p>
          <a:p>
            <a:pPr algn="ctr"/>
            <a:r>
              <a:rPr lang="ru-RU" sz="1800" dirty="0" smtClean="0"/>
              <a:t>на странице 152.</a:t>
            </a:r>
          </a:p>
          <a:p>
            <a:pPr algn="ctr"/>
            <a:r>
              <a:rPr lang="ru-RU" sz="1800" dirty="0" smtClean="0"/>
              <a:t>Прочитайте другие рассказы</a:t>
            </a:r>
          </a:p>
          <a:p>
            <a:pPr algn="ctr"/>
            <a:r>
              <a:rPr lang="ru-RU" sz="1800" dirty="0" err="1" smtClean="0"/>
              <a:t>И.С.Тургенева</a:t>
            </a:r>
            <a:r>
              <a:rPr lang="ru-RU" sz="1800" dirty="0" smtClean="0"/>
              <a:t>.</a:t>
            </a:r>
            <a:endParaRPr lang="ru-RU" sz="1800" dirty="0"/>
          </a:p>
        </p:txBody>
      </p:sp>
      <p:pic>
        <p:nvPicPr>
          <p:cNvPr id="20482" name="Picture 2" descr="Записки охотника» Иван Тургенев - купить книгу «Записки охотника» в Минске  — Издательство Речь на OZ.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278" y="708026"/>
            <a:ext cx="1963566" cy="228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7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3"/>
          </p:nvPr>
        </p:nvSpPr>
        <p:spPr>
          <a:xfrm>
            <a:off x="2882900" y="614313"/>
            <a:ext cx="2664295" cy="2800767"/>
          </a:xfrm>
        </p:spPr>
        <p:txBody>
          <a:bodyPr/>
          <a:lstStyle/>
          <a:p>
            <a:r>
              <a:rPr lang="ru-RU" sz="1400" dirty="0"/>
              <a:t>Первоначальное название рассказа «</a:t>
            </a:r>
            <a:r>
              <a:rPr lang="ru-RU" sz="1400" dirty="0" err="1"/>
              <a:t>Притынный</a:t>
            </a:r>
            <a:r>
              <a:rPr lang="ru-RU" sz="1400" dirty="0"/>
              <a:t> кабачок» Н.А. Некрасов заменил на «Певцы». Именно пение предстало в рассказе «лучшим выражением всего того», что переполняло сердца не только певцов, и слушателей: «Оно было поэзией их жизни, и в </a:t>
            </a:r>
            <a:r>
              <a:rPr lang="ru-RU" sz="1400" dirty="0" smtClean="0"/>
              <a:t>нём</a:t>
            </a:r>
            <a:r>
              <a:rPr lang="ru-RU" sz="1400" dirty="0"/>
              <a:t>, как в зеркале, все они выразились».</a:t>
            </a:r>
          </a:p>
          <a:p>
            <a:endParaRPr lang="ru-RU" sz="1400" dirty="0"/>
          </a:p>
        </p:txBody>
      </p:sp>
      <p:pic>
        <p:nvPicPr>
          <p:cNvPr id="1026" name="Picture 2" descr="Певцы. Живые мощи. Лес и степь (сборник)"/>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628" y="741234"/>
            <a:ext cx="1872208" cy="228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87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306836" y="614313"/>
            <a:ext cx="3170675" cy="2215991"/>
          </a:xfrm>
        </p:spPr>
        <p:txBody>
          <a:bodyPr/>
          <a:lstStyle/>
          <a:p>
            <a:r>
              <a:rPr lang="ru-RU" sz="1600" dirty="0"/>
              <a:t>Музыка часто звучит на страницах произведений </a:t>
            </a:r>
            <a:endParaRPr lang="ru-RU" sz="1600" dirty="0" smtClean="0"/>
          </a:p>
          <a:p>
            <a:r>
              <a:rPr lang="ru-RU" sz="1600" dirty="0" err="1" smtClean="0"/>
              <a:t>И.С.Тургенева</a:t>
            </a:r>
            <a:r>
              <a:rPr lang="ru-RU" sz="1600" dirty="0"/>
              <a:t>. С детских лет он был неизменным поклонником и ценителем музыки. Он обладал безукоризненным музыкальным слухом, улавливал самую ничтожную ошибку, любой фальшивый звук. </a:t>
            </a:r>
          </a:p>
        </p:txBody>
      </p:sp>
      <p:pic>
        <p:nvPicPr>
          <p:cNvPr id="5122" name="Picture 2" descr="Студия&quot;Илосик&quot; Тексты и ноты романсов Утро туманное"/>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4344" y="746125"/>
            <a:ext cx="1510974" cy="21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101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94737" y="2235372"/>
            <a:ext cx="4547147" cy="773808"/>
          </a:xfrm>
        </p:spPr>
        <p:txBody>
          <a:bodyPr/>
          <a:lstStyle/>
          <a:p>
            <a:endParaRPr lang="ru-RU" dirty="0"/>
          </a:p>
        </p:txBody>
      </p:sp>
      <p:pic>
        <p:nvPicPr>
          <p:cNvPr id="4098" name="Picture 2" descr="Спасское-Лутовиново. Фортепиано в столовой Творчество Тургенева неотделимо о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9" y="52455"/>
            <a:ext cx="5631919" cy="320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68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sz="half" idx="2"/>
          </p:nvPr>
        </p:nvPicPr>
        <p:blipFill>
          <a:blip r:embed="rId2"/>
          <a:stretch>
            <a:fillRect/>
          </a:stretch>
        </p:blipFill>
        <p:spPr>
          <a:xfrm>
            <a:off x="288925" y="741234"/>
            <a:ext cx="2508250" cy="1961311"/>
          </a:xfrm>
          <a:prstGeom prst="rect">
            <a:avLst/>
          </a:prstGeom>
        </p:spPr>
      </p:pic>
      <p:sp>
        <p:nvSpPr>
          <p:cNvPr id="4" name="Объект 3"/>
          <p:cNvSpPr>
            <a:spLocks noGrp="1"/>
          </p:cNvSpPr>
          <p:nvPr>
            <p:ph sz="half" idx="3"/>
          </p:nvPr>
        </p:nvSpPr>
        <p:spPr>
          <a:xfrm>
            <a:off x="2882901" y="614313"/>
            <a:ext cx="2670456" cy="1292662"/>
          </a:xfrm>
        </p:spPr>
        <p:txBody>
          <a:bodyPr/>
          <a:lstStyle/>
          <a:p>
            <a:pPr indent="179388" algn="just"/>
            <a:r>
              <a:rPr lang="ru-RU" dirty="0"/>
              <a:t>Тургенев с детских лет часто испытывал настоящий музыкальный голод. Тогда он подходил к фортепиано и одним - двумя пальцами проигрывал любимую мелодию, подпевая высоким тонким голосом. </a:t>
            </a:r>
          </a:p>
        </p:txBody>
      </p:sp>
      <p:sp>
        <p:nvSpPr>
          <p:cNvPr id="6" name="Прямоугольник 5"/>
          <p:cNvSpPr/>
          <p:nvPr/>
        </p:nvSpPr>
        <p:spPr>
          <a:xfrm>
            <a:off x="2797175" y="1902906"/>
            <a:ext cx="2882900" cy="1015663"/>
          </a:xfrm>
          <a:prstGeom prst="rect">
            <a:avLst/>
          </a:prstGeom>
        </p:spPr>
        <p:txBody>
          <a:bodyPr>
            <a:spAutoFit/>
          </a:bodyPr>
          <a:lstStyle/>
          <a:p>
            <a:pPr indent="179388" algn="just"/>
            <a:r>
              <a:rPr lang="ru-RU" sz="1200" dirty="0" smtClean="0">
                <a:solidFill>
                  <a:srgbClr val="383838"/>
                </a:solidFill>
                <a:latin typeface="Arial" panose="020B0604020202020204" pitchFamily="34" charset="0"/>
                <a:cs typeface="Arial" panose="020B0604020202020204" pitchFamily="34" charset="0"/>
              </a:rPr>
              <a:t>Творчество </a:t>
            </a:r>
            <a:r>
              <a:rPr lang="ru-RU" sz="1200" dirty="0">
                <a:solidFill>
                  <a:srgbClr val="383838"/>
                </a:solidFill>
                <a:latin typeface="Arial" panose="020B0604020202020204" pitchFamily="34" charset="0"/>
                <a:cs typeface="Arial" panose="020B0604020202020204" pitchFamily="34" charset="0"/>
              </a:rPr>
              <a:t>Тургенева неотделимо от музыкальной культуры. Музыкой наслаждаются его герои, сам писатель не знал наслаждения выше. </a:t>
            </a:r>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101600" y="2574777"/>
            <a:ext cx="2882900" cy="646331"/>
          </a:xfrm>
          <a:prstGeom prst="rect">
            <a:avLst/>
          </a:prstGeom>
        </p:spPr>
        <p:txBody>
          <a:bodyPr>
            <a:spAutoFit/>
          </a:bodyPr>
          <a:lstStyle/>
          <a:p>
            <a:r>
              <a:rPr lang="ru-RU" dirty="0">
                <a:solidFill>
                  <a:srgbClr val="383838"/>
                </a:solidFill>
                <a:latin typeface="Arial" panose="020B0604020202020204" pitchFamily="34" charset="0"/>
                <a:cs typeface="Arial" panose="020B0604020202020204" pitchFamily="34" charset="0"/>
              </a:rPr>
              <a:t>Спасское-</a:t>
            </a:r>
            <a:r>
              <a:rPr lang="ru-RU" dirty="0" err="1">
                <a:solidFill>
                  <a:srgbClr val="383838"/>
                </a:solidFill>
                <a:latin typeface="Arial" panose="020B0604020202020204" pitchFamily="34" charset="0"/>
                <a:cs typeface="Arial" panose="020B0604020202020204" pitchFamily="34" charset="0"/>
              </a:rPr>
              <a:t>Лутовиново</a:t>
            </a:r>
            <a:r>
              <a:rPr lang="ru-RU" dirty="0">
                <a:solidFill>
                  <a:srgbClr val="383838"/>
                </a:solidFill>
                <a:latin typeface="Arial" panose="020B0604020202020204" pitchFamily="34" charset="0"/>
                <a:cs typeface="Arial" panose="020B0604020202020204" pitchFamily="34" charset="0"/>
              </a:rPr>
              <a:t>. Фортепиано в столовой </a:t>
            </a:r>
            <a:endParaRPr lang="ru-RU" dirty="0"/>
          </a:p>
        </p:txBody>
      </p:sp>
      <p:pic>
        <p:nvPicPr>
          <p:cNvPr id="6146" name="Picture 2" descr="http://zarya-chern.ru/upload/iblock/32f/32f8cd0009c479318b8825da441656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42" y="648676"/>
            <a:ext cx="2584733" cy="248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3"/>
          </p:nvPr>
        </p:nvSpPr>
        <p:spPr>
          <a:xfrm>
            <a:off x="2969387" y="746315"/>
            <a:ext cx="2508123" cy="2031325"/>
          </a:xfrm>
        </p:spPr>
        <p:txBody>
          <a:bodyPr/>
          <a:lstStyle/>
          <a:p>
            <a:pPr indent="179388" algn="just"/>
            <a:r>
              <a:rPr lang="ru-RU" dirty="0"/>
              <a:t>Не будь у него такого тонкого, подлинно музыкального слуха, намного беднее было бы его литературное творчество, </a:t>
            </a:r>
            <a:r>
              <a:rPr lang="ru-RU" dirty="0" smtClean="0"/>
              <a:t>поблёкли </a:t>
            </a:r>
            <a:r>
              <a:rPr lang="ru-RU" dirty="0"/>
              <a:t>бы в нём картины природы, потускнели волнующие музыкальные эпизоды. Писатель постоянно вслушивался в богатейшую стихию звуков окружающей жизни. Это стало для него творческой </a:t>
            </a:r>
            <a:r>
              <a:rPr lang="ru-RU" dirty="0" smtClean="0"/>
              <a:t>потребностью.</a:t>
            </a:r>
            <a:endParaRPr lang="ru-RU" dirty="0"/>
          </a:p>
        </p:txBody>
      </p:sp>
      <p:pic>
        <p:nvPicPr>
          <p:cNvPr id="3074" name="Picture 2" descr="Как богатые люди на Руси крестьян развлекали и какие праздники для них  устраивали | STENA.e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8925" y="741234"/>
            <a:ext cx="2508250" cy="203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913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1842</TotalTime>
  <Words>1872</Words>
  <Application>Microsoft Office PowerPoint</Application>
  <PresentationFormat>Произвольный</PresentationFormat>
  <Paragraphs>115</Paragraphs>
  <Slides>44</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Calibri</vt:lpstr>
      <vt:lpstr>PT Sans</vt:lpstr>
      <vt:lpstr>Office Theme</vt:lpstr>
      <vt:lpstr>Русский язык литературное чтение</vt:lpstr>
      <vt:lpstr>Сегодня на уроке</vt:lpstr>
      <vt:lpstr>Русский язык. Стихотворение в прозе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Словарная работа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Какой голос был у рядчика из Жиздры?</vt:lpstr>
      <vt:lpstr>Какую песню пел рядчик?</vt:lpstr>
      <vt:lpstr>Как пел рядчик?</vt:lpstr>
      <vt:lpstr>Задание для самостоятельного выполнения</vt:lpstr>
      <vt:lpstr>Русский язык литературное чтение</vt:lpstr>
      <vt:lpstr>Презентация PowerPoint</vt:lpstr>
      <vt:lpstr>Презентация PowerPoint</vt:lpstr>
      <vt:lpstr>Каковы первые впечатления о героях рассказа</vt:lpstr>
      <vt:lpstr>Герои рассказа</vt:lpstr>
      <vt:lpstr>Как запел рядчик из Жиздры?</vt:lpstr>
      <vt:lpstr>Как поддержали его слушатели?</vt:lpstr>
      <vt:lpstr>Презентация PowerPoint</vt:lpstr>
      <vt:lpstr>Как запел Яшка - Турок?</vt:lpstr>
      <vt:lpstr>Какой голос у Яшки –Турка?</vt:lpstr>
      <vt:lpstr>Как пел Яшка-Турок?</vt:lpstr>
      <vt:lpstr>Кто выиграл?</vt:lpstr>
      <vt:lpstr>Как автор описал  лицо Якова?</vt:lpstr>
      <vt:lpstr>Яшка - Турок</vt:lpstr>
      <vt:lpstr>План рассказа</vt:lpstr>
      <vt:lpstr>Презентация PowerPoint</vt:lpstr>
      <vt:lpstr>Пословицы к рассказу "Певцы" </vt:lpstr>
      <vt:lpstr>Чему учит рассказ?</vt:lpstr>
      <vt:lpstr>Презентация PowerPoint</vt:lpstr>
      <vt:lpstr>Презентация PowerPoint</vt:lpstr>
      <vt:lpstr>Задание для самостоятельного выполнения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cp:lastModifiedBy>User</cp:lastModifiedBy>
  <cp:revision>142</cp:revision>
  <dcterms:created xsi:type="dcterms:W3CDTF">2020-04-13T08:06:06Z</dcterms:created>
  <dcterms:modified xsi:type="dcterms:W3CDTF">2020-12-29T10:09:51Z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