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380" r:id="rId3"/>
    <p:sldId id="403" r:id="rId4"/>
    <p:sldId id="405" r:id="rId5"/>
    <p:sldId id="406" r:id="rId6"/>
    <p:sldId id="412" r:id="rId7"/>
    <p:sldId id="411" r:id="rId8"/>
    <p:sldId id="407" r:id="rId9"/>
    <p:sldId id="408" r:id="rId10"/>
    <p:sldId id="409" r:id="rId11"/>
    <p:sldId id="410" r:id="rId12"/>
    <p:sldId id="402" r:id="rId13"/>
    <p:sldId id="298" r:id="rId14"/>
  </p:sldIdLst>
  <p:sldSz cx="5765800" cy="3244850"/>
  <p:notesSz cx="5765800" cy="324485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83396" autoAdjust="0"/>
  </p:normalViewPr>
  <p:slideViewPr>
    <p:cSldViewPr>
      <p:cViewPr varScale="1">
        <p:scale>
          <a:sx n="189" d="100"/>
          <a:sy n="189" d="100"/>
        </p:scale>
        <p:origin x="1368" y="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29.12.2020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Окончания глаголов и причастий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Окончания причастий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2154436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Причастия склоняются подобно прилагательным: </a:t>
            </a:r>
            <a:r>
              <a:rPr lang="ru-RU" sz="1600" b="1" i="1" dirty="0" smtClean="0">
                <a:solidFill>
                  <a:srgbClr val="0070C0"/>
                </a:solidFill>
              </a:rPr>
              <a:t>прочитанного</a:t>
            </a:r>
            <a:r>
              <a:rPr lang="ru-RU" sz="1600" b="1" dirty="0" smtClean="0">
                <a:solidFill>
                  <a:srgbClr val="0070C0"/>
                </a:solidFill>
              </a:rPr>
              <a:t> (ср. </a:t>
            </a:r>
            <a:r>
              <a:rPr lang="ru-RU" sz="1600" b="1" i="1" dirty="0" smtClean="0">
                <a:solidFill>
                  <a:srgbClr val="0070C0"/>
                </a:solidFill>
              </a:rPr>
              <a:t>красного), прочитанному</a:t>
            </a:r>
            <a:r>
              <a:rPr lang="ru-RU" sz="1600" b="1" dirty="0" smtClean="0">
                <a:solidFill>
                  <a:srgbClr val="0070C0"/>
                </a:solidFill>
              </a:rPr>
              <a:t> (ср. </a:t>
            </a:r>
            <a:r>
              <a:rPr lang="ru-RU" sz="1600" b="1" i="1" dirty="0" smtClean="0">
                <a:solidFill>
                  <a:srgbClr val="0070C0"/>
                </a:solidFill>
              </a:rPr>
              <a:t>красному)</a:t>
            </a:r>
            <a:r>
              <a:rPr lang="ru-RU" sz="1600" b="1" dirty="0" smtClean="0">
                <a:solidFill>
                  <a:srgbClr val="0070C0"/>
                </a:solidFill>
              </a:rPr>
              <a:t> и т.д.</a:t>
            </a:r>
            <a:r>
              <a:rPr lang="ru-RU" sz="1600" b="1" dirty="0" smtClean="0"/>
              <a:t> </a:t>
            </a:r>
          </a:p>
          <a:p>
            <a:pPr algn="ctr"/>
            <a:r>
              <a:rPr lang="ru-RU" sz="1600" b="1" dirty="0" smtClean="0"/>
              <a:t>Окончание причастия можно проверить при помощи вопросительного слова какой? : с </a:t>
            </a:r>
            <a:r>
              <a:rPr lang="ru-RU" sz="1600" b="1" i="1" dirty="0" smtClean="0"/>
              <a:t>бьющ</a:t>
            </a:r>
            <a:r>
              <a:rPr lang="ru-RU" sz="1600" b="1" i="1" dirty="0" smtClean="0">
                <a:solidFill>
                  <a:srgbClr val="0070C0"/>
                </a:solidFill>
              </a:rPr>
              <a:t>им</a:t>
            </a:r>
            <a:r>
              <a:rPr lang="ru-RU" sz="1600" b="1" i="1" dirty="0" smtClean="0"/>
              <a:t>ся</a:t>
            </a:r>
            <a:r>
              <a:rPr lang="ru-RU" sz="1600" b="1" dirty="0" smtClean="0"/>
              <a:t> </a:t>
            </a:r>
          </a:p>
          <a:p>
            <a:pPr algn="ctr"/>
            <a:r>
              <a:rPr lang="ru-RU" sz="1600" b="1" dirty="0" smtClean="0"/>
              <a:t>(с как</a:t>
            </a:r>
            <a:r>
              <a:rPr lang="ru-RU" sz="1600" b="1" dirty="0" smtClean="0">
                <a:solidFill>
                  <a:srgbClr val="00B0F0"/>
                </a:solidFill>
              </a:rPr>
              <a:t>им</a:t>
            </a:r>
            <a:r>
              <a:rPr lang="ru-RU" sz="1600" b="1" dirty="0" smtClean="0"/>
              <a:t>?)</a:t>
            </a:r>
            <a:r>
              <a:rPr lang="ru-RU" sz="1600" b="1" i="1" dirty="0" smtClean="0"/>
              <a:t>сердцем, на дрожащ</a:t>
            </a:r>
            <a:r>
              <a:rPr lang="ru-RU" sz="1600" b="1" i="1" dirty="0" smtClean="0">
                <a:solidFill>
                  <a:srgbClr val="0070C0"/>
                </a:solidFill>
              </a:rPr>
              <a:t>ем</a:t>
            </a:r>
            <a:r>
              <a:rPr lang="ru-RU" sz="1600" b="1" dirty="0" smtClean="0"/>
              <a:t> (на как</a:t>
            </a:r>
            <a:r>
              <a:rPr lang="ru-RU" sz="1600" b="1" dirty="0" smtClean="0">
                <a:solidFill>
                  <a:srgbClr val="0070C0"/>
                </a:solidFill>
              </a:rPr>
              <a:t>ом</a:t>
            </a:r>
            <a:r>
              <a:rPr lang="ru-RU" sz="1600" b="1" dirty="0" smtClean="0"/>
              <a:t>?) </a:t>
            </a:r>
            <a:r>
              <a:rPr lang="ru-RU" sz="1600" b="1" i="1" dirty="0" smtClean="0"/>
              <a:t>пароме</a:t>
            </a:r>
            <a:r>
              <a:rPr lang="ru-RU" sz="1600" b="1" dirty="0" smtClean="0"/>
              <a:t> и т.д.</a:t>
            </a:r>
            <a:endParaRPr lang="ru-RU" sz="1600" dirty="0" smtClean="0"/>
          </a:p>
          <a:p>
            <a:pPr algn="ctr"/>
            <a:endParaRPr lang="ru-RU" sz="16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108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2215991"/>
          </a:xfrm>
        </p:spPr>
        <p:txBody>
          <a:bodyPr/>
          <a:lstStyle/>
          <a:p>
            <a:pPr algn="ctr"/>
            <a:r>
              <a:rPr lang="ru-RU" b="1" dirty="0" smtClean="0"/>
              <a:t>Перепишите, вставляя пропущенные буквы</a:t>
            </a:r>
            <a:endParaRPr lang="ru-RU" dirty="0" smtClean="0"/>
          </a:p>
          <a:p>
            <a:r>
              <a:rPr lang="ru-RU" b="1" dirty="0" smtClean="0"/>
              <a:t>1. Путешественник </a:t>
            </a:r>
            <a:r>
              <a:rPr lang="ru-RU" b="1" dirty="0" err="1" smtClean="0"/>
              <a:t>Ансело</a:t>
            </a:r>
            <a:r>
              <a:rPr lang="ru-RU" b="1" dirty="0" smtClean="0"/>
              <a:t> говорит о каком-то русском романе, (каком?) прославивш</a:t>
            </a:r>
            <a:r>
              <a:rPr lang="ru-RU" b="1" dirty="0" smtClean="0">
                <a:solidFill>
                  <a:srgbClr val="0070C0"/>
                </a:solidFill>
              </a:rPr>
              <a:t>ем</a:t>
            </a:r>
            <a:r>
              <a:rPr lang="ru-RU" b="1" dirty="0" smtClean="0"/>
              <a:t> автора и ещё находящ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мся (каком?) в рукописи </a:t>
            </a:r>
            <a:r>
              <a:rPr lang="ru-RU" b="1" i="1" dirty="0" smtClean="0"/>
              <a:t>(П.).</a:t>
            </a:r>
            <a:endParaRPr lang="ru-RU" dirty="0" smtClean="0"/>
          </a:p>
          <a:p>
            <a:pPr lvl="0"/>
            <a:r>
              <a:rPr lang="ru-RU" b="1" dirty="0" smtClean="0"/>
              <a:t>Зарево на дальних высотах трепещущ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м румянцем (каким?) отразилось </a:t>
            </a:r>
            <a:r>
              <a:rPr lang="ru-RU" b="1" i="1" dirty="0" smtClean="0"/>
              <a:t>(П.).</a:t>
            </a:r>
            <a:r>
              <a:rPr lang="ru-RU" b="1" dirty="0" smtClean="0"/>
              <a:t>3. Я бегал по нескольку раз в день на берег бушующ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го Бугуруслана  (какого?) и стоял там неподвижно, как очарованный, с сильно бьющ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мся (как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м?)сердцем, с прерывающемся дыханием </a:t>
            </a:r>
            <a:r>
              <a:rPr lang="ru-RU" b="1" i="1" dirty="0" smtClean="0"/>
              <a:t>(</a:t>
            </a:r>
            <a:r>
              <a:rPr lang="ru-RU" b="1" i="1" dirty="0" err="1" smtClean="0"/>
              <a:t>Акс</a:t>
            </a:r>
            <a:r>
              <a:rPr lang="ru-RU" b="1" i="1" dirty="0" smtClean="0"/>
              <a:t>.).</a:t>
            </a:r>
            <a:r>
              <a:rPr lang="ru-RU" b="1" dirty="0" smtClean="0"/>
              <a:t> Я прожил с ним несколько недель в Зальцбурге, небольшом городке, (как</a:t>
            </a:r>
            <a:r>
              <a:rPr lang="ru-RU" b="1" dirty="0" smtClean="0">
                <a:solidFill>
                  <a:srgbClr val="0070C0"/>
                </a:solidFill>
              </a:rPr>
              <a:t>о</a:t>
            </a:r>
            <a:r>
              <a:rPr lang="ru-RU" b="1" dirty="0" smtClean="0"/>
              <a:t>м?) славящ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мся своими водами, как будто излечивающ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ми (</a:t>
            </a:r>
            <a:r>
              <a:rPr lang="ru-RU" b="1" dirty="0" smtClean="0">
                <a:solidFill>
                  <a:schemeClr val="tx1"/>
                </a:solidFill>
              </a:rPr>
              <a:t>как</a:t>
            </a:r>
            <a:r>
              <a:rPr lang="ru-RU" b="1" dirty="0" smtClean="0">
                <a:solidFill>
                  <a:srgbClr val="0070C0"/>
                </a:solidFill>
              </a:rPr>
              <a:t>им</a:t>
            </a:r>
            <a:r>
              <a:rPr lang="ru-RU" b="1" dirty="0" smtClean="0">
                <a:solidFill>
                  <a:schemeClr val="tx1"/>
                </a:solidFill>
              </a:rPr>
              <a:t>и</a:t>
            </a:r>
            <a:r>
              <a:rPr lang="ru-RU" b="1" dirty="0" smtClean="0"/>
              <a:t>?)чахотку </a:t>
            </a:r>
            <a:r>
              <a:rPr lang="ru-RU" b="1" i="1" dirty="0" smtClean="0"/>
              <a:t>(Г.).</a:t>
            </a:r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430887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Вспомнили правописание окончаний глаголов и причастий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Выполнили  упражнения по теме</a:t>
            </a:r>
          </a:p>
        </p:txBody>
      </p:sp>
    </p:spTree>
    <p:extLst>
      <p:ext uri="{BB962C8B-B14F-4D97-AF65-F5344CB8AC3E}">
        <p14:creationId xmlns:p14="http://schemas.microsoft.com/office/powerpoint/2010/main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76" y="902345"/>
            <a:ext cx="4608512" cy="584775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Закончить  упражнение №108, </a:t>
            </a:r>
            <a:r>
              <a:rPr lang="ru-RU" sz="1400" smtClean="0"/>
              <a:t>№ 103, №102.</a:t>
            </a:r>
            <a:endParaRPr lang="ru-RU" sz="1400" dirty="0" smtClean="0"/>
          </a:p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Выполнить упражнение № 107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430887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Вспомним правописание окончаний глаголов и причастий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Выполним упражнения по теме</a:t>
            </a:r>
          </a:p>
        </p:txBody>
      </p:sp>
    </p:spTree>
    <p:extLst>
      <p:ext uri="{BB962C8B-B14F-4D97-AF65-F5344CB8AC3E}">
        <p14:creationId xmlns:p14="http://schemas.microsoft.com/office/powerpoint/2010/main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Правописание окончаний глаголов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70"/>
            <a:ext cx="4935243" cy="1846659"/>
          </a:xfrm>
        </p:spPr>
        <p:txBody>
          <a:bodyPr/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Окончания форм настоящего и будущего времени глаголов зависят от спряжения.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Изменение глаголов по лицам и числам в настоящем и будущем времени называется спряжением. </a:t>
            </a:r>
          </a:p>
          <a:p>
            <a:pPr algn="ctr"/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Различаются два спряжения.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 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477328"/>
          </a:xfrm>
        </p:spPr>
        <p:txBody>
          <a:bodyPr/>
          <a:lstStyle/>
          <a:p>
            <a:endParaRPr lang="ru-RU" b="1" i="1" dirty="0" smtClean="0"/>
          </a:p>
          <a:p>
            <a:r>
              <a:rPr lang="ru-RU" b="1" i="1" dirty="0" smtClean="0"/>
              <a:t>Все глаголы на –</a:t>
            </a:r>
            <a:r>
              <a:rPr lang="ru-RU" b="1" i="1" dirty="0" err="1" smtClean="0"/>
              <a:t>ить</a:t>
            </a:r>
            <a:r>
              <a:rPr lang="ru-RU" b="1" i="1" dirty="0" smtClean="0"/>
              <a:t> </a:t>
            </a:r>
          </a:p>
          <a:p>
            <a:r>
              <a:rPr lang="ru-RU" b="1" i="1" dirty="0" smtClean="0"/>
              <a:t>Исключения:</a:t>
            </a:r>
          </a:p>
          <a:p>
            <a:endParaRPr lang="ru-RU" b="1" i="1" dirty="0" smtClean="0"/>
          </a:p>
          <a:p>
            <a:endParaRPr lang="ru-RU" b="1" i="1" dirty="0" smtClean="0"/>
          </a:p>
          <a:p>
            <a:r>
              <a:rPr lang="ru-RU" b="1" i="1" dirty="0" smtClean="0">
                <a:solidFill>
                  <a:srgbClr val="0070C0"/>
                </a:solidFill>
              </a:rPr>
              <a:t>Брить, стелить</a:t>
            </a:r>
            <a:r>
              <a:rPr lang="ru-RU" b="1" dirty="0" smtClean="0">
                <a:solidFill>
                  <a:srgbClr val="0070C0"/>
                </a:solidFill>
              </a:rPr>
              <a:t> —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относятся к 1-му спряжению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846659"/>
          </a:xfrm>
        </p:spPr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Держать, дышать, гнать,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rgbClr val="0070C0"/>
                </a:solidFill>
              </a:rPr>
              <a:t>слышать, видеть,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rgbClr val="0070C0"/>
                </a:solidFill>
              </a:rPr>
              <a:t>ненавидеть, зависеть, оби­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rgbClr val="0070C0"/>
                </a:solidFill>
              </a:rPr>
              <a:t>деть, терпеть, вертеть,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rgbClr val="0070C0"/>
                </a:solidFill>
              </a:rPr>
              <a:t>смотреть</a:t>
            </a:r>
          </a:p>
          <a:p>
            <a:r>
              <a:rPr lang="ru-RU" b="1" dirty="0" smtClean="0"/>
              <a:t>относятся  ко 2-му  спряжению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600438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0070C0"/>
                </a:solidFill>
              </a:rPr>
              <a:t>Повелительное наклонение</a:t>
            </a:r>
            <a:endParaRPr lang="ru-RU" u="sng" dirty="0" smtClean="0">
              <a:solidFill>
                <a:srgbClr val="0070C0"/>
              </a:solidFill>
            </a:endParaRPr>
          </a:p>
          <a:p>
            <a:pPr algn="ctr"/>
            <a:endParaRPr lang="ru-RU" b="1" i="1" dirty="0" smtClean="0"/>
          </a:p>
          <a:p>
            <a:pPr algn="ctr"/>
            <a:endParaRPr lang="ru-RU" b="1" i="1" dirty="0" smtClean="0"/>
          </a:p>
          <a:p>
            <a:pPr algn="ctr"/>
            <a:r>
              <a:rPr lang="ru-RU" sz="1400" b="1" i="1" dirty="0" smtClean="0"/>
              <a:t>Вышл</a:t>
            </a:r>
            <a:r>
              <a:rPr lang="ru-RU" sz="1400" b="1" i="1" dirty="0" smtClean="0">
                <a:solidFill>
                  <a:srgbClr val="00B050"/>
                </a:solidFill>
              </a:rPr>
              <a:t>и</a:t>
            </a:r>
            <a:r>
              <a:rPr lang="ru-RU" sz="1400" b="1" i="1" dirty="0" smtClean="0"/>
              <a:t>те мне книги для</a:t>
            </a:r>
          </a:p>
          <a:p>
            <a:pPr algn="ctr"/>
            <a:r>
              <a:rPr lang="ru-RU" sz="1400" b="1" i="1" dirty="0" smtClean="0"/>
              <a:t> посылки.</a:t>
            </a:r>
            <a:endParaRPr lang="ru-RU" sz="1400" dirty="0" smtClean="0"/>
          </a:p>
          <a:p>
            <a:pPr algn="ctr"/>
            <a:r>
              <a:rPr lang="ru-RU" sz="1400" b="1" i="1" dirty="0" smtClean="0"/>
              <a:t>Выбер</a:t>
            </a:r>
            <a:r>
              <a:rPr lang="ru-RU" sz="1400" b="1" i="1" dirty="0" smtClean="0">
                <a:solidFill>
                  <a:srgbClr val="00B050"/>
                </a:solidFill>
              </a:rPr>
              <a:t>и</a:t>
            </a:r>
            <a:r>
              <a:rPr lang="ru-RU" sz="1400" b="1" i="1" dirty="0" smtClean="0"/>
              <a:t>те тему для домашнего сочинения.</a:t>
            </a:r>
            <a:endParaRPr lang="ru-RU" sz="1400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600438"/>
          </a:xfrm>
        </p:spPr>
        <p:txBody>
          <a:bodyPr/>
          <a:lstStyle/>
          <a:p>
            <a:r>
              <a:rPr lang="ru-RU" b="1" u="sng" dirty="0" smtClean="0">
                <a:solidFill>
                  <a:srgbClr val="0070C0"/>
                </a:solidFill>
              </a:rPr>
              <a:t>Изъявительное наклонение</a:t>
            </a:r>
            <a:endParaRPr lang="ru-RU" u="sng" dirty="0" smtClean="0">
              <a:solidFill>
                <a:srgbClr val="0070C0"/>
              </a:solidFill>
            </a:endParaRPr>
          </a:p>
          <a:p>
            <a:endParaRPr lang="ru-RU" b="1" i="1" dirty="0" smtClean="0"/>
          </a:p>
          <a:p>
            <a:endParaRPr lang="ru-RU" b="1" i="1" dirty="0" smtClean="0"/>
          </a:p>
          <a:p>
            <a:r>
              <a:rPr lang="ru-RU" sz="1400" b="1" i="1" dirty="0" smtClean="0"/>
              <a:t>Когда вышл</a:t>
            </a:r>
            <a:r>
              <a:rPr lang="ru-RU" sz="1400" b="1" i="1" dirty="0" smtClean="0">
                <a:solidFill>
                  <a:srgbClr val="0070C0"/>
                </a:solidFill>
              </a:rPr>
              <a:t>е</a:t>
            </a:r>
            <a:r>
              <a:rPr lang="ru-RU" sz="1400" b="1" i="1" dirty="0" smtClean="0"/>
              <a:t>те, обязательно сообщите.</a:t>
            </a:r>
            <a:endParaRPr lang="ru-RU" sz="1400" dirty="0" smtClean="0"/>
          </a:p>
          <a:p>
            <a:r>
              <a:rPr lang="ru-RU" sz="1400" b="1" i="1" dirty="0" smtClean="0"/>
              <a:t>Когда выбер</a:t>
            </a:r>
            <a:r>
              <a:rPr lang="ru-RU" sz="1400" b="1" i="1" dirty="0" smtClean="0">
                <a:solidFill>
                  <a:srgbClr val="0070C0"/>
                </a:solidFill>
              </a:rPr>
              <a:t>е</a:t>
            </a:r>
            <a:r>
              <a:rPr lang="ru-RU" sz="1400" b="1" i="1" dirty="0" smtClean="0"/>
              <a:t>те, скажите преподавателю.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102.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3"/>
            <a:ext cx="4935243" cy="2154436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rgbClr val="00B050"/>
                </a:solidFill>
              </a:rPr>
              <a:t>Определите спряжение данных глаголов. Укажите формы 2-го лица единственного и 3-го лица множественного числа.</a:t>
            </a:r>
          </a:p>
          <a:p>
            <a:pPr algn="ctr"/>
            <a:r>
              <a:rPr lang="ru-RU" sz="1400" b="1" i="1" dirty="0" smtClean="0">
                <a:solidFill>
                  <a:srgbClr val="0070C0"/>
                </a:solidFill>
              </a:rPr>
              <a:t>Образец: </a:t>
            </a:r>
            <a:r>
              <a:rPr lang="ru-RU" sz="1400" b="1" dirty="0" smtClean="0">
                <a:solidFill>
                  <a:srgbClr val="0070C0"/>
                </a:solidFill>
              </a:rPr>
              <a:t>строить (II)</a:t>
            </a:r>
            <a:r>
              <a:rPr lang="ru-RU" sz="1400" b="1" i="1" dirty="0" smtClean="0">
                <a:solidFill>
                  <a:srgbClr val="0070C0"/>
                </a:solidFill>
              </a:rPr>
              <a:t> — </a:t>
            </a:r>
            <a:r>
              <a:rPr lang="ru-RU" sz="1400" b="1" dirty="0" smtClean="0">
                <a:solidFill>
                  <a:srgbClr val="0070C0"/>
                </a:solidFill>
              </a:rPr>
              <a:t>строишь, строят</a:t>
            </a:r>
            <a:endParaRPr lang="ru-RU" sz="1400" i="1" dirty="0" smtClean="0">
              <a:solidFill>
                <a:srgbClr val="0070C0"/>
              </a:solidFill>
            </a:endParaRPr>
          </a:p>
          <a:p>
            <a:pPr algn="ctr"/>
            <a:r>
              <a:rPr lang="ru-RU" sz="1400" b="1" dirty="0" smtClean="0"/>
              <a:t>Сеять (1 </a:t>
            </a:r>
            <a:r>
              <a:rPr lang="ru-RU" sz="1400" b="1" dirty="0" err="1" smtClean="0"/>
              <a:t>спр</a:t>
            </a:r>
            <a:r>
              <a:rPr lang="ru-RU" sz="1400" b="1" dirty="0" smtClean="0"/>
              <a:t>)-се</a:t>
            </a:r>
            <a:r>
              <a:rPr lang="ru-RU" sz="1400" b="1" dirty="0" smtClean="0">
                <a:solidFill>
                  <a:srgbClr val="0070C0"/>
                </a:solidFill>
              </a:rPr>
              <a:t>е</a:t>
            </a:r>
            <a:r>
              <a:rPr lang="ru-RU" sz="1400" b="1" dirty="0" smtClean="0"/>
              <a:t>шь, се</a:t>
            </a:r>
            <a:r>
              <a:rPr lang="ru-RU" sz="1400" b="1" dirty="0" smtClean="0">
                <a:solidFill>
                  <a:srgbClr val="0070C0"/>
                </a:solidFill>
              </a:rPr>
              <a:t>ю</a:t>
            </a:r>
            <a:r>
              <a:rPr lang="ru-RU" sz="1400" b="1" dirty="0" smtClean="0"/>
              <a:t>т</a:t>
            </a:r>
          </a:p>
          <a:p>
            <a:pPr algn="ctr"/>
            <a:r>
              <a:rPr lang="ru-RU" sz="1400" b="1" dirty="0" smtClean="0"/>
              <a:t> ознакомить(2 </a:t>
            </a:r>
            <a:r>
              <a:rPr lang="ru-RU" sz="1400" b="1" dirty="0" err="1" smtClean="0"/>
              <a:t>спр</a:t>
            </a:r>
            <a:r>
              <a:rPr lang="ru-RU" sz="1400" b="1" dirty="0" smtClean="0"/>
              <a:t>)-ознаком</a:t>
            </a:r>
            <a:r>
              <a:rPr lang="ru-RU" sz="1400" b="1" dirty="0" smtClean="0">
                <a:solidFill>
                  <a:srgbClr val="0070C0"/>
                </a:solidFill>
              </a:rPr>
              <a:t>и</a:t>
            </a:r>
            <a:r>
              <a:rPr lang="ru-RU" sz="1400" b="1" dirty="0" smtClean="0"/>
              <a:t>шь, ознаком</a:t>
            </a:r>
            <a:r>
              <a:rPr lang="ru-RU" sz="1400" b="1" dirty="0" smtClean="0">
                <a:solidFill>
                  <a:srgbClr val="0070C0"/>
                </a:solidFill>
              </a:rPr>
              <a:t>я</a:t>
            </a:r>
            <a:r>
              <a:rPr lang="ru-RU" sz="1400" b="1" dirty="0" smtClean="0"/>
              <a:t>т </a:t>
            </a:r>
          </a:p>
          <a:p>
            <a:pPr algn="ctr"/>
            <a:r>
              <a:rPr lang="ru-RU" sz="1400" b="1" dirty="0" smtClean="0"/>
              <a:t>веять(1 </a:t>
            </a:r>
            <a:r>
              <a:rPr lang="ru-RU" sz="1400" b="1" dirty="0" err="1" smtClean="0"/>
              <a:t>спр</a:t>
            </a:r>
            <a:r>
              <a:rPr lang="ru-RU" sz="1400" b="1" dirty="0" smtClean="0"/>
              <a:t>)-ве</a:t>
            </a:r>
            <a:r>
              <a:rPr lang="ru-RU" sz="1400" b="1" dirty="0" smtClean="0">
                <a:solidFill>
                  <a:srgbClr val="0070C0"/>
                </a:solidFill>
              </a:rPr>
              <a:t>е</a:t>
            </a:r>
            <a:r>
              <a:rPr lang="ru-RU" sz="1400" b="1" dirty="0" smtClean="0"/>
              <a:t>шь, ве</a:t>
            </a:r>
            <a:r>
              <a:rPr lang="ru-RU" sz="1400" b="1" dirty="0" smtClean="0">
                <a:solidFill>
                  <a:srgbClr val="0070C0"/>
                </a:solidFill>
              </a:rPr>
              <a:t>ю</a:t>
            </a:r>
            <a:r>
              <a:rPr lang="ru-RU" sz="1400" b="1" dirty="0" smtClean="0"/>
              <a:t>т </a:t>
            </a:r>
          </a:p>
          <a:p>
            <a:pPr algn="ctr"/>
            <a:r>
              <a:rPr lang="ru-RU" sz="1400" b="1" dirty="0" smtClean="0"/>
              <a:t>Гнать(2 </a:t>
            </a:r>
            <a:r>
              <a:rPr lang="ru-RU" sz="1400" b="1" dirty="0" err="1" smtClean="0"/>
              <a:t>спр.искл</a:t>
            </a:r>
            <a:r>
              <a:rPr lang="ru-RU" sz="1400" b="1" dirty="0" smtClean="0"/>
              <a:t>)-гон</a:t>
            </a:r>
            <a:r>
              <a:rPr lang="ru-RU" sz="1400" b="1" dirty="0" smtClean="0">
                <a:solidFill>
                  <a:srgbClr val="0070C0"/>
                </a:solidFill>
              </a:rPr>
              <a:t>и</a:t>
            </a:r>
            <a:r>
              <a:rPr lang="ru-RU" sz="1400" b="1" dirty="0" smtClean="0"/>
              <a:t>шь, </a:t>
            </a:r>
            <a:r>
              <a:rPr lang="ru-RU" sz="1400" b="1" dirty="0" smtClean="0">
                <a:solidFill>
                  <a:srgbClr val="0070C0"/>
                </a:solidFill>
              </a:rPr>
              <a:t>гонят</a:t>
            </a:r>
            <a:endParaRPr lang="ru-RU" sz="1400" b="1" dirty="0" smtClean="0"/>
          </a:p>
          <a:p>
            <a:pPr algn="ctr"/>
            <a:r>
              <a:rPr lang="ru-RU" sz="1400" b="1" dirty="0" smtClean="0"/>
              <a:t>стелить(1 </a:t>
            </a:r>
            <a:r>
              <a:rPr lang="ru-RU" sz="1400" b="1" dirty="0" err="1" smtClean="0"/>
              <a:t>спр.искл</a:t>
            </a:r>
            <a:r>
              <a:rPr lang="ru-RU" sz="1400" b="1" dirty="0" smtClean="0"/>
              <a:t>)-стел</a:t>
            </a:r>
            <a:r>
              <a:rPr lang="ru-RU" sz="1400" b="1" dirty="0" smtClean="0">
                <a:solidFill>
                  <a:srgbClr val="0070C0"/>
                </a:solidFill>
              </a:rPr>
              <a:t>е</a:t>
            </a:r>
            <a:r>
              <a:rPr lang="ru-RU" sz="1400" b="1" dirty="0" smtClean="0"/>
              <a:t>шь, стел</a:t>
            </a:r>
            <a:r>
              <a:rPr lang="ru-RU" sz="1400" b="1" dirty="0" smtClean="0">
                <a:solidFill>
                  <a:srgbClr val="0070C0"/>
                </a:solidFill>
              </a:rPr>
              <a:t>ю</a:t>
            </a:r>
            <a:r>
              <a:rPr lang="ru-RU" sz="1400" b="1" dirty="0" smtClean="0"/>
              <a:t>т</a:t>
            </a:r>
          </a:p>
          <a:p>
            <a:r>
              <a:rPr lang="ru-RU" sz="1400" b="1" dirty="0" smtClean="0"/>
              <a:t> ненавидеть(2 </a:t>
            </a:r>
            <a:r>
              <a:rPr lang="ru-RU" sz="1400" b="1" dirty="0" err="1" smtClean="0"/>
              <a:t>спр.искл</a:t>
            </a:r>
            <a:r>
              <a:rPr lang="ru-RU" sz="1400" b="1" dirty="0" smtClean="0"/>
              <a:t>)-ненавид</a:t>
            </a:r>
            <a:r>
              <a:rPr lang="ru-RU" sz="1400" b="1" dirty="0" smtClean="0">
                <a:solidFill>
                  <a:srgbClr val="0070C0"/>
                </a:solidFill>
              </a:rPr>
              <a:t>и</a:t>
            </a:r>
            <a:r>
              <a:rPr lang="ru-RU" sz="1400" b="1" dirty="0" smtClean="0"/>
              <a:t>т, ненавид</a:t>
            </a:r>
            <a:r>
              <a:rPr lang="ru-RU" sz="1400" b="1" dirty="0" smtClean="0">
                <a:solidFill>
                  <a:srgbClr val="0070C0"/>
                </a:solidFill>
              </a:rPr>
              <a:t>я</a:t>
            </a:r>
            <a:r>
              <a:rPr lang="ru-RU" sz="1400" b="1" dirty="0" smtClean="0"/>
              <a:t>т</a:t>
            </a:r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103.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1661993"/>
          </a:xfrm>
        </p:spPr>
        <p:txBody>
          <a:bodyPr/>
          <a:lstStyle/>
          <a:p>
            <a:pPr algn="ctr"/>
            <a:r>
              <a:rPr lang="ru-RU" b="1" dirty="0" smtClean="0"/>
              <a:t>Образуйте от данных глаголов формы прошедшего, настоящего или будущего времени. Укажите спряжение.</a:t>
            </a:r>
            <a:endParaRPr lang="ru-RU" dirty="0" smtClean="0"/>
          </a:p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Образец: </a:t>
            </a:r>
            <a:r>
              <a:rPr lang="ru-RU" b="1" dirty="0" smtClean="0">
                <a:solidFill>
                  <a:srgbClr val="00B050"/>
                </a:solidFill>
              </a:rPr>
              <a:t>видеть (II)</a:t>
            </a:r>
            <a:r>
              <a:rPr lang="ru-RU" b="1" i="1" dirty="0" smtClean="0">
                <a:solidFill>
                  <a:srgbClr val="00B050"/>
                </a:solidFill>
              </a:rPr>
              <a:t> — </a:t>
            </a:r>
            <a:r>
              <a:rPr lang="ru-RU" b="1" dirty="0" smtClean="0">
                <a:solidFill>
                  <a:srgbClr val="00B050"/>
                </a:solidFill>
              </a:rPr>
              <a:t>видел, видит.</a:t>
            </a:r>
            <a:endParaRPr lang="ru-RU" i="1" dirty="0" smtClean="0">
              <a:solidFill>
                <a:srgbClr val="00B050"/>
              </a:solidFill>
            </a:endParaRPr>
          </a:p>
          <a:p>
            <a:pPr algn="ctr"/>
            <a:r>
              <a:rPr lang="ru-RU" b="1" dirty="0" smtClean="0"/>
              <a:t>Ненавидеть(2 </a:t>
            </a:r>
            <a:r>
              <a:rPr lang="ru-RU" b="1" dirty="0" err="1" smtClean="0"/>
              <a:t>спр</a:t>
            </a:r>
            <a:r>
              <a:rPr lang="ru-RU" b="1" dirty="0" smtClean="0"/>
              <a:t>. </a:t>
            </a:r>
            <a:r>
              <a:rPr lang="ru-RU" b="1" dirty="0" err="1" smtClean="0"/>
              <a:t>искл</a:t>
            </a:r>
            <a:r>
              <a:rPr lang="ru-RU" b="1" dirty="0" smtClean="0"/>
              <a:t>) -ненавид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л, ненавид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т.</a:t>
            </a:r>
          </a:p>
          <a:p>
            <a:pPr algn="ctr"/>
            <a:r>
              <a:rPr lang="ru-RU" b="1" dirty="0"/>
              <a:t>с</a:t>
            </a:r>
            <a:r>
              <a:rPr lang="ru-RU" b="1" dirty="0" smtClean="0"/>
              <a:t>е</a:t>
            </a:r>
            <a:r>
              <a:rPr lang="ru-RU" b="1" dirty="0" smtClean="0">
                <a:solidFill>
                  <a:srgbClr val="0070C0"/>
                </a:solidFill>
              </a:rPr>
              <a:t>я</a:t>
            </a:r>
            <a:r>
              <a:rPr lang="ru-RU" b="1" dirty="0" smtClean="0"/>
              <a:t>ть (1 </a:t>
            </a:r>
            <a:r>
              <a:rPr lang="ru-RU" b="1" dirty="0" err="1" smtClean="0"/>
              <a:t>спр</a:t>
            </a:r>
            <a:r>
              <a:rPr lang="ru-RU" b="1" dirty="0" smtClean="0"/>
              <a:t>.)-се</a:t>
            </a:r>
            <a:r>
              <a:rPr lang="ru-RU" b="1" dirty="0" smtClean="0">
                <a:solidFill>
                  <a:srgbClr val="0070C0"/>
                </a:solidFill>
              </a:rPr>
              <a:t>я</a:t>
            </a:r>
            <a:r>
              <a:rPr lang="ru-RU" b="1" dirty="0" smtClean="0"/>
              <a:t>л, се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т,</a:t>
            </a:r>
          </a:p>
          <a:p>
            <a:pPr algn="ctr"/>
            <a:r>
              <a:rPr lang="ru-RU" b="1" dirty="0" smtClean="0"/>
              <a:t>стро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ть(2 </a:t>
            </a:r>
            <a:r>
              <a:rPr lang="ru-RU" b="1" dirty="0" err="1" smtClean="0"/>
              <a:t>спр</a:t>
            </a:r>
            <a:r>
              <a:rPr lang="ru-RU" b="1" dirty="0" smtClean="0"/>
              <a:t>)-стро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л, стро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т, </a:t>
            </a:r>
          </a:p>
          <a:p>
            <a:pPr algn="ctr"/>
            <a:r>
              <a:rPr lang="ru-RU" b="1" dirty="0" smtClean="0"/>
              <a:t>обид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ть(2 </a:t>
            </a:r>
            <a:r>
              <a:rPr lang="ru-RU" b="1" dirty="0" err="1" smtClean="0"/>
              <a:t>спр.искл</a:t>
            </a:r>
            <a:r>
              <a:rPr lang="ru-RU" b="1" dirty="0" smtClean="0"/>
              <a:t>)-обид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л, обид</a:t>
            </a:r>
            <a:r>
              <a:rPr lang="ru-RU" b="1" dirty="0" smtClean="0">
                <a:solidFill>
                  <a:srgbClr val="0070C0"/>
                </a:solidFill>
              </a:rPr>
              <a:t>и</a:t>
            </a:r>
            <a:r>
              <a:rPr lang="ru-RU" b="1" dirty="0" smtClean="0"/>
              <a:t>т, </a:t>
            </a:r>
          </a:p>
          <a:p>
            <a:pPr algn="ctr"/>
            <a:r>
              <a:rPr lang="ru-RU" b="1" dirty="0" err="1" smtClean="0"/>
              <a:t>Ве</a:t>
            </a:r>
            <a:r>
              <a:rPr lang="ru-RU" b="1" dirty="0" err="1" smtClean="0">
                <a:solidFill>
                  <a:srgbClr val="0070C0"/>
                </a:solidFill>
              </a:rPr>
              <a:t>я</a:t>
            </a:r>
            <a:r>
              <a:rPr lang="ru-RU" b="1" dirty="0" err="1" smtClean="0"/>
              <a:t>ть-ве</a:t>
            </a:r>
            <a:r>
              <a:rPr lang="ru-RU" b="1" dirty="0" err="1" smtClean="0">
                <a:solidFill>
                  <a:srgbClr val="0070C0"/>
                </a:solidFill>
              </a:rPr>
              <a:t>я</a:t>
            </a:r>
            <a:r>
              <a:rPr lang="ru-RU" b="1" dirty="0" err="1" smtClean="0"/>
              <a:t>л</a:t>
            </a:r>
            <a:r>
              <a:rPr lang="ru-RU" b="1" dirty="0" smtClean="0"/>
              <a:t>, ве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т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№104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4"/>
            <a:ext cx="5110827" cy="203132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Перепишите пословицы, вставляя пропущенные буквы.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dirty="0" smtClean="0"/>
              <a:t>1. Кто много </a:t>
            </a:r>
            <a:r>
              <a:rPr lang="ru-RU" b="1" dirty="0" err="1" smtClean="0"/>
              <a:t>чита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т</a:t>
            </a:r>
            <a:r>
              <a:rPr lang="ru-RU" b="1" dirty="0" smtClean="0"/>
              <a:t>, тот много </a:t>
            </a:r>
            <a:r>
              <a:rPr lang="ru-RU" b="1" dirty="0" err="1" smtClean="0"/>
              <a:t>зна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т</a:t>
            </a:r>
            <a:r>
              <a:rPr lang="ru-RU" b="1" dirty="0" smtClean="0"/>
              <a:t>. 2. Не </a:t>
            </a:r>
            <a:r>
              <a:rPr lang="ru-RU" b="1" dirty="0" err="1" smtClean="0"/>
              <a:t>насыт</a:t>
            </a:r>
            <a:r>
              <a:rPr lang="ru-RU" b="1" dirty="0" err="1" smtClean="0">
                <a:solidFill>
                  <a:srgbClr val="0070C0"/>
                </a:solidFill>
              </a:rPr>
              <a:t>И</a:t>
            </a:r>
            <a:r>
              <a:rPr lang="ru-RU" b="1" dirty="0" err="1" smtClean="0"/>
              <a:t>тся</a:t>
            </a:r>
            <a:r>
              <a:rPr lang="ru-RU" b="1" dirty="0" smtClean="0"/>
              <a:t> око зрением, а человек — знанием. 3. Ноги </a:t>
            </a:r>
            <a:r>
              <a:rPr lang="ru-RU" b="1" dirty="0" err="1" smtClean="0"/>
              <a:t>нос</a:t>
            </a:r>
            <a:r>
              <a:rPr lang="ru-RU" b="1" dirty="0" err="1" smtClean="0">
                <a:solidFill>
                  <a:srgbClr val="0070C0"/>
                </a:solidFill>
              </a:rPr>
              <a:t>Я</a:t>
            </a:r>
            <a:r>
              <a:rPr lang="ru-RU" b="1" dirty="0" err="1" smtClean="0"/>
              <a:t>т</a:t>
            </a:r>
            <a:r>
              <a:rPr lang="ru-RU" b="1" dirty="0" smtClean="0"/>
              <a:t>, а руки </a:t>
            </a:r>
            <a:r>
              <a:rPr lang="ru-RU" b="1" dirty="0" err="1" smtClean="0"/>
              <a:t>корм</a:t>
            </a:r>
            <a:r>
              <a:rPr lang="ru-RU" b="1" dirty="0" err="1" smtClean="0">
                <a:solidFill>
                  <a:srgbClr val="0070C0"/>
                </a:solidFill>
              </a:rPr>
              <a:t>Я</a:t>
            </a:r>
            <a:r>
              <a:rPr lang="ru-RU" b="1" dirty="0" err="1" smtClean="0"/>
              <a:t>т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4. Потерянного времени не </a:t>
            </a:r>
            <a:r>
              <a:rPr lang="ru-RU" b="1" dirty="0" err="1" smtClean="0"/>
              <a:t>ворот</a:t>
            </a:r>
            <a:r>
              <a:rPr lang="ru-RU" b="1" dirty="0" err="1" smtClean="0">
                <a:solidFill>
                  <a:srgbClr val="0070C0"/>
                </a:solidFill>
              </a:rPr>
              <a:t>И</a:t>
            </a:r>
            <a:r>
              <a:rPr lang="ru-RU" b="1" dirty="0" err="1" smtClean="0"/>
              <a:t>шь</a:t>
            </a:r>
            <a:r>
              <a:rPr lang="ru-RU" b="1" dirty="0" smtClean="0"/>
              <a:t>. 5. Розы </a:t>
            </a:r>
            <a:r>
              <a:rPr lang="ru-RU" b="1" dirty="0" err="1" smtClean="0"/>
              <a:t>кол</a:t>
            </a:r>
            <a:r>
              <a:rPr lang="ru-RU" b="1" dirty="0" err="1" smtClean="0">
                <a:solidFill>
                  <a:srgbClr val="0070C0"/>
                </a:solidFill>
              </a:rPr>
              <a:t>Ю</a:t>
            </a:r>
            <a:r>
              <a:rPr lang="ru-RU" b="1" dirty="0" err="1" smtClean="0"/>
              <a:t>тся</a:t>
            </a:r>
            <a:r>
              <a:rPr lang="ru-RU" b="1" dirty="0" smtClean="0"/>
              <a:t>, а пчёлы </a:t>
            </a:r>
            <a:r>
              <a:rPr lang="ru-RU" b="1" dirty="0" err="1" smtClean="0"/>
              <a:t>жал</a:t>
            </a:r>
            <a:r>
              <a:rPr lang="ru-RU" b="1" dirty="0" err="1" smtClean="0">
                <a:solidFill>
                  <a:srgbClr val="0070C0"/>
                </a:solidFill>
              </a:rPr>
              <a:t>Я</a:t>
            </a:r>
            <a:r>
              <a:rPr lang="ru-RU" b="1" dirty="0" err="1" smtClean="0"/>
              <a:t>тся</a:t>
            </a:r>
            <a:r>
              <a:rPr lang="ru-RU" b="1" dirty="0" smtClean="0"/>
              <a:t>.</a:t>
            </a:r>
            <a:endParaRPr lang="ru-RU" dirty="0" smtClean="0"/>
          </a:p>
          <a:p>
            <a:pPr lvl="0"/>
            <a:r>
              <a:rPr lang="ru-RU" b="1" dirty="0" smtClean="0"/>
              <a:t>Словами, что листьями, </a:t>
            </a:r>
            <a:r>
              <a:rPr lang="ru-RU" b="1" dirty="0" err="1" smtClean="0"/>
              <a:t>стел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шь</a:t>
            </a:r>
            <a:r>
              <a:rPr lang="ru-RU" b="1" dirty="0" smtClean="0"/>
              <a:t>, а стеблем в глаза </a:t>
            </a:r>
            <a:r>
              <a:rPr lang="ru-RU" b="1" dirty="0" err="1" smtClean="0"/>
              <a:t>кол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шь</a:t>
            </a:r>
            <a:r>
              <a:rPr lang="ru-RU" b="1" dirty="0" smtClean="0"/>
              <a:t>. 7. Соловья баснями не </a:t>
            </a:r>
            <a:r>
              <a:rPr lang="ru-RU" b="1" dirty="0" err="1" smtClean="0"/>
              <a:t>корм</a:t>
            </a:r>
            <a:r>
              <a:rPr lang="ru-RU" b="1" dirty="0" err="1" smtClean="0">
                <a:solidFill>
                  <a:srgbClr val="0070C0"/>
                </a:solidFill>
              </a:rPr>
              <a:t>Я</a:t>
            </a:r>
            <a:r>
              <a:rPr lang="ru-RU" b="1" dirty="0" err="1" smtClean="0"/>
              <a:t>т</a:t>
            </a:r>
            <a:r>
              <a:rPr lang="ru-RU" b="1" dirty="0" smtClean="0"/>
              <a:t>. 8. Тише </a:t>
            </a:r>
            <a:r>
              <a:rPr lang="ru-RU" b="1" dirty="0" err="1" smtClean="0"/>
              <a:t>ед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шь</a:t>
            </a:r>
            <a:r>
              <a:rPr lang="ru-RU" b="1" dirty="0" smtClean="0"/>
              <a:t> — дальше </a:t>
            </a:r>
            <a:r>
              <a:rPr lang="ru-RU" b="1" dirty="0" err="1" smtClean="0"/>
              <a:t>буд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шь</a:t>
            </a:r>
            <a:r>
              <a:rPr lang="ru-RU" b="1" dirty="0" smtClean="0"/>
              <a:t>. </a:t>
            </a:r>
          </a:p>
          <a:p>
            <a:pPr lvl="0"/>
            <a:r>
              <a:rPr lang="ru-RU" b="1" dirty="0" smtClean="0"/>
              <a:t>9. Что было, то </a:t>
            </a:r>
            <a:r>
              <a:rPr lang="ru-RU" b="1" dirty="0" err="1" smtClean="0"/>
              <a:t>вид</a:t>
            </a:r>
            <a:r>
              <a:rPr lang="ru-RU" b="1" dirty="0" err="1" smtClean="0">
                <a:solidFill>
                  <a:srgbClr val="0070C0"/>
                </a:solidFill>
              </a:rPr>
              <a:t>И</a:t>
            </a:r>
            <a:r>
              <a:rPr lang="ru-RU" b="1" dirty="0" err="1" smtClean="0"/>
              <a:t>м</a:t>
            </a:r>
            <a:r>
              <a:rPr lang="ru-RU" b="1" dirty="0" smtClean="0"/>
              <a:t>, что </a:t>
            </a:r>
            <a:r>
              <a:rPr lang="ru-RU" b="1" dirty="0" err="1" smtClean="0"/>
              <a:t>буд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т</a:t>
            </a:r>
            <a:r>
              <a:rPr lang="ru-RU" b="1" dirty="0" smtClean="0"/>
              <a:t>, то </a:t>
            </a:r>
            <a:r>
              <a:rPr lang="ru-RU" b="1" dirty="0" err="1" smtClean="0"/>
              <a:t>увид</a:t>
            </a:r>
            <a:r>
              <a:rPr lang="ru-RU" b="1" dirty="0" err="1" smtClean="0">
                <a:solidFill>
                  <a:srgbClr val="0070C0"/>
                </a:solidFill>
              </a:rPr>
              <a:t>И</a:t>
            </a:r>
            <a:r>
              <a:rPr lang="ru-RU" b="1" dirty="0" err="1" smtClean="0"/>
              <a:t>м</a:t>
            </a:r>
            <a:r>
              <a:rPr lang="ru-RU" b="1" dirty="0" smtClean="0"/>
              <a:t>. 10. Из песни слова не </a:t>
            </a:r>
            <a:r>
              <a:rPr lang="ru-RU" b="1" dirty="0" err="1" smtClean="0"/>
              <a:t>выкин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шь</a:t>
            </a:r>
            <a:r>
              <a:rPr lang="ru-RU" b="1" dirty="0" smtClean="0"/>
              <a:t>. 11. Дружба </a:t>
            </a:r>
            <a:r>
              <a:rPr lang="ru-RU" b="1" dirty="0" err="1" smtClean="0"/>
              <a:t>крепн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т</a:t>
            </a:r>
            <a:r>
              <a:rPr lang="ru-RU" b="1" dirty="0" smtClean="0"/>
              <a:t> правдой. 12. </a:t>
            </a:r>
            <a:r>
              <a:rPr lang="ru-RU" b="1" dirty="0" err="1" smtClean="0"/>
              <a:t>Посе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шь</a:t>
            </a:r>
            <a:r>
              <a:rPr lang="ru-RU" b="1" dirty="0" smtClean="0"/>
              <a:t> в пору — </a:t>
            </a:r>
            <a:r>
              <a:rPr lang="ru-RU" b="1" dirty="0" err="1" smtClean="0"/>
              <a:t>получ</a:t>
            </a:r>
            <a:r>
              <a:rPr lang="ru-RU" b="1" dirty="0" err="1" smtClean="0">
                <a:solidFill>
                  <a:srgbClr val="0070C0"/>
                </a:solidFill>
              </a:rPr>
              <a:t>И</a:t>
            </a:r>
            <a:r>
              <a:rPr lang="ru-RU" b="1" dirty="0" err="1" smtClean="0"/>
              <a:t>шь</a:t>
            </a:r>
            <a:r>
              <a:rPr lang="ru-RU" b="1" dirty="0" smtClean="0"/>
              <a:t> урожай с гору. 13. Как </a:t>
            </a:r>
            <a:r>
              <a:rPr lang="ru-RU" b="1" dirty="0" err="1" smtClean="0"/>
              <a:t>приуч</a:t>
            </a:r>
            <a:r>
              <a:rPr lang="ru-RU" b="1" dirty="0" err="1" smtClean="0">
                <a:solidFill>
                  <a:srgbClr val="0070C0"/>
                </a:solidFill>
              </a:rPr>
              <a:t>И</a:t>
            </a:r>
            <a:r>
              <a:rPr lang="ru-RU" b="1" dirty="0" err="1" smtClean="0"/>
              <a:t>шь</a:t>
            </a:r>
            <a:r>
              <a:rPr lang="ru-RU" b="1" dirty="0" smtClean="0"/>
              <a:t> — так и </a:t>
            </a:r>
            <a:r>
              <a:rPr lang="ru-RU" b="1" dirty="0" err="1" smtClean="0"/>
              <a:t>буд</a:t>
            </a:r>
            <a:r>
              <a:rPr lang="ru-RU" b="1" dirty="0" err="1" smtClean="0">
                <a:solidFill>
                  <a:srgbClr val="0070C0"/>
                </a:solidFill>
              </a:rPr>
              <a:t>Е</a:t>
            </a:r>
            <a:r>
              <a:rPr lang="ru-RU" b="1" dirty="0" err="1" smtClean="0"/>
              <a:t>т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№105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765169"/>
            <a:ext cx="4935243" cy="2203849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rgbClr val="00B050"/>
                </a:solidFill>
              </a:rPr>
              <a:t>От данных глаголов образуйте формы повелительного наклонения.</a:t>
            </a:r>
            <a:endParaRPr lang="ru-RU" sz="1400" dirty="0" smtClean="0">
              <a:solidFill>
                <a:srgbClr val="00B050"/>
              </a:solidFill>
            </a:endParaRPr>
          </a:p>
          <a:p>
            <a:pPr algn="ctr"/>
            <a:r>
              <a:rPr lang="ru-RU" sz="1400" b="1" i="1" dirty="0" smtClean="0">
                <a:solidFill>
                  <a:srgbClr val="0070C0"/>
                </a:solidFill>
              </a:rPr>
              <a:t>Образец: </a:t>
            </a:r>
            <a:r>
              <a:rPr lang="ru-RU" sz="1400" b="1" dirty="0" smtClean="0">
                <a:solidFill>
                  <a:srgbClr val="0070C0"/>
                </a:solidFill>
              </a:rPr>
              <a:t>Утешить</a:t>
            </a:r>
            <a:r>
              <a:rPr lang="ru-RU" sz="1400" b="1" i="1" dirty="0" smtClean="0">
                <a:solidFill>
                  <a:srgbClr val="0070C0"/>
                </a:solidFill>
              </a:rPr>
              <a:t> — </a:t>
            </a:r>
            <a:r>
              <a:rPr lang="ru-RU" sz="1400" b="1" dirty="0" smtClean="0">
                <a:solidFill>
                  <a:srgbClr val="0070C0"/>
                </a:solidFill>
              </a:rPr>
              <a:t>утешь, утешьте.</a:t>
            </a:r>
            <a:endParaRPr lang="ru-RU" sz="1400" i="1" dirty="0" smtClean="0">
              <a:solidFill>
                <a:srgbClr val="0070C0"/>
              </a:solidFill>
            </a:endParaRPr>
          </a:p>
          <a:p>
            <a:pPr algn="ctr"/>
            <a:r>
              <a:rPr lang="ru-RU" sz="1400" b="1" dirty="0" smtClean="0"/>
              <a:t>Отправить -  отправ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, отправ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те</a:t>
            </a:r>
          </a:p>
          <a:p>
            <a:pPr algn="ctr"/>
            <a:r>
              <a:rPr lang="ru-RU" sz="1400" b="1" dirty="0" smtClean="0"/>
              <a:t>тревожить -тревож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, тревож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те</a:t>
            </a:r>
          </a:p>
          <a:p>
            <a:pPr algn="ctr"/>
            <a:r>
              <a:rPr lang="ru-RU" sz="1400" b="1" dirty="0" smtClean="0"/>
              <a:t>спрятать-спряч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, спрячьте</a:t>
            </a:r>
          </a:p>
          <a:p>
            <a:pPr algn="ctr"/>
            <a:r>
              <a:rPr lang="ru-RU" sz="1400" b="1" dirty="0" smtClean="0"/>
              <a:t> направить - направ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, направ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те</a:t>
            </a:r>
          </a:p>
          <a:p>
            <a:pPr algn="ctr"/>
            <a:r>
              <a:rPr lang="ru-RU" sz="1400" b="1" dirty="0" err="1" smtClean="0"/>
              <a:t>познакомить-познаком</a:t>
            </a:r>
            <a:r>
              <a:rPr lang="ru-RU" sz="1400" b="1" dirty="0" err="1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, познаком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те</a:t>
            </a:r>
          </a:p>
          <a:p>
            <a:pPr algn="ctr"/>
            <a:r>
              <a:rPr lang="ru-RU" sz="1400" b="1" dirty="0" smtClean="0"/>
              <a:t> </a:t>
            </a:r>
            <a:r>
              <a:rPr lang="ru-RU" sz="1400" b="1" dirty="0" err="1" smtClean="0"/>
              <a:t>отметить-отмет</a:t>
            </a:r>
            <a:r>
              <a:rPr lang="ru-RU" sz="1400" b="1" dirty="0" err="1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, отмет</a:t>
            </a:r>
            <a:r>
              <a:rPr lang="ru-RU" sz="1400" b="1" dirty="0" smtClean="0">
                <a:solidFill>
                  <a:srgbClr val="00B050"/>
                </a:solidFill>
              </a:rPr>
              <a:t>ь</a:t>
            </a:r>
            <a:r>
              <a:rPr lang="ru-RU" sz="1400" b="1" dirty="0" smtClean="0"/>
              <a:t>те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572a97fd4067bbe618d14f2af1cd671a240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8221</TotalTime>
  <Words>642</Words>
  <Application>Microsoft Office PowerPoint</Application>
  <PresentationFormat>Произвольный</PresentationFormat>
  <Paragraphs>90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Times New Roman</vt:lpstr>
      <vt:lpstr>Office Theme</vt:lpstr>
      <vt:lpstr>Русский язык </vt:lpstr>
      <vt:lpstr>Сегодня на уроке </vt:lpstr>
      <vt:lpstr>Правописание окончаний глаголов</vt:lpstr>
      <vt:lpstr>Запомните !</vt:lpstr>
      <vt:lpstr>Обратите внимание!</vt:lpstr>
      <vt:lpstr>Упражнение 102.</vt:lpstr>
      <vt:lpstr>Упражнение 103.</vt:lpstr>
      <vt:lpstr>Упражнение №104</vt:lpstr>
      <vt:lpstr>Упражнение №105</vt:lpstr>
      <vt:lpstr>Окончания причастий</vt:lpstr>
      <vt:lpstr>Упражнение 108</vt:lpstr>
      <vt:lpstr>Сегодня на уроке 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User</cp:lastModifiedBy>
  <cp:revision>842</cp:revision>
  <dcterms:created xsi:type="dcterms:W3CDTF">2020-04-13T08:06:06Z</dcterms:created>
  <dcterms:modified xsi:type="dcterms:W3CDTF">2020-12-29T06:54:20Z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