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7"/>
  </p:notesMasterIdLst>
  <p:sldIdLst>
    <p:sldId id="362" r:id="rId2"/>
    <p:sldId id="361" r:id="rId3"/>
    <p:sldId id="477" r:id="rId4"/>
    <p:sldId id="382" r:id="rId5"/>
    <p:sldId id="448" r:id="rId6"/>
    <p:sldId id="434" r:id="rId7"/>
    <p:sldId id="478" r:id="rId8"/>
    <p:sldId id="430" r:id="rId9"/>
    <p:sldId id="432" r:id="rId10"/>
    <p:sldId id="480" r:id="rId11"/>
    <p:sldId id="466" r:id="rId12"/>
    <p:sldId id="481" r:id="rId13"/>
    <p:sldId id="479" r:id="rId14"/>
    <p:sldId id="482" r:id="rId15"/>
    <p:sldId id="433" r:id="rId16"/>
    <p:sldId id="459" r:id="rId17"/>
    <p:sldId id="483" r:id="rId18"/>
    <p:sldId id="460" r:id="rId19"/>
    <p:sldId id="452" r:id="rId20"/>
    <p:sldId id="447" r:id="rId21"/>
    <p:sldId id="486" r:id="rId22"/>
    <p:sldId id="485" r:id="rId23"/>
    <p:sldId id="453" r:id="rId24"/>
    <p:sldId id="469" r:id="rId25"/>
    <p:sldId id="296" r:id="rId26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216" d="100"/>
          <a:sy n="216" d="100"/>
        </p:scale>
        <p:origin x="822" y="1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A545A-84DD-4685-A842-F803970CC266}" type="datetimeFigureOut">
              <a:rPr lang="ru-RU" smtClean="0"/>
              <a:pPr/>
              <a:t>29.12.2020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9C4192-897D-4DDB-A9B9-9FCFB55F61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942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11" y="2328"/>
            <a:ext cx="5757267" cy="102058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8754" y="228029"/>
            <a:ext cx="3524134" cy="537640"/>
          </a:xfrm>
          <a:prstGeom prst="rect">
            <a:avLst/>
          </a:prstGeom>
        </p:spPr>
        <p:txBody>
          <a:bodyPr vert="horz" wrap="square" lIns="0" tIns="14597" rIns="0" bIns="0" rtlCol="0" anchor="ctr">
            <a:spAutoFit/>
          </a:bodyPr>
          <a:lstStyle/>
          <a:p>
            <a:pPr marL="12693" algn="ctr">
              <a:spcBef>
                <a:spcPts val="114"/>
              </a:spcBef>
            </a:pPr>
            <a:r>
              <a:rPr sz="3398" spc="-5" dirty="0">
                <a:latin typeface="Arial" panose="020B0604020202020204" pitchFamily="34" charset="0"/>
                <a:cs typeface="Arial" panose="020B0604020202020204" pitchFamily="34" charset="0"/>
              </a:rPr>
              <a:t>Русский</a:t>
            </a:r>
            <a:r>
              <a:rPr sz="3398" spc="-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398" spc="10" dirty="0">
                <a:latin typeface="Arial" panose="020B0604020202020204" pitchFamily="34" charset="0"/>
                <a:cs typeface="Arial" panose="020B0604020202020204" pitchFamily="34" charset="0"/>
              </a:rPr>
              <a:t>язык</a:t>
            </a:r>
            <a:endParaRPr sz="339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0229" y="1393638"/>
            <a:ext cx="344001" cy="675944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9"/>
          </a:p>
        </p:txBody>
      </p:sp>
      <p:grpSp>
        <p:nvGrpSpPr>
          <p:cNvPr id="10" name="object 10"/>
          <p:cNvGrpSpPr/>
          <p:nvPr/>
        </p:nvGrpSpPr>
        <p:grpSpPr>
          <a:xfrm>
            <a:off x="4708046" y="195054"/>
            <a:ext cx="603589" cy="603589"/>
            <a:chOff x="4701999" y="228108"/>
            <a:chExt cx="603885" cy="60388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1799" dirty="0"/>
                <a:t>   </a:t>
              </a:r>
              <a:r>
                <a:rPr lang="ru-RU" sz="1799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  <a:endParaRPr sz="179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799"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4801278" y="450738"/>
            <a:ext cx="439205" cy="212232"/>
          </a:xfrm>
          <a:prstGeom prst="rect">
            <a:avLst/>
          </a:prstGeom>
        </p:spPr>
        <p:txBody>
          <a:bodyPr vert="horz" wrap="square" lIns="0" tIns="12059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dirty="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7773" y="289663"/>
            <a:ext cx="467131" cy="466497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 sz="1799"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 sz="1799"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 sz="1799"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799"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 sz="1799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 sz="1799"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 sz="1799"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 sz="1799"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 sz="1799"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 sz="1799"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 sz="1799"/>
            </a:p>
          </p:txBody>
        </p:sp>
      </p:grpSp>
      <p:sp>
        <p:nvSpPr>
          <p:cNvPr id="27" name="object 5"/>
          <p:cNvSpPr/>
          <p:nvPr/>
        </p:nvSpPr>
        <p:spPr>
          <a:xfrm>
            <a:off x="260229" y="2194333"/>
            <a:ext cx="344001" cy="675944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799"/>
          </a:p>
        </p:txBody>
      </p:sp>
      <p:sp>
        <p:nvSpPr>
          <p:cNvPr id="4" name="TextBox 3"/>
          <p:cNvSpPr txBox="1"/>
          <p:nvPr/>
        </p:nvSpPr>
        <p:spPr>
          <a:xfrm>
            <a:off x="674104" y="1358200"/>
            <a:ext cx="45663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Имя числительное.</a:t>
            </a:r>
            <a:endParaRPr lang="en-US" sz="24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Местоимение.</a:t>
            </a:r>
          </a:p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Повторение.</a:t>
            </a:r>
            <a:endParaRPr lang="ru-RU" sz="2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4" descr="Греческие цифры и числа - Общество греков в Нижнем Новгород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8394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4748" y="102424"/>
            <a:ext cx="3950299" cy="315471"/>
          </a:xfrm>
        </p:spPr>
        <p:txBody>
          <a:bodyPr/>
          <a:lstStyle/>
          <a:p>
            <a:r>
              <a:rPr lang="ru-RU" dirty="0" smtClean="0"/>
              <a:t>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7" y="542305"/>
            <a:ext cx="5544616" cy="2462213"/>
          </a:xfrm>
        </p:spPr>
        <p:txBody>
          <a:bodyPr/>
          <a:lstStyle/>
          <a:p>
            <a:r>
              <a:rPr lang="ru-RU" sz="1600" b="1" dirty="0" smtClean="0"/>
              <a:t>не по себе </a:t>
            </a:r>
            <a:r>
              <a:rPr lang="ru-RU" sz="1600" dirty="0" smtClean="0"/>
              <a:t>- неприятно</a:t>
            </a:r>
            <a:r>
              <a:rPr lang="ru-RU" sz="1600" dirty="0"/>
              <a:t>, нездоровится </a:t>
            </a:r>
            <a:r>
              <a:rPr lang="ru-RU" sz="1600" dirty="0" smtClean="0"/>
              <a:t>кому-нибудь;</a:t>
            </a:r>
          </a:p>
          <a:p>
            <a:r>
              <a:rPr lang="ru-RU" sz="1600" b="1" dirty="0"/>
              <a:t>п</a:t>
            </a:r>
            <a:r>
              <a:rPr lang="ru-RU" sz="1600" b="1" dirty="0" smtClean="0"/>
              <a:t>о себе </a:t>
            </a:r>
            <a:r>
              <a:rPr lang="ru-RU" sz="1600" dirty="0" smtClean="0"/>
              <a:t>- по </a:t>
            </a:r>
            <a:r>
              <a:rPr lang="ru-RU" sz="1600" dirty="0"/>
              <a:t>своим </a:t>
            </a:r>
            <a:r>
              <a:rPr lang="ru-RU" sz="1600" dirty="0" smtClean="0"/>
              <a:t>силам -  «Взять </a:t>
            </a:r>
            <a:r>
              <a:rPr lang="ru-RU" sz="1600" dirty="0"/>
              <a:t>работу по </a:t>
            </a:r>
            <a:r>
              <a:rPr lang="ru-RU" sz="1600" dirty="0" smtClean="0"/>
              <a:t>себе»;</a:t>
            </a:r>
          </a:p>
          <a:p>
            <a:r>
              <a:rPr lang="ru-RU" sz="1600" b="1" dirty="0"/>
              <a:t>с</a:t>
            </a:r>
            <a:r>
              <a:rPr lang="ru-RU" sz="1600" b="1" dirty="0" smtClean="0"/>
              <a:t>ам по себе </a:t>
            </a:r>
            <a:r>
              <a:rPr lang="ru-RU" sz="1600" dirty="0" smtClean="0"/>
              <a:t>- самостоятельно</a:t>
            </a:r>
            <a:r>
              <a:rPr lang="ru-RU" sz="1600" dirty="0"/>
              <a:t> — без посторонней помощи или действий — что-либо делать, </a:t>
            </a:r>
            <a:r>
              <a:rPr lang="ru-RU" sz="1600" dirty="0" smtClean="0"/>
              <a:t>совершать - «</a:t>
            </a:r>
            <a:r>
              <a:rPr lang="ru-RU" sz="1600" dirty="0"/>
              <a:t> Браузер постоянно запускается </a:t>
            </a:r>
            <a:r>
              <a:rPr lang="ru-RU" sz="1600" b="1" dirty="0"/>
              <a:t>сам по </a:t>
            </a:r>
            <a:r>
              <a:rPr lang="ru-RU" sz="1600" b="1" dirty="0" smtClean="0"/>
              <a:t>себе</a:t>
            </a:r>
            <a:r>
              <a:rPr lang="ru-RU" sz="1600" dirty="0" smtClean="0"/>
              <a:t>»;</a:t>
            </a:r>
            <a:r>
              <a:rPr lang="ru-RU" sz="1600" dirty="0"/>
              <a:t> </a:t>
            </a:r>
            <a:endParaRPr lang="ru-RU" sz="1600" dirty="0" smtClean="0"/>
          </a:p>
          <a:p>
            <a:r>
              <a:rPr lang="ru-RU" sz="1600" b="1" dirty="0"/>
              <a:t>с</a:t>
            </a:r>
            <a:r>
              <a:rPr lang="ru-RU" sz="1600" b="1" dirty="0" smtClean="0"/>
              <a:t>амо собой </a:t>
            </a:r>
            <a:r>
              <a:rPr lang="ru-RU" sz="1600" dirty="0" smtClean="0"/>
              <a:t>- </a:t>
            </a:r>
            <a:r>
              <a:rPr lang="ru-RU" sz="1600" dirty="0"/>
              <a:t>без </a:t>
            </a:r>
            <a:r>
              <a:rPr lang="ru-RU" sz="1600" dirty="0" smtClean="0"/>
              <a:t>постороннего </a:t>
            </a:r>
            <a:r>
              <a:rPr lang="ru-RU" sz="1600" dirty="0"/>
              <a:t> </a:t>
            </a:r>
            <a:r>
              <a:rPr lang="ru-RU" sz="1600" dirty="0" smtClean="0"/>
              <a:t>    вмешательства</a:t>
            </a:r>
            <a:r>
              <a:rPr lang="ru-RU" sz="1600" dirty="0"/>
              <a:t>; </a:t>
            </a:r>
            <a:r>
              <a:rPr lang="ru-RU" sz="1600" dirty="0" smtClean="0"/>
              <a:t>непроизвольно,</a:t>
            </a:r>
            <a:r>
              <a:rPr lang="ru-RU" sz="1600" dirty="0"/>
              <a:t> </a:t>
            </a:r>
            <a:r>
              <a:rPr lang="ru-RU" sz="1600" dirty="0" smtClean="0"/>
              <a:t>естественно;</a:t>
            </a:r>
            <a:r>
              <a:rPr lang="ru-RU" sz="1600" dirty="0"/>
              <a:t> </a:t>
            </a:r>
            <a:endParaRPr lang="ru-RU" sz="2800" dirty="0"/>
          </a:p>
          <a:p>
            <a:r>
              <a:rPr lang="ru-RU" sz="1600" b="1" dirty="0" smtClean="0"/>
              <a:t>вне себя </a:t>
            </a:r>
            <a:r>
              <a:rPr lang="ru-RU" sz="1600" dirty="0" smtClean="0"/>
              <a:t>- в чрезвычайно </a:t>
            </a:r>
            <a:r>
              <a:rPr lang="ru-RU" sz="1600" dirty="0"/>
              <a:t>возбужденном </a:t>
            </a:r>
            <a:r>
              <a:rPr lang="ru-RU" sz="1600" dirty="0" smtClean="0"/>
              <a:t>состоянии;</a:t>
            </a:r>
            <a:endParaRPr lang="ru-RU" sz="1600" dirty="0"/>
          </a:p>
          <a:p>
            <a:r>
              <a:rPr lang="ru-RU" sz="1600" b="1" dirty="0"/>
              <a:t>н</a:t>
            </a:r>
            <a:r>
              <a:rPr lang="ru-RU" sz="1600" b="1" dirty="0" smtClean="0"/>
              <a:t>е в себе </a:t>
            </a:r>
            <a:r>
              <a:rPr lang="ru-RU" sz="1600" dirty="0" smtClean="0"/>
              <a:t>- быть </a:t>
            </a:r>
            <a:r>
              <a:rPr lang="ru-RU" sz="1600" dirty="0"/>
              <a:t>взволнованным, встревоженным, </a:t>
            </a:r>
            <a:r>
              <a:rPr lang="ru-RU" sz="1600" dirty="0" smtClean="0"/>
              <a:t>обеспокоенным.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1373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542305"/>
            <a:ext cx="5131917" cy="184666"/>
          </a:xfrm>
        </p:spPr>
        <p:txBody>
          <a:bodyPr/>
          <a:lstStyle/>
          <a:p>
            <a:endParaRPr lang="ru-RU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604" y="855300"/>
            <a:ext cx="5328592" cy="2207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04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Михеева Галина | Обучение фразеологии русского языка в начальной школе |  Журнал «Начальная школа» № 24/2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17" y="765613"/>
            <a:ext cx="1499900" cy="229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Михеева Галина | Обучение фразеологии русского языка в начальной школе |  Журнал «Начальная школа» № 24/20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8764" y="779558"/>
            <a:ext cx="1446874" cy="2301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242940" y="1041913"/>
            <a:ext cx="2522860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Строить из себя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Весь из себя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Напускать на себя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Много брать на себя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Показать себя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9734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0772" y="102424"/>
            <a:ext cx="3734275" cy="315471"/>
          </a:xfrm>
        </p:spPr>
        <p:txBody>
          <a:bodyPr/>
          <a:lstStyle/>
          <a:p>
            <a:r>
              <a:rPr lang="ru-RU" dirty="0" smtClean="0"/>
              <a:t>Упражнение 5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72607" cy="2369880"/>
          </a:xfrm>
        </p:spPr>
        <p:txBody>
          <a:bodyPr/>
          <a:lstStyle/>
          <a:p>
            <a:pPr indent="180975"/>
            <a:r>
              <a:rPr lang="ru-RU" sz="1400" b="1" dirty="0"/>
              <a:t>Восстановите афоризмы великих людей, дополнив их отрицательными местоимениями. </a:t>
            </a:r>
            <a:endParaRPr lang="ru-RU" sz="1400" b="1" dirty="0" smtClean="0"/>
          </a:p>
          <a:p>
            <a:r>
              <a:rPr lang="ru-RU" sz="1400" dirty="0" smtClean="0"/>
              <a:t>1. … </a:t>
            </a:r>
            <a:r>
              <a:rPr lang="ru-RU" sz="1400" dirty="0"/>
              <a:t>дело нельзя хорошо сделать, если неизвестно, чего хотят достигнуть. (</a:t>
            </a:r>
            <a:r>
              <a:rPr lang="ru-RU" sz="1400" dirty="0" err="1"/>
              <a:t>А.Макаренко</a:t>
            </a:r>
            <a:r>
              <a:rPr lang="ru-RU" sz="1400" dirty="0"/>
              <a:t>) 2. Человеку, который сам … не знает, … рассказывать людям (Б. Горбатов) 3. Нет злейшего страдания, как … не делать. (</a:t>
            </a:r>
            <a:r>
              <a:rPr lang="ru-RU" sz="1400" dirty="0" err="1"/>
              <a:t>А.Герцен</a:t>
            </a:r>
            <a:r>
              <a:rPr lang="ru-RU" sz="1400" dirty="0"/>
              <a:t>) 4. … причина не извиняет невежливости. (</a:t>
            </a:r>
            <a:r>
              <a:rPr lang="ru-RU" sz="1400" dirty="0" err="1"/>
              <a:t>Т.Шевченко</a:t>
            </a:r>
            <a:r>
              <a:rPr lang="ru-RU" sz="1400" dirty="0"/>
              <a:t>) 5. Честный человек … не завидует. (</a:t>
            </a:r>
            <a:r>
              <a:rPr lang="ru-RU" sz="1400" dirty="0" err="1"/>
              <a:t>М.Горький</a:t>
            </a:r>
            <a:r>
              <a:rPr lang="ru-RU" sz="1400" dirty="0"/>
              <a:t>) 6. Кому … сказать, тому лучше молчать. (</a:t>
            </a:r>
            <a:r>
              <a:rPr lang="ru-RU" sz="1400" dirty="0" err="1"/>
              <a:t>В.Белинский</a:t>
            </a:r>
            <a:r>
              <a:rPr lang="ru-RU" sz="1400" dirty="0"/>
              <a:t>) </a:t>
            </a:r>
            <a:endParaRPr lang="ru-RU" sz="1400" dirty="0" smtClean="0"/>
          </a:p>
          <a:p>
            <a:r>
              <a:rPr lang="ru-RU" sz="1400" dirty="0" smtClean="0"/>
              <a:t>Слова </a:t>
            </a:r>
            <a:r>
              <a:rPr lang="ru-RU" sz="1400" dirty="0"/>
              <a:t>для справок: ничего, не о чем  нечего, никакое, никакая, никому. </a:t>
            </a:r>
          </a:p>
        </p:txBody>
      </p:sp>
    </p:spTree>
    <p:extLst>
      <p:ext uri="{BB962C8B-B14F-4D97-AF65-F5344CB8AC3E}">
        <p14:creationId xmlns:p14="http://schemas.microsoft.com/office/powerpoint/2010/main" val="123395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0772" y="102424"/>
            <a:ext cx="3734275" cy="315471"/>
          </a:xfrm>
        </p:spPr>
        <p:txBody>
          <a:bodyPr/>
          <a:lstStyle/>
          <a:p>
            <a:r>
              <a:rPr lang="ru-RU" dirty="0" smtClean="0"/>
              <a:t>Упражнение 5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72607" cy="254537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1400" dirty="0" smtClean="0"/>
              <a:t>1.</a:t>
            </a:r>
            <a:r>
              <a:rPr lang="ru-RU" sz="1400" b="1" dirty="0" smtClean="0"/>
              <a:t>Никакое  </a:t>
            </a:r>
            <a:r>
              <a:rPr lang="ru-RU" sz="1400" dirty="0"/>
              <a:t>дело нельзя хорошо сделать, если неизвестно, чего хотят достигнуть. (</a:t>
            </a:r>
            <a:r>
              <a:rPr lang="ru-RU" sz="1400" dirty="0" err="1"/>
              <a:t>А.Макаренко</a:t>
            </a:r>
            <a:r>
              <a:rPr lang="ru-RU" sz="1400" dirty="0"/>
              <a:t>) </a:t>
            </a:r>
            <a:endParaRPr lang="ru-RU" sz="1400" dirty="0" smtClean="0"/>
          </a:p>
          <a:p>
            <a:pPr>
              <a:lnSpc>
                <a:spcPct val="150000"/>
              </a:lnSpc>
            </a:pPr>
            <a:r>
              <a:rPr lang="ru-RU" sz="1400" dirty="0" smtClean="0"/>
              <a:t>2.Человеку</a:t>
            </a:r>
            <a:r>
              <a:rPr lang="ru-RU" sz="1400" dirty="0"/>
              <a:t>, который сам </a:t>
            </a:r>
            <a:r>
              <a:rPr lang="ru-RU" sz="1400" b="1" dirty="0" smtClean="0"/>
              <a:t>ничего</a:t>
            </a:r>
            <a:r>
              <a:rPr lang="ru-RU" sz="1400" dirty="0" smtClean="0"/>
              <a:t> </a:t>
            </a:r>
            <a:r>
              <a:rPr lang="ru-RU" sz="1400" dirty="0"/>
              <a:t>не знает, </a:t>
            </a:r>
            <a:r>
              <a:rPr lang="ru-RU" sz="1400" b="1" dirty="0" smtClean="0"/>
              <a:t>нечего</a:t>
            </a:r>
            <a:r>
              <a:rPr lang="ru-RU" sz="1400" dirty="0" smtClean="0"/>
              <a:t> </a:t>
            </a:r>
            <a:r>
              <a:rPr lang="ru-RU" sz="1400" dirty="0"/>
              <a:t>рассказывать людям (Б. Горбатов) </a:t>
            </a:r>
            <a:endParaRPr lang="ru-RU" sz="1400" dirty="0" smtClean="0"/>
          </a:p>
          <a:p>
            <a:pPr>
              <a:lnSpc>
                <a:spcPct val="150000"/>
              </a:lnSpc>
            </a:pPr>
            <a:r>
              <a:rPr lang="ru-RU" sz="1400" dirty="0" smtClean="0"/>
              <a:t>3</a:t>
            </a:r>
            <a:r>
              <a:rPr lang="ru-RU" sz="1400" dirty="0"/>
              <a:t>. Нет злейшего страдания, как </a:t>
            </a:r>
            <a:r>
              <a:rPr lang="ru-RU" sz="1400" b="1" dirty="0" smtClean="0"/>
              <a:t>ничего </a:t>
            </a:r>
            <a:r>
              <a:rPr lang="ru-RU" sz="1400" dirty="0"/>
              <a:t>не делать. (</a:t>
            </a:r>
            <a:r>
              <a:rPr lang="ru-RU" sz="1400" dirty="0" err="1"/>
              <a:t>А.Герцен</a:t>
            </a:r>
            <a:r>
              <a:rPr lang="ru-RU" sz="1400" dirty="0"/>
              <a:t>) </a:t>
            </a:r>
            <a:endParaRPr lang="ru-RU" sz="1400" dirty="0" smtClean="0"/>
          </a:p>
          <a:p>
            <a:pPr>
              <a:lnSpc>
                <a:spcPct val="150000"/>
              </a:lnSpc>
            </a:pPr>
            <a:r>
              <a:rPr lang="ru-RU" sz="1400" dirty="0" smtClean="0"/>
              <a:t>4</a:t>
            </a:r>
            <a:r>
              <a:rPr lang="ru-RU" sz="1400" dirty="0"/>
              <a:t>. </a:t>
            </a:r>
            <a:r>
              <a:rPr lang="ru-RU" sz="1400" b="1" dirty="0" smtClean="0"/>
              <a:t>Никакая </a:t>
            </a:r>
            <a:r>
              <a:rPr lang="ru-RU" sz="1400" dirty="0" smtClean="0"/>
              <a:t> </a:t>
            </a:r>
            <a:r>
              <a:rPr lang="ru-RU" sz="1400" dirty="0"/>
              <a:t>причина не извиняет невежливости. (</a:t>
            </a:r>
            <a:r>
              <a:rPr lang="ru-RU" sz="1400" dirty="0" err="1"/>
              <a:t>Т.Шевченко</a:t>
            </a:r>
            <a:r>
              <a:rPr lang="ru-RU" sz="1400" dirty="0"/>
              <a:t>) </a:t>
            </a:r>
            <a:endParaRPr lang="ru-RU" sz="1400" dirty="0" smtClean="0"/>
          </a:p>
          <a:p>
            <a:pPr>
              <a:lnSpc>
                <a:spcPct val="150000"/>
              </a:lnSpc>
            </a:pPr>
            <a:r>
              <a:rPr lang="ru-RU" sz="1400" dirty="0" smtClean="0"/>
              <a:t>5</a:t>
            </a:r>
            <a:r>
              <a:rPr lang="ru-RU" sz="1400" dirty="0"/>
              <a:t>. Честный человек </a:t>
            </a:r>
            <a:r>
              <a:rPr lang="ru-RU" sz="1400" b="1" dirty="0" smtClean="0"/>
              <a:t>никому</a:t>
            </a:r>
            <a:r>
              <a:rPr lang="ru-RU" sz="1400" dirty="0" smtClean="0"/>
              <a:t> </a:t>
            </a:r>
            <a:r>
              <a:rPr lang="ru-RU" sz="1400" dirty="0"/>
              <a:t>не завидует. (</a:t>
            </a:r>
            <a:r>
              <a:rPr lang="ru-RU" sz="1400" dirty="0" err="1"/>
              <a:t>М.Горький</a:t>
            </a:r>
            <a:r>
              <a:rPr lang="ru-RU" sz="1400" dirty="0"/>
              <a:t>) </a:t>
            </a:r>
            <a:endParaRPr lang="ru-RU" sz="1400" dirty="0" smtClean="0"/>
          </a:p>
          <a:p>
            <a:pPr>
              <a:lnSpc>
                <a:spcPct val="150000"/>
              </a:lnSpc>
            </a:pPr>
            <a:r>
              <a:rPr lang="ru-RU" sz="1400" dirty="0" smtClean="0"/>
              <a:t>6</a:t>
            </a:r>
            <a:r>
              <a:rPr lang="ru-RU" sz="1400" dirty="0"/>
              <a:t>. Кому </a:t>
            </a:r>
            <a:r>
              <a:rPr lang="ru-RU" sz="1400" dirty="0" smtClean="0"/>
              <a:t>нечего </a:t>
            </a:r>
            <a:r>
              <a:rPr lang="ru-RU" sz="1400" dirty="0"/>
              <a:t>сказать, тому лучше молчать. (</a:t>
            </a:r>
            <a:r>
              <a:rPr lang="ru-RU" sz="1400" dirty="0" err="1"/>
              <a:t>В.Белинский</a:t>
            </a:r>
            <a:r>
              <a:rPr lang="ru-RU" sz="1400" dirty="0"/>
              <a:t>) </a:t>
            </a:r>
            <a:endParaRPr lang="ru-RU" sz="1400" dirty="0" smtClean="0"/>
          </a:p>
        </p:txBody>
      </p:sp>
    </p:spTree>
    <p:extLst>
      <p:ext uri="{BB962C8B-B14F-4D97-AF65-F5344CB8AC3E}">
        <p14:creationId xmlns:p14="http://schemas.microsoft.com/office/powerpoint/2010/main" val="310213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22860" y="614313"/>
            <a:ext cx="2942187" cy="276999"/>
          </a:xfrm>
        </p:spPr>
        <p:txBody>
          <a:bodyPr/>
          <a:lstStyle/>
          <a:p>
            <a:r>
              <a:rPr lang="ru-RU" sz="1800" dirty="0"/>
              <a:t> </a:t>
            </a:r>
          </a:p>
        </p:txBody>
      </p:sp>
      <p:sp>
        <p:nvSpPr>
          <p:cNvPr id="4" name="AutoShape 2" descr="Опять 25 - Home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74588" y="542305"/>
            <a:ext cx="56166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Прочитайте текст. Перескажите его содержание по вопросному плану.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25412" y="858967"/>
            <a:ext cx="551405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Лексическое богатство русского языка отражено в многочисленных лингвистических толковых словарях. Например, «Словарь живого великорусского языка» В. Даля – это примерно 200 тысяч слов, «Толковый словарь»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Д.Н.Ушакова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– 90 тысяч слов, «Словарь современного русского литературного языка» в 17 томах – 120 тысяч слов. </a:t>
            </a: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370013" y="103188"/>
            <a:ext cx="4095750" cy="314325"/>
          </a:xfrm>
        </p:spPr>
        <p:txBody>
          <a:bodyPr/>
          <a:lstStyle/>
          <a:p>
            <a:r>
              <a:rPr lang="ru-RU" dirty="0" smtClean="0"/>
              <a:t>Упражнение </a:t>
            </a:r>
            <a:r>
              <a:rPr lang="en-US" dirty="0" smtClean="0"/>
              <a:t>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176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652" y="102424"/>
            <a:ext cx="4814395" cy="630942"/>
          </a:xfrm>
        </p:spPr>
        <p:txBody>
          <a:bodyPr/>
          <a:lstStyle/>
          <a:p>
            <a:r>
              <a:rPr lang="ru-RU" dirty="0" smtClean="0"/>
              <a:t>Толковые словари русского языка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4"/>
            <a:ext cx="5472608" cy="215444"/>
          </a:xfrm>
        </p:spPr>
        <p:txBody>
          <a:bodyPr/>
          <a:lstStyle/>
          <a:p>
            <a:endParaRPr lang="ru-RU" sz="1400" dirty="0"/>
          </a:p>
        </p:txBody>
      </p:sp>
      <p:pic>
        <p:nvPicPr>
          <p:cNvPr id="2050" name="Picture 2" descr="Толковый словарь русского языка: иллюстрированное издание Эксмо 2067602 в  интернет-магазине Wildberri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55" y="1140781"/>
            <a:ext cx="1404156" cy="1924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Толковый словарь живого великорусского языка (Russian Edition) eBook: Даль,  Владимир: Amazon.it: Kindle Stor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2163" y="614314"/>
            <a:ext cx="1296144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Книга «Толковый словарь русского языка» Сергей Ожегов купить на YAKABOO.ua  | 978-5-488-02256-0#978-5-94666-541-4#978-5-488-02207-2#978-5-94666-540-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3176" y="1140781"/>
            <a:ext cx="1368152" cy="1942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Книга: &quot;Большой толковый словарь русского языка&quot; - Дмитрий Ушаков. Купить  книгу, читать рецензии | ISBN 978-5-9909735-2-7 | Лабиринт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6197" y="614314"/>
            <a:ext cx="1319897" cy="1865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894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215991"/>
          </a:xfrm>
        </p:spPr>
        <p:txBody>
          <a:bodyPr/>
          <a:lstStyle/>
          <a:p>
            <a:r>
              <a:rPr lang="ru-RU" sz="1600" dirty="0"/>
              <a:t>А каким должен быть словарь современного образованного человека? По данным исследований активный словарь современного образованного человека составляет 9-13 тысяч </a:t>
            </a:r>
            <a:r>
              <a:rPr lang="ru-RU" sz="1600" dirty="0" smtClean="0"/>
              <a:t>слов.</a:t>
            </a:r>
            <a:endParaRPr lang="ru-RU" sz="1600" dirty="0"/>
          </a:p>
        </p:txBody>
      </p:sp>
      <p:pic>
        <p:nvPicPr>
          <p:cNvPr id="3074" name="Picture 2" descr="Что такое пассивный и активный словарный запас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752" y="830337"/>
            <a:ext cx="2355984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Презентация на тему: &quot;В русском языке более 90 тысяч слов. Чем человек  образованнее, культурнее, тем шире его активный словарный запас.&quot;. Скачать  бесплатно и без регистрации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24" t="2658" r="15786" b="10719"/>
          <a:stretch/>
        </p:blipFill>
        <p:spPr bwMode="auto">
          <a:xfrm>
            <a:off x="330742" y="679610"/>
            <a:ext cx="2296004" cy="234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6847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65947"/>
            <a:ext cx="5164295" cy="31547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94869" y="465737"/>
            <a:ext cx="320176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Сравнение словаря современного человека и словаря известных писателей будет не в пользу нашего века. Так,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А.С.Пушкин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употреблял в своих произведениях и письмах 21 тысячу слов,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С.Есенин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– 18 900 слов, Сервантес – 17 тысяч слов, Шекспир – 15 тысяч слов</a:t>
            </a:r>
            <a:r>
              <a:rPr lang="ru-RU" sz="1600" dirty="0"/>
              <a:t>. </a:t>
            </a:r>
          </a:p>
        </p:txBody>
      </p:sp>
      <p:pic>
        <p:nvPicPr>
          <p:cNvPr id="4102" name="Picture 6" descr="Сергей Есенин и Петроград: к 125-летию со дня рождения поэта - Электронный  журнал «Петербургские прогулки»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6" t="-1" r="12130" b="-2008"/>
          <a:stretch/>
        </p:blipFill>
        <p:spPr bwMode="auto">
          <a:xfrm>
            <a:off x="269692" y="626542"/>
            <a:ext cx="1077045" cy="125238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Мигель де Сервантес Сааведра | Флибуста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2191" y="614313"/>
            <a:ext cx="1015568" cy="126461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Уильям Шекспир - биография, фото, произведения, творчество, соне и книги -  24СМИ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78" t="-3777" r="10984"/>
          <a:stretch/>
        </p:blipFill>
        <p:spPr bwMode="auto">
          <a:xfrm>
            <a:off x="874119" y="1778550"/>
            <a:ext cx="1296144" cy="12493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Группа 5"/>
          <p:cNvGrpSpPr/>
          <p:nvPr/>
        </p:nvGrpSpPr>
        <p:grpSpPr>
          <a:xfrm>
            <a:off x="794668" y="1622425"/>
            <a:ext cx="1375595" cy="1512168"/>
            <a:chOff x="403111" y="614726"/>
            <a:chExt cx="1696744" cy="2243510"/>
          </a:xfrm>
        </p:grpSpPr>
        <p:pic>
          <p:nvPicPr>
            <p:cNvPr id="4098" name="Picture 2" descr="Словарь языка Пушкина. Том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111" y="614726"/>
              <a:ext cx="1696744" cy="2243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0" name="Picture 4" descr="Стихотворный монтаж по книге «Словарь иносказаний Пушкина» 2018, Аргун —  дата и место проведения, программа мероприятия.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627" y="1403045"/>
              <a:ext cx="1512168" cy="1455191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9243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2740" y="102424"/>
            <a:ext cx="4022307" cy="315471"/>
          </a:xfrm>
        </p:spPr>
        <p:txBody>
          <a:bodyPr/>
          <a:lstStyle/>
          <a:p>
            <a:r>
              <a:rPr lang="ru-RU" dirty="0" smtClean="0"/>
              <a:t>Ответьте на вопросы</a:t>
            </a:r>
            <a:endParaRPr lang="ru-RU" dirty="0"/>
          </a:p>
        </p:txBody>
      </p:sp>
      <p:sp>
        <p:nvSpPr>
          <p:cNvPr id="4" name="AutoShape 2" descr="Пётр Ильич Чайковский (Pyotr Tchaikovsky) | Belcanto.r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5" y="629364"/>
            <a:ext cx="515707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Сколько слов содержат самые известные словари русского языка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Сколько слов употребляли в своих произведениях великие писатели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Каким, по вашему мнению, должен быть активный словарь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современного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человека?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5327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4201" y="102424"/>
            <a:ext cx="4410947" cy="315471"/>
          </a:xfrm>
        </p:spPr>
        <p:txBody>
          <a:bodyPr/>
          <a:lstStyle/>
          <a:p>
            <a:pPr algn="ctr"/>
            <a:r>
              <a:rPr lang="ru-RU" dirty="0" smtClean="0"/>
              <a:t>Сегодня на уроке мы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2100" y="775841"/>
            <a:ext cx="5255096" cy="1415772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ru-RU" sz="1800" dirty="0" smtClean="0"/>
              <a:t>- повторим и обобщим темы Числительные и Местоимение;</a:t>
            </a:r>
          </a:p>
          <a:p>
            <a:pPr>
              <a:spcAft>
                <a:spcPts val="1200"/>
              </a:spcAft>
            </a:pPr>
            <a:r>
              <a:rPr lang="ru-RU" sz="1800" dirty="0" smtClean="0"/>
              <a:t>- выполним упражнения;</a:t>
            </a:r>
          </a:p>
          <a:p>
            <a:pPr>
              <a:spcAft>
                <a:spcPts val="1200"/>
              </a:spcAft>
            </a:pPr>
            <a:r>
              <a:rPr lang="ru-RU" sz="1800" dirty="0" smtClean="0"/>
              <a:t>- закрепим разряды местоимений</a:t>
            </a:r>
          </a:p>
        </p:txBody>
      </p:sp>
    </p:spTree>
    <p:extLst>
      <p:ext uri="{BB962C8B-B14F-4D97-AF65-F5344CB8AC3E}">
        <p14:creationId xmlns:p14="http://schemas.microsoft.com/office/powerpoint/2010/main" val="381270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2740" y="102424"/>
            <a:ext cx="4022307" cy="315471"/>
          </a:xfrm>
        </p:spPr>
        <p:txBody>
          <a:bodyPr/>
          <a:lstStyle/>
          <a:p>
            <a:r>
              <a:rPr lang="ru-RU" dirty="0" smtClean="0"/>
              <a:t>Упражнение 1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0612" y="614314"/>
            <a:ext cx="5059909" cy="184666"/>
          </a:xfrm>
        </p:spPr>
        <p:txBody>
          <a:bodyPr/>
          <a:lstStyle/>
          <a:p>
            <a:r>
              <a:rPr lang="ru-RU" dirty="0"/>
              <a:t> </a:t>
            </a:r>
            <a:endParaRPr lang="ru-RU" sz="1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91212" cy="32066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flipH="1" flipV="1">
            <a:off x="297756" y="1364731"/>
            <a:ext cx="928960" cy="761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366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7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7" y="614313"/>
            <a:ext cx="4935243" cy="2339102"/>
          </a:xfrm>
        </p:spPr>
        <p:txBody>
          <a:bodyPr/>
          <a:lstStyle/>
          <a:p>
            <a:r>
              <a:rPr lang="ru-RU" dirty="0" smtClean="0"/>
              <a:t>Вставить недостающие местоимения </a:t>
            </a:r>
            <a:r>
              <a:rPr lang="ru-RU" sz="1400" b="1" i="1" dirty="0" smtClean="0"/>
              <a:t>его, её, их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 smtClean="0"/>
              <a:t>1</a:t>
            </a:r>
            <a:r>
              <a:rPr lang="ru-RU" sz="1400" dirty="0" smtClean="0"/>
              <a:t>. Братья Якоб и Вильгельм Гримм записали множество народных сказок.     …   книга известна всем.</a:t>
            </a:r>
          </a:p>
          <a:p>
            <a:r>
              <a:rPr lang="ru-RU" sz="1400" dirty="0" smtClean="0"/>
              <a:t>2. «Таня </a:t>
            </a:r>
            <a:r>
              <a:rPr lang="ru-RU" sz="1400" dirty="0" err="1" smtClean="0"/>
              <a:t>Гроттер</a:t>
            </a:r>
            <a:r>
              <a:rPr lang="ru-RU" sz="1400" dirty="0" smtClean="0"/>
              <a:t>» – это увлекательная книга-</a:t>
            </a:r>
            <a:r>
              <a:rPr lang="ru-RU" sz="1400" dirty="0" err="1" smtClean="0"/>
              <a:t>фэнтази</a:t>
            </a:r>
            <a:r>
              <a:rPr lang="ru-RU" sz="1400" dirty="0" smtClean="0"/>
              <a:t> о школе юных волшебников. Написал  …  популярный автор Дмитрий </a:t>
            </a:r>
            <a:r>
              <a:rPr lang="ru-RU" sz="1400" dirty="0" err="1" smtClean="0"/>
              <a:t>Емец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3. Хорошим другом детей был писатель-фантаст Кир Булычёв.</a:t>
            </a:r>
          </a:p>
          <a:p>
            <a:r>
              <a:rPr lang="ru-RU" sz="1400" dirty="0" smtClean="0"/>
              <a:t>     … книга «Путешествие Алисы» учит верить в добро и справедливость.</a:t>
            </a:r>
            <a:endParaRPr lang="ru-RU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1946796" y="1190377"/>
            <a:ext cx="404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Их</a:t>
            </a:r>
            <a:endParaRPr lang="ru-RU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1254" y="2486521"/>
            <a:ext cx="5157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Его </a:t>
            </a:r>
            <a:endParaRPr lang="ru-RU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86956" y="1550417"/>
            <a:ext cx="41229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её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710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/>
              <a:t>Объявление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00752" y="614313"/>
            <a:ext cx="5102428" cy="2520280"/>
          </a:xfrm>
        </p:spPr>
        <p:txBody>
          <a:bodyPr/>
          <a:lstStyle/>
          <a:p>
            <a:r>
              <a:rPr lang="en-US" dirty="0" smtClean="0"/>
              <a:t>   </a:t>
            </a:r>
            <a:r>
              <a:rPr lang="ru-RU" sz="1800" dirty="0" smtClean="0"/>
              <a:t>В </a:t>
            </a:r>
            <a:r>
              <a:rPr lang="ru-RU" sz="1800" dirty="0"/>
              <a:t>среду, двадцать второго февраля, состоится экскурсия в Политехнический музей. Все желающие собираются в 13.30 в фойе школы. </a:t>
            </a:r>
            <a:endParaRPr lang="en-US" sz="1800" dirty="0" smtClean="0"/>
          </a:p>
          <a:p>
            <a:endParaRPr lang="en-US" sz="1800" dirty="0" smtClean="0"/>
          </a:p>
          <a:p>
            <a:pPr algn="r"/>
            <a:r>
              <a:rPr lang="en-US" sz="1800" dirty="0"/>
              <a:t> </a:t>
            </a:r>
            <a:r>
              <a:rPr lang="en-US" sz="1800" dirty="0" smtClean="0"/>
              <a:t>               </a:t>
            </a:r>
            <a:r>
              <a:rPr lang="ru-RU" sz="1600" dirty="0" smtClean="0"/>
              <a:t>Заместитель </a:t>
            </a:r>
            <a:r>
              <a:rPr lang="ru-RU" sz="1600" dirty="0"/>
              <a:t>директора по учебно-воспитательной работе.</a:t>
            </a:r>
          </a:p>
          <a:p>
            <a:endParaRPr lang="ru-RU" sz="1800" dirty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83042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0772" y="102424"/>
            <a:ext cx="3734275" cy="315471"/>
          </a:xfrm>
        </p:spPr>
        <p:txBody>
          <a:bodyPr/>
          <a:lstStyle/>
          <a:p>
            <a:r>
              <a:rPr lang="ru-RU" dirty="0" smtClean="0"/>
              <a:t>Упражнение </a:t>
            </a:r>
            <a:r>
              <a:rPr lang="en-US" dirty="0"/>
              <a:t>9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18604" y="614313"/>
            <a:ext cx="5246443" cy="184666"/>
          </a:xfrm>
        </p:spPr>
        <p:txBody>
          <a:bodyPr/>
          <a:lstStyle/>
          <a:p>
            <a:r>
              <a:rPr lang="ru-RU" dirty="0"/>
              <a:t> </a:t>
            </a:r>
            <a:endParaRPr lang="ru-RU" sz="1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6596" y="542306"/>
            <a:ext cx="5472608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dirty="0"/>
              <a:t>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Узнайте с помощью словаря значение данных слов. Какие местоимения и числительные входят в их состав? Составьте предложения с выделенными словами. </a:t>
            </a:r>
            <a:endParaRPr lang="en-US" sz="1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 algn="just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Самолюбие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себялюбие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самостоятельный, самодовольный, всезнайка, всесторонне (развитый), самообладание, никудышный, самоуважение. Пятачок, пятибалльный, пятиборье, пятикратный, пятиконечный.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41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0772" y="102424"/>
            <a:ext cx="3734275" cy="315471"/>
          </a:xfrm>
        </p:spPr>
        <p:txBody>
          <a:bodyPr/>
          <a:lstStyle/>
          <a:p>
            <a:r>
              <a:rPr lang="ru-RU" dirty="0" smtClean="0"/>
              <a:t>Упражнение 9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18604" y="614313"/>
            <a:ext cx="5328592" cy="2492990"/>
          </a:xfrm>
        </p:spPr>
        <p:txBody>
          <a:bodyPr/>
          <a:lstStyle/>
          <a:p>
            <a:r>
              <a:rPr lang="ru-RU" sz="1800" dirty="0" smtClean="0"/>
              <a:t>Согласны </a:t>
            </a:r>
            <a:r>
              <a:rPr lang="ru-RU" sz="1800" dirty="0"/>
              <a:t>ли вы со словами </a:t>
            </a:r>
            <a:r>
              <a:rPr lang="ru-RU" sz="1800" dirty="0" err="1"/>
              <a:t>И.С.Тургенева</a:t>
            </a:r>
            <a:r>
              <a:rPr lang="ru-RU" sz="1800" dirty="0"/>
              <a:t>: «Человек без самолюбия ничтожен. </a:t>
            </a:r>
            <a:r>
              <a:rPr lang="ru-RU" sz="1800" dirty="0"/>
              <a:t>Самолюбие – архимедов рычаг, которым землю можно сдвинуть. Себялюбие – самоубийство. Себялюбивый человек засыхает, словно одинокое, бесплодное дерево; но самолюбие как деятельное стремление к совершенству есть источник великого»?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20491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276999"/>
          </a:xfrm>
        </p:spPr>
        <p:txBody>
          <a:bodyPr/>
          <a:lstStyle/>
          <a:p>
            <a:r>
              <a:rPr lang="ru-RU" sz="1800" dirty="0" smtClean="0"/>
              <a:t>Задание для самостоятельного выполнения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92814" y="686321"/>
            <a:ext cx="5249148" cy="615553"/>
          </a:xfrm>
        </p:spPr>
        <p:txBody>
          <a:bodyPr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Выполнить упражнения 8,9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странице 63.</a:t>
            </a:r>
          </a:p>
        </p:txBody>
      </p:sp>
      <p:pic>
        <p:nvPicPr>
          <p:cNvPr id="1026" name="Picture 2" descr="Разряды местоимений по значению (таблица с примерами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735" y="1301874"/>
            <a:ext cx="2952328" cy="1832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301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2740" y="102424"/>
            <a:ext cx="4022307" cy="315471"/>
          </a:xfrm>
        </p:spPr>
        <p:txBody>
          <a:bodyPr/>
          <a:lstStyle/>
          <a:p>
            <a:r>
              <a:rPr lang="ru-RU" dirty="0" smtClean="0"/>
              <a:t>Упражнение 1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544616" cy="2708434"/>
          </a:xfrm>
        </p:spPr>
        <p:txBody>
          <a:bodyPr/>
          <a:lstStyle/>
          <a:p>
            <a:pPr indent="180975"/>
            <a:r>
              <a:rPr lang="ru-RU" b="1" dirty="0"/>
              <a:t> Прочитайте словосочетания. На какие вопросы отвечают выделенные </a:t>
            </a:r>
            <a:r>
              <a:rPr lang="ru-RU" b="1" dirty="0" smtClean="0"/>
              <a:t>слова</a:t>
            </a:r>
            <a:r>
              <a:rPr lang="en-US" b="1" dirty="0" smtClean="0"/>
              <a:t>.</a:t>
            </a:r>
            <a:r>
              <a:rPr lang="ru-RU" b="1" dirty="0" smtClean="0"/>
              <a:t> </a:t>
            </a:r>
            <a:r>
              <a:rPr lang="ru-RU" b="1" dirty="0"/>
              <a:t>Какой частью речи они являются? </a:t>
            </a:r>
            <a:endParaRPr lang="ru-RU" b="1" dirty="0" smtClean="0"/>
          </a:p>
          <a:p>
            <a:pPr indent="180975"/>
            <a:r>
              <a:rPr lang="ru-RU" sz="2000" dirty="0" smtClean="0"/>
              <a:t>Получить </a:t>
            </a:r>
            <a:r>
              <a:rPr lang="ru-RU" sz="2000" dirty="0"/>
              <a:t>«четыре» – получить четвёрку. В машине четыре места – четырёхместная машина. Пять пальцев на руке – большая пятерня. Совещание на десять минут – десятиминутное совещание. Три хоккеиста – тройка хоккеистов. Повысить в два раза – двойное повышение.</a:t>
            </a:r>
          </a:p>
          <a:p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22819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6312" y="152068"/>
            <a:ext cx="5218736" cy="246221"/>
          </a:xfrm>
        </p:spPr>
        <p:txBody>
          <a:bodyPr/>
          <a:lstStyle/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Отличайте числительные от других частей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речи</a:t>
            </a:r>
            <a:endParaRPr lang="ru-RU" sz="1600" dirty="0"/>
          </a:p>
        </p:txBody>
      </p:sp>
      <p:sp>
        <p:nvSpPr>
          <p:cNvPr id="4" name="AutoShape 2" descr="Неизвестное продолжение пословицы &quot;два сапога пара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Неизвестное продолжение пословицы &quot;два сапога пара&quot;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46311" y="758329"/>
            <a:ext cx="5246443" cy="1587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000"/>
              </a:lnSpc>
              <a:spcAft>
                <a:spcPts val="600"/>
              </a:spcAft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Три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(сколько? числительное) – тройка (что? существительное), тройной (какой? прилагательное), утроить (что сделать? глагол), трижды (сколько раз? наречие).</a:t>
            </a:r>
          </a:p>
        </p:txBody>
      </p:sp>
    </p:spTree>
    <p:extLst>
      <p:ext uri="{BB962C8B-B14F-4D97-AF65-F5344CB8AC3E}">
        <p14:creationId xmlns:p14="http://schemas.microsoft.com/office/powerpoint/2010/main" val="363464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4788" y="102424"/>
            <a:ext cx="3590259" cy="315471"/>
          </a:xfrm>
        </p:spPr>
        <p:txBody>
          <a:bodyPr/>
          <a:lstStyle/>
          <a:p>
            <a:r>
              <a:rPr lang="ru-RU" dirty="0" smtClean="0"/>
              <a:t>Проверим!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544616" cy="2339102"/>
          </a:xfrm>
        </p:spPr>
        <p:txBody>
          <a:bodyPr/>
          <a:lstStyle/>
          <a:p>
            <a:pPr indent="180975"/>
            <a:r>
              <a:rPr lang="ru-RU" sz="2000" dirty="0" smtClean="0"/>
              <a:t>Получить </a:t>
            </a:r>
            <a:r>
              <a:rPr lang="ru-RU" sz="2000" u="sng" dirty="0"/>
              <a:t>«</a:t>
            </a:r>
            <a:r>
              <a:rPr lang="ru-RU" sz="2000" u="sng" dirty="0" smtClean="0"/>
              <a:t>четыре»  </a:t>
            </a:r>
            <a:r>
              <a:rPr lang="ru-RU" sz="2000" dirty="0"/>
              <a:t>– получить четвёрку. В машине </a:t>
            </a:r>
            <a:r>
              <a:rPr lang="ru-RU" sz="2000" u="sng" dirty="0"/>
              <a:t>четыре </a:t>
            </a:r>
            <a:r>
              <a:rPr lang="ru-RU" sz="2000" dirty="0"/>
              <a:t>места – четырёхместная машина. </a:t>
            </a:r>
            <a:r>
              <a:rPr lang="ru-RU" sz="2000" u="sng" dirty="0"/>
              <a:t>Пять</a:t>
            </a:r>
            <a:r>
              <a:rPr lang="ru-RU" sz="2000" dirty="0"/>
              <a:t> пальцев на руке – большая пятерня. Совещание на </a:t>
            </a:r>
            <a:r>
              <a:rPr lang="ru-RU" sz="2000" u="sng" dirty="0"/>
              <a:t>десять</a:t>
            </a:r>
            <a:r>
              <a:rPr lang="ru-RU" sz="2000" dirty="0"/>
              <a:t> минут – десятиминутное совещание. </a:t>
            </a:r>
            <a:r>
              <a:rPr lang="ru-RU" sz="2000" u="sng" dirty="0"/>
              <a:t>Три</a:t>
            </a:r>
            <a:r>
              <a:rPr lang="ru-RU" sz="2000" dirty="0"/>
              <a:t> хоккеиста – тройка хоккеистов. Повысить в </a:t>
            </a:r>
            <a:r>
              <a:rPr lang="ru-RU" sz="2000" u="sng" dirty="0"/>
              <a:t>два</a:t>
            </a:r>
            <a:r>
              <a:rPr lang="ru-RU" sz="2000" dirty="0"/>
              <a:t> раза – двойное повышение.</a:t>
            </a:r>
          </a:p>
          <a:p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86712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8764" y="102424"/>
            <a:ext cx="3806283" cy="315471"/>
          </a:xfrm>
        </p:spPr>
        <p:txBody>
          <a:bodyPr/>
          <a:lstStyle/>
          <a:p>
            <a:r>
              <a:rPr lang="ru-RU" dirty="0" smtClean="0"/>
              <a:t>Упражнение</a:t>
            </a:r>
            <a:r>
              <a:rPr lang="en-US" dirty="0" smtClean="0"/>
              <a:t> 2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544616" cy="276999"/>
          </a:xfrm>
        </p:spPr>
        <p:txBody>
          <a:bodyPr/>
          <a:lstStyle/>
          <a:p>
            <a:r>
              <a:rPr lang="ru-RU" sz="1800" dirty="0"/>
              <a:t> </a:t>
            </a:r>
            <a:endParaRPr lang="ru-RU" sz="18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46596" y="538237"/>
            <a:ext cx="55446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/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Запишите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слова в две группы. Сначала – числительные, затем – другие части речи. Придумайте два предложения с ними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180975"/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Двойник артиста, десятибалльная система, семидневный поход, седьмой по списку, второе марта, двойная работа, трёхэтажное здание, трое друзей, двенадцать лет, диск на четыре гигабайта,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восьмигигабайтовая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флешка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2677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8764" y="102424"/>
            <a:ext cx="3806283" cy="315471"/>
          </a:xfrm>
        </p:spPr>
        <p:txBody>
          <a:bodyPr/>
          <a:lstStyle/>
          <a:p>
            <a:r>
              <a:rPr lang="ru-RU" dirty="0" smtClean="0"/>
              <a:t>Упражнение 2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544616" cy="276999"/>
          </a:xfrm>
        </p:spPr>
        <p:txBody>
          <a:bodyPr/>
          <a:lstStyle/>
          <a:p>
            <a:r>
              <a:rPr lang="ru-RU" sz="1800" dirty="0"/>
              <a:t> </a:t>
            </a:r>
            <a:endParaRPr lang="ru-RU" sz="18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46596" y="508040"/>
            <a:ext cx="554461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Седьмой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списку,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второе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марта,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трое друзей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двенадцать лет, диск на четыре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гигабайта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0975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Двойник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артиста, десятибалльная система, семидневный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поход,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двойная работа, трёхэтажное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здание,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восьмигигабайтовая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флешка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90838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2740" y="102424"/>
            <a:ext cx="4022307" cy="684803"/>
          </a:xfrm>
        </p:spPr>
        <p:txBody>
          <a:bodyPr/>
          <a:lstStyle/>
          <a:p>
            <a:r>
              <a:rPr lang="ru-RU" sz="2400" dirty="0"/>
              <a:t/>
            </a:r>
            <a:br>
              <a:rPr lang="ru-RU" sz="2400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614313"/>
            <a:ext cx="5400600" cy="492443"/>
          </a:xfrm>
        </p:spPr>
        <p:txBody>
          <a:bodyPr/>
          <a:lstStyle/>
          <a:p>
            <a:r>
              <a:rPr lang="ru-RU" sz="1800" b="1" dirty="0"/>
              <a:t> </a:t>
            </a:r>
            <a:r>
              <a:rPr lang="ru-RU" sz="1400" b="1" dirty="0"/>
              <a:t>Найдите соответствия фразеологизмам с числительными.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596" y="957989"/>
            <a:ext cx="5472607" cy="174455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514748" y="38249"/>
            <a:ext cx="26129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Упражнение </a:t>
            </a:r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2450852" y="1262385"/>
            <a:ext cx="360040" cy="115212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1802780" y="1262385"/>
            <a:ext cx="936104" cy="2880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2522860" y="1550417"/>
            <a:ext cx="216024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1874788" y="1838449"/>
            <a:ext cx="936104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1730772" y="2126482"/>
            <a:ext cx="1008112" cy="36003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066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0772" y="102424"/>
            <a:ext cx="3734275" cy="315471"/>
          </a:xfrm>
        </p:spPr>
        <p:txBody>
          <a:bodyPr/>
          <a:lstStyle/>
          <a:p>
            <a:r>
              <a:rPr lang="ru-RU" dirty="0"/>
              <a:t>Упражнение 4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2348974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ru-RU" b="1" dirty="0"/>
              <a:t>Замените выделенные слова фразеологизмами с местоимением себя. </a:t>
            </a:r>
            <a:endParaRPr lang="ru-RU" b="1" dirty="0" smtClean="0"/>
          </a:p>
          <a:p>
            <a:r>
              <a:rPr lang="ru-RU" sz="1600" dirty="0" smtClean="0"/>
              <a:t>1</a:t>
            </a:r>
            <a:r>
              <a:rPr lang="ru-RU" sz="1800" dirty="0" smtClean="0"/>
              <a:t>. Я </a:t>
            </a:r>
            <a:r>
              <a:rPr lang="ru-RU" sz="1800" dirty="0"/>
              <a:t>всю ночь не спал, и теперь мне не совсем хорошо. 2. Ей стало неловко, неудобно. 3. Я рос самостоятельно, без помощи, без присмотра. </a:t>
            </a:r>
            <a:endParaRPr lang="ru-RU" sz="1800" dirty="0" smtClean="0"/>
          </a:p>
          <a:p>
            <a:r>
              <a:rPr lang="ru-RU" sz="1800" dirty="0" smtClean="0"/>
              <a:t>4</a:t>
            </a:r>
            <a:r>
              <a:rPr lang="ru-RU" sz="1800" dirty="0"/>
              <a:t>. Всё вышло невольно, нечаянно. 5. Он был очень сердит и раздражён. 6. Никак не найду подходящего мне занятия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 </a:t>
            </a:r>
            <a:r>
              <a:rPr lang="ru-RU" sz="1400" dirty="0"/>
              <a:t>Слова для справок: не по себе, по себе, сам по себе, само собой, вне себя, не в себе. </a:t>
            </a:r>
          </a:p>
        </p:txBody>
      </p:sp>
    </p:spTree>
    <p:extLst>
      <p:ext uri="{BB962C8B-B14F-4D97-AF65-F5344CB8AC3E}">
        <p14:creationId xmlns:p14="http://schemas.microsoft.com/office/powerpoint/2010/main" val="2775993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2589</TotalTime>
  <Words>1042</Words>
  <Application>Microsoft Office PowerPoint</Application>
  <PresentationFormat>Произвольный</PresentationFormat>
  <Paragraphs>97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9" baseType="lpstr">
      <vt:lpstr>Arial</vt:lpstr>
      <vt:lpstr>Calibri</vt:lpstr>
      <vt:lpstr>Times New Roman</vt:lpstr>
      <vt:lpstr>Office Theme</vt:lpstr>
      <vt:lpstr>Русский язык</vt:lpstr>
      <vt:lpstr>Сегодня на уроке мы</vt:lpstr>
      <vt:lpstr>Упражнение 1</vt:lpstr>
      <vt:lpstr>Отличайте числительные от других частей речи</vt:lpstr>
      <vt:lpstr>Проверим!</vt:lpstr>
      <vt:lpstr>Упражнение 2 </vt:lpstr>
      <vt:lpstr>Упражнение 2 </vt:lpstr>
      <vt:lpstr> </vt:lpstr>
      <vt:lpstr>Упражнение 4</vt:lpstr>
      <vt:lpstr>Словарная работа</vt:lpstr>
      <vt:lpstr>Презентация PowerPoint</vt:lpstr>
      <vt:lpstr>Презентация PowerPoint</vt:lpstr>
      <vt:lpstr>Упражнение 5</vt:lpstr>
      <vt:lpstr>Упражнение 5</vt:lpstr>
      <vt:lpstr>Упражнение 6</vt:lpstr>
      <vt:lpstr>Толковые словари русского языка</vt:lpstr>
      <vt:lpstr>Презентация PowerPoint</vt:lpstr>
      <vt:lpstr>Презентация PowerPoint</vt:lpstr>
      <vt:lpstr>Ответьте на вопросы</vt:lpstr>
      <vt:lpstr>Упражнение 1</vt:lpstr>
      <vt:lpstr>Упражнение 7</vt:lpstr>
      <vt:lpstr>Объявление</vt:lpstr>
      <vt:lpstr>Упражнение 9</vt:lpstr>
      <vt:lpstr>Упражнение 9</vt:lpstr>
      <vt:lpstr>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cp:lastModifiedBy>User</cp:lastModifiedBy>
  <cp:revision>208</cp:revision>
  <dcterms:created xsi:type="dcterms:W3CDTF">2020-04-13T08:06:06Z</dcterms:created>
  <dcterms:modified xsi:type="dcterms:W3CDTF">2020-12-29T09:51:11Z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