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337" r:id="rId3"/>
    <p:sldId id="372" r:id="rId4"/>
    <p:sldId id="370" r:id="rId5"/>
    <p:sldId id="373" r:id="rId6"/>
    <p:sldId id="374" r:id="rId7"/>
    <p:sldId id="375" r:id="rId8"/>
    <p:sldId id="376" r:id="rId9"/>
    <p:sldId id="377" r:id="rId10"/>
    <p:sldId id="378" r:id="rId11"/>
    <p:sldId id="379" r:id="rId12"/>
    <p:sldId id="380" r:id="rId13"/>
    <p:sldId id="381" r:id="rId14"/>
    <p:sldId id="369" r:id="rId15"/>
    <p:sldId id="363" r:id="rId16"/>
  </p:sldIdLst>
  <p:sldSz cx="5765800" cy="3244850"/>
  <p:notesSz cx="5765800" cy="3244850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8" autoAdjust="0"/>
    <p:restoredTop sz="93735" autoAdjust="0"/>
  </p:normalViewPr>
  <p:slideViewPr>
    <p:cSldViewPr>
      <p:cViewPr varScale="1">
        <p:scale>
          <a:sx n="213" d="100"/>
          <a:sy n="213" d="100"/>
        </p:scale>
        <p:origin x="918" y="17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med">
    <p:wedg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701" y="1089025"/>
            <a:ext cx="1676399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311133" y="1193797"/>
            <a:ext cx="34290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Морфолого-стилистические ошибки</a:t>
            </a:r>
          </a:p>
          <a:p>
            <a:pPr algn="ctr"/>
            <a:endParaRPr lang="ru-RU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Упражнение 158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902346"/>
            <a:ext cx="4935243" cy="2027818"/>
          </a:xfrm>
        </p:spPr>
        <p:txBody>
          <a:bodyPr/>
          <a:lstStyle/>
          <a:p>
            <a:pPr algn="ctr"/>
            <a:r>
              <a:rPr lang="ru-RU" smtClean="0"/>
              <a:t>Исправьте предложения </a:t>
            </a:r>
          </a:p>
          <a:p>
            <a:r>
              <a:rPr lang="ru-RU" dirty="0" smtClean="0"/>
              <a:t>1</a:t>
            </a:r>
            <a:r>
              <a:rPr lang="ru-RU" dirty="0"/>
              <a:t>. Его </a:t>
            </a:r>
            <a:r>
              <a:rPr lang="ru-RU" dirty="0" err="1" smtClean="0">
                <a:solidFill>
                  <a:srgbClr val="C00000"/>
                </a:solidFill>
              </a:rPr>
              <a:t>предсмертельные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B050"/>
                </a:solidFill>
              </a:rPr>
              <a:t>(предсмертные)  </a:t>
            </a:r>
            <a:r>
              <a:rPr lang="ru-RU" dirty="0"/>
              <a:t>слова запали мне в душу.</a:t>
            </a:r>
          </a:p>
          <a:p>
            <a:r>
              <a:rPr lang="ru-RU" dirty="0" smtClean="0"/>
              <a:t>2.Моё </a:t>
            </a:r>
            <a:r>
              <a:rPr lang="ru-RU" dirty="0">
                <a:solidFill>
                  <a:srgbClr val="C00000"/>
                </a:solidFill>
              </a:rPr>
              <a:t>местечко</a:t>
            </a:r>
            <a:r>
              <a:rPr lang="ru-RU" dirty="0"/>
              <a:t> </a:t>
            </a:r>
            <a:r>
              <a:rPr lang="ru-RU" dirty="0" smtClean="0">
                <a:solidFill>
                  <a:srgbClr val="00B050"/>
                </a:solidFill>
              </a:rPr>
              <a:t>(место) </a:t>
            </a:r>
            <a:r>
              <a:rPr lang="ru-RU" dirty="0" smtClean="0"/>
              <a:t>в </a:t>
            </a:r>
            <a:r>
              <a:rPr lang="ru-RU" dirty="0"/>
              <a:t>театре оказалось занятым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3. Это мой </a:t>
            </a:r>
            <a:r>
              <a:rPr lang="ru-RU" dirty="0" smtClean="0">
                <a:solidFill>
                  <a:srgbClr val="C00000"/>
                </a:solidFill>
              </a:rPr>
              <a:t>старший   </a:t>
            </a:r>
            <a:r>
              <a:rPr lang="ru-RU" dirty="0" smtClean="0">
                <a:solidFill>
                  <a:srgbClr val="00B050"/>
                </a:solidFill>
              </a:rPr>
              <a:t>(младший) </a:t>
            </a:r>
            <a:r>
              <a:rPr lang="ru-RU" dirty="0"/>
              <a:t>братишка.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. Старый ветеран вспоминал служение в коннице Будённого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5. Охотник хотел </a:t>
            </a:r>
            <a:r>
              <a:rPr lang="ru-RU" dirty="0" err="1" smtClean="0">
                <a:solidFill>
                  <a:srgbClr val="C00000"/>
                </a:solidFill>
              </a:rPr>
              <a:t>выстрельнуть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B050"/>
                </a:solidFill>
              </a:rPr>
              <a:t>(выстрелить), </a:t>
            </a:r>
            <a:r>
              <a:rPr lang="ru-RU" dirty="0"/>
              <a:t>но </a:t>
            </a:r>
            <a:r>
              <a:rPr lang="ru-RU" dirty="0">
                <a:solidFill>
                  <a:srgbClr val="C00000"/>
                </a:solidFill>
              </a:rPr>
              <a:t>не </a:t>
            </a:r>
            <a:r>
              <a:rPr lang="ru-RU" dirty="0" smtClean="0">
                <a:solidFill>
                  <a:srgbClr val="C00000"/>
                </a:solidFill>
              </a:rPr>
              <a:t>мог </a:t>
            </a:r>
            <a:r>
              <a:rPr lang="ru-RU" dirty="0" smtClean="0">
                <a:solidFill>
                  <a:srgbClr val="00B050"/>
                </a:solidFill>
              </a:rPr>
              <a:t>(не смог). </a:t>
            </a:r>
          </a:p>
          <a:p>
            <a:r>
              <a:rPr lang="ru-RU" dirty="0" smtClean="0"/>
              <a:t>6</a:t>
            </a:r>
            <a:r>
              <a:rPr lang="ru-RU" dirty="0"/>
              <a:t>. Я спустился к бассейну, чтобы </a:t>
            </a:r>
            <a:r>
              <a:rPr lang="ru-RU" dirty="0" smtClean="0">
                <a:solidFill>
                  <a:srgbClr val="C00000"/>
                </a:solidFill>
              </a:rPr>
              <a:t>искупнуться </a:t>
            </a:r>
            <a:r>
              <a:rPr lang="ru-RU" dirty="0" smtClean="0">
                <a:solidFill>
                  <a:srgbClr val="00B050"/>
                </a:solidFill>
              </a:rPr>
              <a:t>(искупаться).</a:t>
            </a:r>
          </a:p>
          <a:p>
            <a:r>
              <a:rPr lang="ru-RU" dirty="0" smtClean="0"/>
              <a:t> 7.Пострадавшему </a:t>
            </a:r>
            <a:r>
              <a:rPr lang="ru-RU" dirty="0"/>
              <a:t>в аварии водителю грозила </a:t>
            </a:r>
            <a:r>
              <a:rPr lang="ru-RU" dirty="0" err="1" smtClean="0">
                <a:solidFill>
                  <a:srgbClr val="C00000"/>
                </a:solidFill>
              </a:rPr>
              <a:t>бездвижность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B050"/>
                </a:solidFill>
              </a:rPr>
              <a:t>(обездвижение).</a:t>
            </a:r>
            <a:endParaRPr lang="ru-RU" dirty="0">
              <a:solidFill>
                <a:srgbClr val="00B050"/>
              </a:solidFill>
            </a:endParaRPr>
          </a:p>
          <a:p>
            <a:r>
              <a:rPr lang="ru-RU" dirty="0" smtClean="0"/>
              <a:t>8.Для </a:t>
            </a:r>
            <a:r>
              <a:rPr lang="ru-RU" dirty="0"/>
              <a:t>диктанта учитель выбрал </a:t>
            </a:r>
            <a:r>
              <a:rPr lang="ru-RU" dirty="0">
                <a:solidFill>
                  <a:srgbClr val="C00000"/>
                </a:solidFill>
              </a:rPr>
              <a:t>связанный</a:t>
            </a:r>
            <a:r>
              <a:rPr lang="ru-RU" dirty="0"/>
              <a:t> </a:t>
            </a:r>
            <a:r>
              <a:rPr lang="ru-RU" dirty="0" smtClean="0">
                <a:solidFill>
                  <a:srgbClr val="00B050"/>
                </a:solidFill>
              </a:rPr>
              <a:t>(связный) </a:t>
            </a:r>
            <a:r>
              <a:rPr lang="ru-RU" dirty="0" smtClean="0"/>
              <a:t>текст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789391"/>
      </p:ext>
    </p:extLst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/>
              <a:t>Упражнение </a:t>
            </a:r>
            <a:r>
              <a:rPr lang="ru-RU" dirty="0" smtClean="0"/>
              <a:t>165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830338"/>
            <a:ext cx="4935243" cy="184665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Раскройте </a:t>
            </a:r>
            <a:r>
              <a:rPr lang="ru-RU" dirty="0">
                <a:solidFill>
                  <a:srgbClr val="0070C0"/>
                </a:solidFill>
              </a:rPr>
              <a:t>скобки, выберите нужное местоимение.</a:t>
            </a:r>
          </a:p>
          <a:p>
            <a:pPr algn="ctr"/>
            <a:r>
              <a:rPr lang="ru-RU" dirty="0"/>
              <a:t>1. Девочка позвала нас к (</a:t>
            </a:r>
            <a:r>
              <a:rPr lang="ru-RU" dirty="0">
                <a:solidFill>
                  <a:schemeClr val="tx1"/>
                </a:solidFill>
              </a:rPr>
              <a:t>ней</a:t>
            </a:r>
            <a:r>
              <a:rPr lang="ru-RU" dirty="0"/>
              <a:t>, </a:t>
            </a:r>
            <a:r>
              <a:rPr lang="ru-RU" dirty="0">
                <a:solidFill>
                  <a:srgbClr val="00B050"/>
                </a:solidFill>
              </a:rPr>
              <a:t>себе</a:t>
            </a:r>
            <a:r>
              <a:rPr lang="ru-RU" dirty="0"/>
              <a:t>). 2. Ученики купили (им, </a:t>
            </a:r>
            <a:r>
              <a:rPr lang="ru-RU" dirty="0">
                <a:solidFill>
                  <a:srgbClr val="00B050"/>
                </a:solidFill>
              </a:rPr>
              <a:t>себе</a:t>
            </a:r>
            <a:r>
              <a:rPr lang="ru-RU" dirty="0"/>
              <a:t>) новые тетради. 3. Вдруг я услышал (моё, </a:t>
            </a:r>
            <a:r>
              <a:rPr lang="ru-RU" dirty="0">
                <a:solidFill>
                  <a:srgbClr val="00B050"/>
                </a:solidFill>
              </a:rPr>
              <a:t>своё</a:t>
            </a:r>
            <a:r>
              <a:rPr lang="ru-RU" dirty="0"/>
              <a:t>) имя. 4. Я обвиняю (меня, </a:t>
            </a:r>
            <a:r>
              <a:rPr lang="ru-RU" dirty="0">
                <a:solidFill>
                  <a:srgbClr val="00B050"/>
                </a:solidFill>
              </a:rPr>
              <a:t>себя</a:t>
            </a:r>
            <a:r>
              <a:rPr lang="ru-RU" dirty="0"/>
              <a:t>) в несдержанности. 5. Можно мне взять (со мной, </a:t>
            </a:r>
            <a:r>
              <a:rPr lang="ru-RU" dirty="0">
                <a:solidFill>
                  <a:srgbClr val="00B050"/>
                </a:solidFill>
              </a:rPr>
              <a:t>с собой</a:t>
            </a:r>
            <a:r>
              <a:rPr lang="ru-RU" dirty="0"/>
              <a:t>) младшего брата? 6. В комедии «Ревизор» (</a:t>
            </a:r>
            <a:r>
              <a:rPr lang="ru-RU" dirty="0">
                <a:solidFill>
                  <a:schemeClr val="tx1"/>
                </a:solidFill>
              </a:rPr>
              <a:t>каждое</a:t>
            </a:r>
            <a:r>
              <a:rPr lang="ru-RU" dirty="0"/>
              <a:t>, </a:t>
            </a:r>
            <a:r>
              <a:rPr lang="ru-RU" dirty="0">
                <a:solidFill>
                  <a:srgbClr val="00B050"/>
                </a:solidFill>
              </a:rPr>
              <a:t>любое</a:t>
            </a:r>
            <a:r>
              <a:rPr lang="ru-RU" dirty="0"/>
              <a:t>) действующее лицо показано своеобразно. 7. Малыш собирал (каждый, любой, </a:t>
            </a:r>
            <a:r>
              <a:rPr lang="ru-RU" dirty="0">
                <a:solidFill>
                  <a:srgbClr val="00B050"/>
                </a:solidFill>
              </a:rPr>
              <a:t>всякий</a:t>
            </a:r>
            <a:r>
              <a:rPr lang="ru-RU" dirty="0"/>
              <a:t>) хлам. 8. На прогулку пойдём в (каждую, всякую, </a:t>
            </a:r>
            <a:r>
              <a:rPr lang="ru-RU" dirty="0">
                <a:solidFill>
                  <a:srgbClr val="00B050"/>
                </a:solidFill>
              </a:rPr>
              <a:t>любую</a:t>
            </a:r>
            <a:r>
              <a:rPr lang="ru-RU" dirty="0"/>
              <a:t>) погоду. 9. (Всякий, </a:t>
            </a:r>
            <a:r>
              <a:rPr lang="ru-RU" dirty="0">
                <a:solidFill>
                  <a:srgbClr val="00B050"/>
                </a:solidFill>
              </a:rPr>
              <a:t>каждый</a:t>
            </a:r>
            <a:r>
              <a:rPr lang="ru-RU" dirty="0"/>
              <a:t>) день приносит нам новые радости.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7010366"/>
      </p:ext>
    </p:extLst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/>
              <a:t>Упражнение </a:t>
            </a:r>
            <a:r>
              <a:rPr lang="ru-RU" dirty="0" smtClean="0"/>
              <a:t>174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4"/>
            <a:ext cx="5400600" cy="221599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Найдите </a:t>
            </a:r>
            <a:r>
              <a:rPr lang="ru-RU" dirty="0">
                <a:solidFill>
                  <a:srgbClr val="0070C0"/>
                </a:solidFill>
              </a:rPr>
              <a:t>ошибки, исправьте предложения.</a:t>
            </a:r>
          </a:p>
          <a:p>
            <a:pPr marL="228600" indent="-228600">
              <a:buAutoNum type="arabicPeriod"/>
            </a:pPr>
            <a:r>
              <a:rPr lang="ru-RU" dirty="0" smtClean="0"/>
              <a:t>Извивающая </a:t>
            </a:r>
            <a:r>
              <a:rPr lang="ru-RU" dirty="0" smtClean="0">
                <a:solidFill>
                  <a:srgbClr val="00B050"/>
                </a:solidFill>
              </a:rPr>
              <a:t>(извиваясь)  </a:t>
            </a:r>
            <a:r>
              <a:rPr lang="ru-RU" dirty="0"/>
              <a:t>река протекала около леса. 2. </a:t>
            </a:r>
            <a:r>
              <a:rPr lang="ru-RU" dirty="0" err="1" smtClean="0">
                <a:solidFill>
                  <a:srgbClr val="C00000"/>
                </a:solidFill>
              </a:rPr>
              <a:t>Ждя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B050"/>
                </a:solidFill>
              </a:rPr>
              <a:t>(в ожидании ) </a:t>
            </a:r>
            <a:r>
              <a:rPr lang="ru-RU" dirty="0"/>
              <a:t>товарища на улице, мы замёрзли. 3. Вчера сестра </a:t>
            </a:r>
            <a:r>
              <a:rPr lang="ru-RU" dirty="0">
                <a:solidFill>
                  <a:srgbClr val="C00000"/>
                </a:solidFill>
              </a:rPr>
              <a:t>передавала</a:t>
            </a:r>
            <a:r>
              <a:rPr lang="ru-RU" dirty="0"/>
              <a:t> </a:t>
            </a:r>
            <a:r>
              <a:rPr lang="ru-RU" dirty="0" smtClean="0">
                <a:solidFill>
                  <a:srgbClr val="00B050"/>
                </a:solidFill>
              </a:rPr>
              <a:t>(передала) </a:t>
            </a:r>
            <a:r>
              <a:rPr lang="ru-RU" dirty="0" smtClean="0"/>
              <a:t>вам </a:t>
            </a:r>
            <a:r>
              <a:rPr lang="ru-RU" dirty="0"/>
              <a:t>привет. 4. Детям купили десять пар носков и шесть пар </a:t>
            </a:r>
            <a:r>
              <a:rPr lang="ru-RU" dirty="0" err="1" smtClean="0">
                <a:solidFill>
                  <a:srgbClr val="C00000"/>
                </a:solidFill>
              </a:rPr>
              <a:t>чулков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00B050"/>
                </a:solidFill>
              </a:rPr>
              <a:t>(чулок) </a:t>
            </a:r>
            <a:r>
              <a:rPr lang="ru-RU" dirty="0" smtClean="0">
                <a:solidFill>
                  <a:srgbClr val="400239"/>
                </a:solidFill>
              </a:rPr>
              <a:t>.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/>
              <a:t>5. Впереди бежали собаки с </a:t>
            </a:r>
            <a:r>
              <a:rPr lang="ru-RU" dirty="0" smtClean="0"/>
              <a:t>высунутым </a:t>
            </a:r>
            <a:r>
              <a:rPr lang="ru-RU" dirty="0" smtClean="0">
                <a:solidFill>
                  <a:srgbClr val="00B050"/>
                </a:solidFill>
              </a:rPr>
              <a:t>(высунутыми)</a:t>
            </a:r>
            <a:r>
              <a:rPr lang="ru-RU" dirty="0"/>
              <a:t> </a:t>
            </a:r>
            <a:r>
              <a:rPr lang="ru-RU" dirty="0" smtClean="0"/>
              <a:t>языком </a:t>
            </a:r>
            <a:r>
              <a:rPr lang="ru-RU" dirty="0" smtClean="0">
                <a:solidFill>
                  <a:srgbClr val="00B050"/>
                </a:solidFill>
              </a:rPr>
              <a:t>( языками) </a:t>
            </a:r>
            <a:r>
              <a:rPr lang="ru-RU" dirty="0"/>
              <a:t>.  6. Мы избрали </a:t>
            </a:r>
            <a:r>
              <a:rPr lang="ru-RU" dirty="0">
                <a:solidFill>
                  <a:srgbClr val="C00000"/>
                </a:solidFill>
              </a:rPr>
              <a:t>самый</a:t>
            </a:r>
            <a:r>
              <a:rPr lang="ru-RU" dirty="0"/>
              <a:t> </a:t>
            </a:r>
            <a:r>
              <a:rPr lang="ru-RU" dirty="0" smtClean="0">
                <a:solidFill>
                  <a:srgbClr val="C00000"/>
                </a:solidFill>
              </a:rPr>
              <a:t>ближайший </a:t>
            </a:r>
            <a:r>
              <a:rPr lang="ru-RU" dirty="0" smtClean="0">
                <a:solidFill>
                  <a:srgbClr val="00B050"/>
                </a:solidFill>
              </a:rPr>
              <a:t>(близкий) </a:t>
            </a:r>
            <a:r>
              <a:rPr lang="ru-RU" dirty="0"/>
              <a:t>путь. </a:t>
            </a:r>
            <a:r>
              <a:rPr lang="ru-RU" dirty="0" smtClean="0"/>
              <a:t>7. </a:t>
            </a:r>
            <a:r>
              <a:rPr lang="ru-RU" dirty="0"/>
              <a:t>Он </a:t>
            </a:r>
            <a:r>
              <a:rPr lang="ru-RU" dirty="0" smtClean="0">
                <a:solidFill>
                  <a:srgbClr val="C00000"/>
                </a:solidFill>
              </a:rPr>
              <a:t>привыкнут </a:t>
            </a:r>
            <a:r>
              <a:rPr lang="ru-RU" dirty="0" smtClean="0">
                <a:solidFill>
                  <a:srgbClr val="00B050"/>
                </a:solidFill>
              </a:rPr>
              <a:t>(привык) </a:t>
            </a:r>
            <a:r>
              <a:rPr lang="ru-RU" dirty="0"/>
              <a:t>сдерживать себя. </a:t>
            </a:r>
            <a:r>
              <a:rPr lang="ru-RU" dirty="0" smtClean="0"/>
              <a:t>8. </a:t>
            </a:r>
            <a:r>
              <a:rPr lang="ru-RU" dirty="0"/>
              <a:t>Больной попросил сестру налить </a:t>
            </a:r>
            <a:r>
              <a:rPr lang="ru-RU" dirty="0">
                <a:solidFill>
                  <a:srgbClr val="C00000"/>
                </a:solidFill>
              </a:rPr>
              <a:t>себе</a:t>
            </a:r>
            <a:r>
              <a:rPr lang="ru-RU" dirty="0"/>
              <a:t> </a:t>
            </a:r>
            <a:r>
              <a:rPr lang="ru-RU" dirty="0" smtClean="0">
                <a:solidFill>
                  <a:srgbClr val="00B050"/>
                </a:solidFill>
              </a:rPr>
              <a:t>(ему) </a:t>
            </a:r>
            <a:r>
              <a:rPr lang="ru-RU" dirty="0" smtClean="0"/>
              <a:t>воды.</a:t>
            </a:r>
          </a:p>
          <a:p>
            <a:r>
              <a:rPr lang="ru-RU" dirty="0" smtClean="0"/>
              <a:t> 9. </a:t>
            </a:r>
            <a:r>
              <a:rPr lang="ru-RU" dirty="0"/>
              <a:t>Это требует от нас </a:t>
            </a:r>
            <a:r>
              <a:rPr lang="ru-RU" dirty="0">
                <a:solidFill>
                  <a:srgbClr val="C00000"/>
                </a:solidFill>
              </a:rPr>
              <a:t>наиболее серьёзного </a:t>
            </a:r>
            <a:r>
              <a:rPr lang="ru-RU" dirty="0" smtClean="0">
                <a:solidFill>
                  <a:srgbClr val="00B050"/>
                </a:solidFill>
              </a:rPr>
              <a:t>(серьезного) </a:t>
            </a:r>
            <a:r>
              <a:rPr lang="ru-RU" dirty="0" smtClean="0"/>
              <a:t>подхода </a:t>
            </a:r>
            <a:r>
              <a:rPr lang="ru-RU" dirty="0"/>
              <a:t>к делу. </a:t>
            </a:r>
            <a:r>
              <a:rPr lang="ru-RU" dirty="0" smtClean="0"/>
              <a:t>10. </a:t>
            </a:r>
            <a:r>
              <a:rPr lang="ru-RU" dirty="0"/>
              <a:t>Сестра сначала </a:t>
            </a:r>
            <a:r>
              <a:rPr lang="ru-RU" dirty="0" smtClean="0"/>
              <a:t>мечет </a:t>
            </a:r>
            <a:r>
              <a:rPr lang="ru-RU" dirty="0" smtClean="0">
                <a:solidFill>
                  <a:srgbClr val="00B050"/>
                </a:solidFill>
              </a:rPr>
              <a:t>(метает) </a:t>
            </a:r>
            <a:r>
              <a:rPr lang="ru-RU" dirty="0" smtClean="0"/>
              <a:t>, </a:t>
            </a:r>
            <a:r>
              <a:rPr lang="ru-RU" dirty="0"/>
              <a:t>потом шьёт платье. </a:t>
            </a:r>
            <a:r>
              <a:rPr lang="ru-RU" dirty="0" smtClean="0"/>
              <a:t>11. </a:t>
            </a:r>
            <a:r>
              <a:rPr lang="ru-RU" dirty="0"/>
              <a:t>Он стоял с </a:t>
            </a:r>
            <a:r>
              <a:rPr lang="ru-RU" dirty="0">
                <a:solidFill>
                  <a:srgbClr val="C00000"/>
                </a:solidFill>
              </a:rPr>
              <a:t>выкатившимися</a:t>
            </a:r>
            <a:r>
              <a:rPr lang="ru-RU" dirty="0"/>
              <a:t> </a:t>
            </a:r>
            <a:r>
              <a:rPr lang="ru-RU" dirty="0" smtClean="0">
                <a:solidFill>
                  <a:srgbClr val="00B050"/>
                </a:solidFill>
              </a:rPr>
              <a:t>(закатившимися) </a:t>
            </a:r>
            <a:r>
              <a:rPr lang="ru-RU" dirty="0" smtClean="0"/>
              <a:t>и </a:t>
            </a:r>
            <a:r>
              <a:rPr lang="ru-RU" dirty="0"/>
              <a:t>налитыми кровью глазами.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5338501"/>
      </p:ext>
    </p:extLst>
  </p:cSld>
  <p:clrMapOvr>
    <a:masterClrMapping/>
  </p:clrMapOvr>
  <p:transition spd="med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/>
              <a:t>Упражнение 170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7" y="830337"/>
            <a:ext cx="4935243" cy="129266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Вставьте </a:t>
            </a:r>
            <a:r>
              <a:rPr lang="ru-RU" dirty="0">
                <a:solidFill>
                  <a:srgbClr val="0070C0"/>
                </a:solidFill>
              </a:rPr>
              <a:t>пропущенные буквы. Укажите, как </a:t>
            </a:r>
            <a:r>
              <a:rPr lang="ru-RU" dirty="0" smtClean="0">
                <a:solidFill>
                  <a:srgbClr val="0070C0"/>
                </a:solidFill>
              </a:rPr>
              <a:t>изменяется </a:t>
            </a:r>
            <a:r>
              <a:rPr lang="ru-RU" dirty="0">
                <a:solidFill>
                  <a:srgbClr val="0070C0"/>
                </a:solidFill>
              </a:rPr>
              <a:t>лексическое значение глаголов в зависимости от изменения их грамматической формы.</a:t>
            </a:r>
          </a:p>
          <a:p>
            <a:pPr marL="228600" indent="-228600">
              <a:buAutoNum type="arabicPeriod"/>
            </a:pPr>
            <a:r>
              <a:rPr lang="ru-RU" dirty="0" smtClean="0"/>
              <a:t>Жестокий </a:t>
            </a:r>
            <a:r>
              <a:rPr lang="ru-RU" dirty="0"/>
              <a:t>лесной пожар </a:t>
            </a:r>
            <a:r>
              <a:rPr lang="ru-RU" dirty="0" smtClean="0"/>
              <a:t>обезлес</a:t>
            </a:r>
            <a:r>
              <a:rPr lang="ru-RU" dirty="0" smtClean="0">
                <a:solidFill>
                  <a:srgbClr val="00B050"/>
                </a:solidFill>
              </a:rPr>
              <a:t>и</a:t>
            </a:r>
            <a:r>
              <a:rPr lang="ru-RU" dirty="0" smtClean="0"/>
              <a:t>л </a:t>
            </a:r>
            <a:r>
              <a:rPr lang="ru-RU" dirty="0"/>
              <a:t>наш край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2. </a:t>
            </a:r>
            <a:r>
              <a:rPr lang="ru-RU" dirty="0" smtClean="0"/>
              <a:t>Равнина </a:t>
            </a:r>
            <a:r>
              <a:rPr lang="ru-RU" dirty="0"/>
              <a:t>быстро </a:t>
            </a:r>
            <a:r>
              <a:rPr lang="ru-RU" dirty="0" smtClean="0"/>
              <a:t>обезлес</a:t>
            </a:r>
            <a:r>
              <a:rPr lang="ru-RU" dirty="0" smtClean="0">
                <a:solidFill>
                  <a:srgbClr val="00B050"/>
                </a:solidFill>
              </a:rPr>
              <a:t>е</a:t>
            </a:r>
            <a:r>
              <a:rPr lang="ru-RU" dirty="0" smtClean="0"/>
              <a:t>ла</a:t>
            </a:r>
            <a:r>
              <a:rPr lang="ru-RU" dirty="0"/>
              <a:t>, а река стала мелеть.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Голод и болезни </a:t>
            </a:r>
            <a:r>
              <a:rPr lang="ru-RU" dirty="0" smtClean="0"/>
              <a:t>обезлошад</a:t>
            </a:r>
            <a:r>
              <a:rPr lang="ru-RU" dirty="0" smtClean="0">
                <a:solidFill>
                  <a:srgbClr val="00B050"/>
                </a:solidFill>
              </a:rPr>
              <a:t>и</a:t>
            </a:r>
            <a:r>
              <a:rPr lang="ru-RU" dirty="0" smtClean="0"/>
              <a:t>ли </a:t>
            </a:r>
            <a:r>
              <a:rPr lang="ru-RU" dirty="0"/>
              <a:t>многих крестьян Тамбовской губернии. </a:t>
            </a:r>
            <a:r>
              <a:rPr lang="ru-RU" dirty="0" smtClean="0"/>
              <a:t>Обезлошад</a:t>
            </a:r>
            <a:r>
              <a:rPr lang="ru-RU" dirty="0" smtClean="0">
                <a:solidFill>
                  <a:srgbClr val="00B050"/>
                </a:solidFill>
              </a:rPr>
              <a:t>е</a:t>
            </a:r>
            <a:r>
              <a:rPr lang="ru-RU" dirty="0" smtClean="0"/>
              <a:t>ли </a:t>
            </a:r>
            <a:r>
              <a:rPr lang="ru-RU" dirty="0"/>
              <a:t>и жители нашего села. </a:t>
            </a:r>
          </a:p>
        </p:txBody>
      </p:sp>
    </p:spTree>
    <p:extLst>
      <p:ext uri="{BB962C8B-B14F-4D97-AF65-F5344CB8AC3E}">
        <p14:creationId xmlns:p14="http://schemas.microsoft.com/office/powerpoint/2010/main" val="3487059245"/>
      </p:ext>
    </p:extLst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3240360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Поговорили о морфолого-стилистических ошибках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1" y="1622425"/>
            <a:ext cx="2952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Научились исправлять морфолого- стилистические ошибки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3136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7246" y="758329"/>
            <a:ext cx="5491958" cy="861774"/>
          </a:xfrm>
        </p:spPr>
        <p:txBody>
          <a:bodyPr/>
          <a:lstStyle/>
          <a:p>
            <a:pPr marL="342900" indent="-342900" algn="ctr">
              <a:buAutoNum type="arabicPeriod"/>
            </a:pPr>
            <a:r>
              <a:rPr lang="ru-RU" sz="1400" dirty="0" smtClean="0"/>
              <a:t>Упражнение 160 на странице 124</a:t>
            </a:r>
          </a:p>
          <a:p>
            <a:pPr marL="342900" indent="-342900" algn="ctr">
              <a:buFontTx/>
              <a:buAutoNum type="arabicPeriod"/>
            </a:pPr>
            <a:r>
              <a:rPr lang="ru-RU" sz="1400" dirty="0" smtClean="0"/>
              <a:t> Упражнение 161  на странице 124</a:t>
            </a:r>
          </a:p>
          <a:p>
            <a:pPr marL="342900" indent="-342900" algn="ctr">
              <a:buFontTx/>
              <a:buAutoNum type="arabicPeriod"/>
            </a:pPr>
            <a:endParaRPr lang="ru-RU" sz="1400" dirty="0" smtClean="0"/>
          </a:p>
          <a:p>
            <a:pPr marL="342900" indent="-342900" algn="ctr">
              <a:buAutoNum type="arabicPeriod"/>
            </a:pPr>
            <a:r>
              <a:rPr lang="ru-RU" sz="1400" dirty="0" smtClean="0"/>
              <a:t>Упражнение 170  на странице </a:t>
            </a:r>
            <a:r>
              <a:rPr lang="ru-RU" sz="1400" smtClean="0"/>
              <a:t>127 закончить </a:t>
            </a:r>
            <a:endParaRPr lang="ru-RU" sz="1400" dirty="0" smtClean="0"/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3240360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Поговорим о морфолого-стилистических ошибках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1" y="1622425"/>
            <a:ext cx="2952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Научимся исправлять морфолого-стилистические ошибки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3136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/>
              <a:t>Ошибка-это нарушение нормы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107996"/>
          </a:xfrm>
        </p:spPr>
        <p:txBody>
          <a:bodyPr/>
          <a:lstStyle/>
          <a:p>
            <a:pPr algn="ctr"/>
            <a:r>
              <a:rPr lang="ru-RU" sz="1800" dirty="0" smtClean="0">
                <a:solidFill>
                  <a:srgbClr val="00B050"/>
                </a:solidFill>
              </a:rPr>
              <a:t>Норма-это устойчивый способ выражения, исторически принятый в языковом обществе.</a:t>
            </a:r>
            <a:endParaRPr lang="ru-RU" sz="1800" dirty="0">
              <a:solidFill>
                <a:srgbClr val="00B05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415772"/>
          </a:xfrm>
        </p:spPr>
        <p:txBody>
          <a:bodyPr/>
          <a:lstStyle/>
          <a:p>
            <a:pPr algn="ctr"/>
            <a:r>
              <a:rPr lang="ru-RU" sz="1600" u="sng" dirty="0" smtClean="0">
                <a:solidFill>
                  <a:srgbClr val="0070C0"/>
                </a:solidFill>
              </a:rPr>
              <a:t>Виды норм:</a:t>
            </a:r>
          </a:p>
          <a:p>
            <a:pPr marL="228600" indent="-228600" algn="ctr">
              <a:buAutoNum type="arabicPeriod"/>
            </a:pPr>
            <a:r>
              <a:rPr lang="ru-RU" sz="1600" dirty="0" smtClean="0">
                <a:solidFill>
                  <a:srgbClr val="0070C0"/>
                </a:solidFill>
              </a:rPr>
              <a:t>Орфоэпические нормы</a:t>
            </a:r>
          </a:p>
          <a:p>
            <a:pPr algn="ctr"/>
            <a:r>
              <a:rPr lang="ru-RU" sz="1600" dirty="0" smtClean="0">
                <a:solidFill>
                  <a:srgbClr val="0070C0"/>
                </a:solidFill>
              </a:rPr>
              <a:t>2. Лексические </a:t>
            </a:r>
          </a:p>
          <a:p>
            <a:pPr algn="ctr"/>
            <a:r>
              <a:rPr lang="ru-RU" sz="1600" dirty="0" smtClean="0">
                <a:solidFill>
                  <a:srgbClr val="0070C0"/>
                </a:solidFill>
              </a:rPr>
              <a:t>3. Морфологические</a:t>
            </a:r>
          </a:p>
          <a:p>
            <a:pPr algn="ctr"/>
            <a:r>
              <a:rPr lang="ru-RU" sz="1600" dirty="0" smtClean="0">
                <a:solidFill>
                  <a:srgbClr val="0070C0"/>
                </a:solidFill>
              </a:rPr>
              <a:t>4.Синтаксические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7914191"/>
      </p:ext>
    </p:extLst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Морфолого-стилистическая ошибка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5110828" cy="1292662"/>
          </a:xfrm>
        </p:spPr>
        <p:txBody>
          <a:bodyPr/>
          <a:lstStyle/>
          <a:p>
            <a:pPr algn="ctr"/>
            <a:r>
              <a:rPr lang="ru-RU" sz="1400" b="1" dirty="0">
                <a:solidFill>
                  <a:srgbClr val="7030A0"/>
                </a:solidFill>
              </a:rPr>
              <a:t>Морфолого-стилистические </a:t>
            </a:r>
            <a:r>
              <a:rPr lang="ru-RU" sz="1400" b="1" dirty="0" smtClean="0">
                <a:solidFill>
                  <a:srgbClr val="7030A0"/>
                </a:solidFill>
              </a:rPr>
              <a:t>ошибки- это ошибки </a:t>
            </a:r>
            <a:r>
              <a:rPr lang="ru-RU" sz="1400" b="1" dirty="0">
                <a:solidFill>
                  <a:srgbClr val="7030A0"/>
                </a:solidFill>
              </a:rPr>
              <a:t>в употреблении форм рода, числа и падежа </a:t>
            </a:r>
            <a:r>
              <a:rPr lang="ru-RU" sz="1400" b="1" dirty="0" smtClean="0">
                <a:solidFill>
                  <a:srgbClr val="7030A0"/>
                </a:solidFill>
              </a:rPr>
              <a:t>существительных</a:t>
            </a:r>
            <a:r>
              <a:rPr lang="ru-RU" sz="1400" b="1" dirty="0">
                <a:solidFill>
                  <a:srgbClr val="7030A0"/>
                </a:solidFill>
              </a:rPr>
              <a:t>, </a:t>
            </a:r>
            <a:r>
              <a:rPr lang="ru-RU" sz="1400" b="1" dirty="0" smtClean="0">
                <a:solidFill>
                  <a:srgbClr val="7030A0"/>
                </a:solidFill>
              </a:rPr>
              <a:t>в </a:t>
            </a:r>
            <a:r>
              <a:rPr lang="ru-RU" sz="1400" b="1" dirty="0">
                <a:solidFill>
                  <a:srgbClr val="7030A0"/>
                </a:solidFill>
              </a:rPr>
              <a:t>образовании и употреблении форм прилагательных, в образовании и употреблении форм </a:t>
            </a:r>
            <a:r>
              <a:rPr lang="ru-RU" sz="1400" b="1" dirty="0" smtClean="0">
                <a:solidFill>
                  <a:srgbClr val="7030A0"/>
                </a:solidFill>
              </a:rPr>
              <a:t>местоимений, в неверном употреблении видов  </a:t>
            </a:r>
            <a:r>
              <a:rPr lang="ru-RU" sz="1400" b="1" dirty="0">
                <a:solidFill>
                  <a:srgbClr val="7030A0"/>
                </a:solidFill>
              </a:rPr>
              <a:t>и времени </a:t>
            </a:r>
            <a:r>
              <a:rPr lang="ru-RU" sz="1400" b="1" dirty="0" smtClean="0">
                <a:solidFill>
                  <a:srgbClr val="7030A0"/>
                </a:solidFill>
              </a:rPr>
              <a:t>глаголов. </a:t>
            </a:r>
            <a:endParaRPr lang="ru-RU" sz="1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46221"/>
          </a:xfrm>
        </p:spPr>
        <p:txBody>
          <a:bodyPr/>
          <a:lstStyle/>
          <a:p>
            <a:r>
              <a:rPr lang="ru-RU" sz="1600" dirty="0" smtClean="0"/>
              <a:t>Ошибки в употреблении форм существительных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292662"/>
          </a:xfrm>
        </p:spPr>
        <p:txBody>
          <a:bodyPr/>
          <a:lstStyle/>
          <a:p>
            <a:pPr algn="ctr"/>
            <a:r>
              <a:rPr lang="ru-RU" dirty="0" smtClean="0"/>
              <a:t>1.Ошибки </a:t>
            </a:r>
            <a:r>
              <a:rPr lang="ru-RU" dirty="0"/>
              <a:t>в употреблении форм рода, числа и падежа существительных: </a:t>
            </a:r>
            <a:endParaRPr lang="ru-RU" dirty="0" smtClean="0"/>
          </a:p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КОрпусы</a:t>
            </a:r>
            <a:r>
              <a:rPr lang="ru-RU" dirty="0" smtClean="0"/>
              <a:t> (</a:t>
            </a:r>
            <a:r>
              <a:rPr lang="ru-RU" dirty="0" err="1" smtClean="0">
                <a:solidFill>
                  <a:srgbClr val="0070C0"/>
                </a:solidFill>
              </a:rPr>
              <a:t>корпусА</a:t>
            </a:r>
            <a:r>
              <a:rPr lang="ru-RU" dirty="0" smtClean="0"/>
              <a:t>) нового </a:t>
            </a:r>
            <a:r>
              <a:rPr lang="ru-RU" dirty="0"/>
              <a:t>завода возвышались на </a:t>
            </a:r>
            <a:r>
              <a:rPr lang="ru-RU" dirty="0" smtClean="0"/>
              <a:t>набережной.</a:t>
            </a:r>
          </a:p>
          <a:p>
            <a:pPr algn="ctr"/>
            <a:r>
              <a:rPr lang="ru-RU" dirty="0" smtClean="0"/>
              <a:t> </a:t>
            </a:r>
            <a:endParaRPr lang="ru-RU" dirty="0" smtClean="0"/>
          </a:p>
          <a:p>
            <a:pPr algn="ctr"/>
            <a:r>
              <a:rPr lang="ru-RU" dirty="0" smtClean="0"/>
              <a:t>Осенью </a:t>
            </a:r>
            <a:r>
              <a:rPr lang="ru-RU" dirty="0"/>
              <a:t>дули сильные </a:t>
            </a:r>
            <a:r>
              <a:rPr lang="ru-RU" dirty="0" smtClean="0">
                <a:solidFill>
                  <a:srgbClr val="C00000"/>
                </a:solidFill>
              </a:rPr>
              <a:t>ветра </a:t>
            </a:r>
            <a:r>
              <a:rPr lang="ru-RU" dirty="0" smtClean="0">
                <a:solidFill>
                  <a:srgbClr val="00B050"/>
                </a:solidFill>
              </a:rPr>
              <a:t>(ветры) 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dirty="0" smtClean="0"/>
              <a:t> </a:t>
            </a:r>
            <a:endParaRPr lang="ru-RU" dirty="0" smtClean="0"/>
          </a:p>
          <a:p>
            <a:pPr algn="ctr"/>
            <a:r>
              <a:rPr lang="ru-RU" dirty="0" smtClean="0"/>
              <a:t>Им </a:t>
            </a:r>
            <a:r>
              <a:rPr lang="ru-RU" dirty="0"/>
              <a:t>руководят его </a:t>
            </a:r>
            <a:r>
              <a:rPr lang="ru-RU" dirty="0">
                <a:solidFill>
                  <a:srgbClr val="C00000"/>
                </a:solidFill>
              </a:rPr>
              <a:t>убежденности.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1131222400"/>
      </p:ext>
    </p:extLst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46221"/>
          </a:xfrm>
        </p:spPr>
        <p:txBody>
          <a:bodyPr/>
          <a:lstStyle/>
          <a:p>
            <a:r>
              <a:rPr lang="ru-RU" sz="1600" dirty="0" smtClean="0"/>
              <a:t>Ошибки в употреблении форм прилагательных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292662"/>
          </a:xfrm>
        </p:spPr>
        <p:txBody>
          <a:bodyPr/>
          <a:lstStyle/>
          <a:p>
            <a:pPr algn="ctr"/>
            <a:r>
              <a:rPr lang="ru-RU" dirty="0" smtClean="0"/>
              <a:t>2.Ошибки </a:t>
            </a:r>
            <a:r>
              <a:rPr lang="ru-RU" dirty="0"/>
              <a:t>в образовании и употреблении форм </a:t>
            </a:r>
            <a:r>
              <a:rPr lang="ru-RU" dirty="0" smtClean="0"/>
              <a:t>прилагательных</a:t>
            </a:r>
            <a:r>
              <a:rPr lang="ru-RU" dirty="0"/>
              <a:t>: Брат </a:t>
            </a:r>
            <a:r>
              <a:rPr lang="ru-RU" dirty="0">
                <a:solidFill>
                  <a:srgbClr val="C00000"/>
                </a:solidFill>
              </a:rPr>
              <a:t>глухой</a:t>
            </a:r>
            <a:r>
              <a:rPr lang="ru-RU" dirty="0"/>
              <a:t> к моей просьбе. Брат </a:t>
            </a:r>
            <a:r>
              <a:rPr lang="ru-RU" dirty="0" smtClean="0">
                <a:solidFill>
                  <a:srgbClr val="00B050"/>
                </a:solidFill>
              </a:rPr>
              <a:t>глух</a:t>
            </a:r>
            <a:r>
              <a:rPr lang="ru-RU" dirty="0" smtClean="0"/>
              <a:t> </a:t>
            </a:r>
            <a:r>
              <a:rPr lang="ru-RU" dirty="0"/>
              <a:t>к моей </a:t>
            </a:r>
            <a:r>
              <a:rPr lang="ru-RU" dirty="0" smtClean="0"/>
              <a:t>просьбе.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Пациенту стало </a:t>
            </a:r>
            <a:r>
              <a:rPr lang="ru-RU" dirty="0">
                <a:solidFill>
                  <a:srgbClr val="C00000"/>
                </a:solidFill>
              </a:rPr>
              <a:t>более </a:t>
            </a:r>
            <a:r>
              <a:rPr lang="ru-RU" dirty="0" smtClean="0">
                <a:solidFill>
                  <a:srgbClr val="C00000"/>
                </a:solidFill>
              </a:rPr>
              <a:t>легче</a:t>
            </a:r>
            <a:r>
              <a:rPr lang="ru-RU" dirty="0"/>
              <a:t>. Пациенту стало </a:t>
            </a:r>
            <a:r>
              <a:rPr lang="ru-RU" dirty="0" smtClean="0">
                <a:solidFill>
                  <a:srgbClr val="00B050"/>
                </a:solidFill>
              </a:rPr>
              <a:t>легче</a:t>
            </a:r>
            <a:r>
              <a:rPr lang="ru-RU" dirty="0"/>
              <a:t>. </a:t>
            </a:r>
            <a:endParaRPr lang="ru-RU" dirty="0" smtClean="0"/>
          </a:p>
          <a:p>
            <a:pPr algn="ctr"/>
            <a:r>
              <a:rPr lang="ru-RU" dirty="0" smtClean="0"/>
              <a:t> </a:t>
            </a:r>
            <a:r>
              <a:rPr lang="ru-RU" dirty="0"/>
              <a:t>Мы продолжали работу в </a:t>
            </a:r>
            <a:r>
              <a:rPr lang="ru-RU" dirty="0">
                <a:solidFill>
                  <a:srgbClr val="C00000"/>
                </a:solidFill>
              </a:rPr>
              <a:t>самых труднейших </a:t>
            </a:r>
            <a:r>
              <a:rPr lang="ru-RU" dirty="0"/>
              <a:t>условиях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Мы продолжали работу в </a:t>
            </a:r>
            <a:r>
              <a:rPr lang="ru-RU" dirty="0">
                <a:solidFill>
                  <a:srgbClr val="00B050"/>
                </a:solidFill>
              </a:rPr>
              <a:t>самых </a:t>
            </a:r>
            <a:r>
              <a:rPr lang="ru-RU" dirty="0" smtClean="0">
                <a:solidFill>
                  <a:srgbClr val="00B050"/>
                </a:solidFill>
              </a:rPr>
              <a:t>трудных </a:t>
            </a:r>
            <a:r>
              <a:rPr lang="ru-RU" dirty="0"/>
              <a:t>условиях</a:t>
            </a:r>
            <a:r>
              <a:rPr lang="ru-RU" dirty="0" smtClean="0"/>
              <a:t>.</a:t>
            </a:r>
          </a:p>
          <a:p>
            <a:pPr algn="ctr"/>
            <a:r>
              <a:rPr lang="ru-RU" dirty="0"/>
              <a:t>Мы продолжали работу в </a:t>
            </a:r>
            <a:r>
              <a:rPr lang="ru-RU" dirty="0" smtClean="0">
                <a:solidFill>
                  <a:srgbClr val="00B050"/>
                </a:solidFill>
              </a:rPr>
              <a:t>труднейших</a:t>
            </a:r>
            <a:r>
              <a:rPr lang="ru-RU" dirty="0" smtClean="0"/>
              <a:t> </a:t>
            </a:r>
            <a:r>
              <a:rPr lang="ru-RU" dirty="0"/>
              <a:t>условиях.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3972752"/>
      </p:ext>
    </p:extLst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184666"/>
          </a:xfrm>
        </p:spPr>
        <p:txBody>
          <a:bodyPr/>
          <a:lstStyle/>
          <a:p>
            <a:r>
              <a:rPr lang="ru-RU" sz="1200" dirty="0" smtClean="0"/>
              <a:t>Ошибки </a:t>
            </a:r>
            <a:r>
              <a:rPr lang="ru-RU" sz="1200" dirty="0"/>
              <a:t>в образовании и употреблении форм местоимений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231106"/>
          </a:xfrm>
        </p:spPr>
        <p:txBody>
          <a:bodyPr/>
          <a:lstStyle/>
          <a:p>
            <a:pPr algn="ctr"/>
            <a:r>
              <a:rPr lang="ru-RU" sz="1600" dirty="0" smtClean="0"/>
              <a:t>3.Ошибки </a:t>
            </a:r>
            <a:r>
              <a:rPr lang="ru-RU" sz="1600" dirty="0"/>
              <a:t>в образовании и употреблении форм </a:t>
            </a:r>
            <a:r>
              <a:rPr lang="ru-RU" sz="1600" dirty="0" smtClean="0"/>
              <a:t>местоимений</a:t>
            </a:r>
            <a:r>
              <a:rPr lang="ru-RU" sz="1600" dirty="0"/>
              <a:t>: </a:t>
            </a:r>
            <a:endParaRPr lang="ru-RU" sz="1600" dirty="0" smtClean="0"/>
          </a:p>
          <a:p>
            <a:pPr algn="ctr"/>
            <a:r>
              <a:rPr lang="ru-RU" sz="1600" dirty="0" smtClean="0"/>
              <a:t>Я </a:t>
            </a:r>
            <a:r>
              <a:rPr lang="ru-RU" sz="1600" dirty="0"/>
              <a:t>подойду </a:t>
            </a:r>
            <a:r>
              <a:rPr lang="ru-RU" sz="1600" dirty="0">
                <a:solidFill>
                  <a:srgbClr val="C00000"/>
                </a:solidFill>
              </a:rPr>
              <a:t>к </a:t>
            </a:r>
            <a:r>
              <a:rPr lang="ru-RU" sz="1600" dirty="0" smtClean="0">
                <a:solidFill>
                  <a:srgbClr val="C00000"/>
                </a:solidFill>
              </a:rPr>
              <a:t>ему</a:t>
            </a:r>
            <a:r>
              <a:rPr lang="ru-RU" sz="1600" dirty="0"/>
              <a:t>. Я подойду </a:t>
            </a:r>
            <a:r>
              <a:rPr lang="ru-RU" sz="1600" dirty="0">
                <a:solidFill>
                  <a:srgbClr val="00B050"/>
                </a:solidFill>
              </a:rPr>
              <a:t>к </a:t>
            </a:r>
            <a:r>
              <a:rPr lang="ru-RU" sz="1600" dirty="0" smtClean="0">
                <a:solidFill>
                  <a:srgbClr val="00B050"/>
                </a:solidFill>
              </a:rPr>
              <a:t>нему</a:t>
            </a:r>
            <a:r>
              <a:rPr lang="ru-RU" sz="1600" dirty="0"/>
              <a:t>. </a:t>
            </a:r>
          </a:p>
          <a:p>
            <a:pPr algn="ctr"/>
            <a:r>
              <a:rPr lang="ru-RU" sz="1600" dirty="0" smtClean="0"/>
              <a:t> </a:t>
            </a:r>
            <a:r>
              <a:rPr lang="ru-RU" sz="1600" dirty="0"/>
              <a:t>Образы, созданные А. </a:t>
            </a:r>
            <a:r>
              <a:rPr lang="ru-RU" sz="1600" dirty="0" err="1"/>
              <a:t>Кадыри</a:t>
            </a:r>
            <a:r>
              <a:rPr lang="ru-RU" sz="1600" dirty="0"/>
              <a:t> в </a:t>
            </a:r>
            <a:r>
              <a:rPr lang="ru-RU" sz="1600" dirty="0">
                <a:solidFill>
                  <a:srgbClr val="C00000"/>
                </a:solidFill>
              </a:rPr>
              <a:t>своих</a:t>
            </a:r>
            <a:r>
              <a:rPr lang="ru-RU" sz="1600" dirty="0"/>
              <a:t> романах, оказали большое влияние на узбекскую молодежь. </a:t>
            </a:r>
          </a:p>
        </p:txBody>
      </p:sp>
    </p:spTree>
    <p:extLst>
      <p:ext uri="{BB962C8B-B14F-4D97-AF65-F5344CB8AC3E}">
        <p14:creationId xmlns:p14="http://schemas.microsoft.com/office/powerpoint/2010/main" val="1791234629"/>
      </p:ext>
    </p:extLst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15444"/>
          </a:xfrm>
        </p:spPr>
        <p:txBody>
          <a:bodyPr/>
          <a:lstStyle/>
          <a:p>
            <a:pPr algn="ctr"/>
            <a:r>
              <a:rPr lang="ru-RU" sz="1400" dirty="0" smtClean="0"/>
              <a:t>Неверное употребление форм глаголов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292662"/>
          </a:xfrm>
        </p:spPr>
        <p:txBody>
          <a:bodyPr/>
          <a:lstStyle/>
          <a:p>
            <a:pPr algn="ctr"/>
            <a:r>
              <a:rPr lang="ru-RU" dirty="0" smtClean="0"/>
              <a:t>4.Неверное </a:t>
            </a:r>
            <a:r>
              <a:rPr lang="ru-RU" dirty="0"/>
              <a:t>употребление вида и времени глагола 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Вдруг </a:t>
            </a:r>
            <a:r>
              <a:rPr lang="ru-RU" dirty="0"/>
              <a:t>дверь </a:t>
            </a:r>
            <a:r>
              <a:rPr lang="ru-RU" dirty="0" smtClean="0">
                <a:solidFill>
                  <a:srgbClr val="C00000"/>
                </a:solidFill>
              </a:rPr>
              <a:t>отворилась </a:t>
            </a:r>
            <a:r>
              <a:rPr lang="ru-RU" dirty="0" smtClean="0">
                <a:solidFill>
                  <a:srgbClr val="0070C0"/>
                </a:solidFill>
              </a:rPr>
              <a:t>(</a:t>
            </a:r>
            <a:r>
              <a:rPr lang="ru-RU" dirty="0" err="1" smtClean="0">
                <a:solidFill>
                  <a:srgbClr val="0070C0"/>
                </a:solidFill>
              </a:rPr>
              <a:t>прош</a:t>
            </a:r>
            <a:r>
              <a:rPr lang="ru-RU" dirty="0" smtClean="0">
                <a:solidFill>
                  <a:srgbClr val="0070C0"/>
                </a:solidFill>
              </a:rPr>
              <a:t>. время), </a:t>
            </a:r>
            <a:r>
              <a:rPr lang="ru-RU" dirty="0"/>
              <a:t>и двое слуг </a:t>
            </a:r>
            <a:r>
              <a:rPr lang="ru-RU" dirty="0">
                <a:solidFill>
                  <a:srgbClr val="C00000"/>
                </a:solidFill>
              </a:rPr>
              <a:t>вталкивают</a:t>
            </a:r>
            <a:r>
              <a:rPr lang="ru-RU" dirty="0"/>
              <a:t> </a:t>
            </a:r>
            <a:r>
              <a:rPr lang="ru-RU" dirty="0" smtClean="0">
                <a:solidFill>
                  <a:srgbClr val="0070C0"/>
                </a:solidFill>
              </a:rPr>
              <a:t>(наст. время) </a:t>
            </a:r>
            <a:r>
              <a:rPr lang="ru-RU" dirty="0" smtClean="0"/>
              <a:t>в </a:t>
            </a:r>
            <a:r>
              <a:rPr lang="ru-RU" dirty="0"/>
              <a:t>комнату </a:t>
            </a:r>
            <a:r>
              <a:rPr lang="ru-RU" dirty="0" err="1" smtClean="0"/>
              <a:t>Дефоржа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Товарищ </a:t>
            </a:r>
            <a:r>
              <a:rPr lang="ru-RU" dirty="0" smtClean="0">
                <a:solidFill>
                  <a:srgbClr val="C00000"/>
                </a:solidFill>
              </a:rPr>
              <a:t>махал </a:t>
            </a:r>
            <a:r>
              <a:rPr lang="ru-RU" dirty="0" smtClean="0">
                <a:solidFill>
                  <a:srgbClr val="0070C0"/>
                </a:solidFill>
              </a:rPr>
              <a:t>(</a:t>
            </a:r>
            <a:r>
              <a:rPr lang="ru-RU" dirty="0" err="1" smtClean="0">
                <a:solidFill>
                  <a:srgbClr val="0070C0"/>
                </a:solidFill>
              </a:rPr>
              <a:t>несов.вид</a:t>
            </a:r>
            <a:r>
              <a:rPr lang="ru-RU" dirty="0" smtClean="0">
                <a:solidFill>
                  <a:srgbClr val="0070C0"/>
                </a:solidFill>
              </a:rPr>
              <a:t>) </a:t>
            </a:r>
            <a:r>
              <a:rPr lang="ru-RU" dirty="0"/>
              <a:t>мне рукой и громко </a:t>
            </a:r>
            <a:r>
              <a:rPr lang="ru-RU" dirty="0" smtClean="0">
                <a:solidFill>
                  <a:srgbClr val="C00000"/>
                </a:solidFill>
              </a:rPr>
              <a:t>засвистел </a:t>
            </a:r>
            <a:r>
              <a:rPr lang="ru-RU" dirty="0" smtClean="0">
                <a:solidFill>
                  <a:srgbClr val="0070C0"/>
                </a:solidFill>
              </a:rPr>
              <a:t>(</a:t>
            </a:r>
            <a:r>
              <a:rPr lang="ru-RU" dirty="0" err="1" smtClean="0">
                <a:solidFill>
                  <a:srgbClr val="0070C0"/>
                </a:solidFill>
              </a:rPr>
              <a:t>сов.вид</a:t>
            </a:r>
            <a:r>
              <a:rPr lang="ru-RU" dirty="0" smtClean="0">
                <a:solidFill>
                  <a:srgbClr val="0070C0"/>
                </a:solidFill>
              </a:rPr>
              <a:t>).</a:t>
            </a:r>
          </a:p>
          <a:p>
            <a:pPr algn="ctr"/>
            <a:r>
              <a:rPr lang="ru-RU" dirty="0" smtClean="0"/>
              <a:t>Неверное употребление  отдельных форм глагола: </a:t>
            </a:r>
          </a:p>
          <a:p>
            <a:pPr algn="ctr"/>
            <a:r>
              <a:rPr lang="ru-RU" dirty="0" smtClean="0"/>
              <a:t>Мальчик </a:t>
            </a:r>
            <a:r>
              <a:rPr lang="ru-RU" dirty="0" smtClean="0">
                <a:solidFill>
                  <a:srgbClr val="C00000"/>
                </a:solidFill>
              </a:rPr>
              <a:t>движет </a:t>
            </a:r>
            <a:r>
              <a:rPr lang="ru-RU" dirty="0" smtClean="0">
                <a:solidFill>
                  <a:srgbClr val="00B050"/>
                </a:solidFill>
              </a:rPr>
              <a:t>(двигает)  </a:t>
            </a:r>
            <a:r>
              <a:rPr lang="ru-RU" dirty="0"/>
              <a:t>стул по </a:t>
            </a:r>
            <a:r>
              <a:rPr lang="ru-RU" dirty="0" smtClean="0"/>
              <a:t>коридору.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Спортсмен </a:t>
            </a:r>
            <a:r>
              <a:rPr lang="ru-RU" dirty="0" smtClean="0">
                <a:solidFill>
                  <a:srgbClr val="C00000"/>
                </a:solidFill>
              </a:rPr>
              <a:t>мечет </a:t>
            </a:r>
            <a:r>
              <a:rPr lang="ru-RU" dirty="0" smtClean="0">
                <a:solidFill>
                  <a:srgbClr val="00B050"/>
                </a:solidFill>
              </a:rPr>
              <a:t>(метает) </a:t>
            </a:r>
            <a:r>
              <a:rPr lang="ru-RU" dirty="0"/>
              <a:t>копье.</a:t>
            </a:r>
          </a:p>
        </p:txBody>
      </p:sp>
    </p:spTree>
    <p:extLst>
      <p:ext uri="{BB962C8B-B14F-4D97-AF65-F5344CB8AC3E}">
        <p14:creationId xmlns:p14="http://schemas.microsoft.com/office/powerpoint/2010/main" val="2447627189"/>
      </p:ext>
    </p:extLst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161583"/>
          </a:xfrm>
        </p:spPr>
        <p:txBody>
          <a:bodyPr/>
          <a:lstStyle/>
          <a:p>
            <a:r>
              <a:rPr lang="ru-RU" sz="1050" dirty="0" smtClean="0"/>
              <a:t>Ошибки </a:t>
            </a:r>
            <a:r>
              <a:rPr lang="ru-RU" sz="1050" dirty="0"/>
              <a:t>в образовании и употреблении форм причастий и деепричастий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4628" y="1118369"/>
            <a:ext cx="4935243" cy="1477328"/>
          </a:xfrm>
        </p:spPr>
        <p:txBody>
          <a:bodyPr/>
          <a:lstStyle/>
          <a:p>
            <a:pPr algn="ctr"/>
            <a:r>
              <a:rPr lang="ru-RU" sz="1600" dirty="0" smtClean="0"/>
              <a:t>5.Ошибки </a:t>
            </a:r>
            <a:r>
              <a:rPr lang="ru-RU" sz="1600" dirty="0"/>
              <a:t>в образовании и употреблении форм причастий и деепричастий: </a:t>
            </a:r>
            <a:endParaRPr lang="ru-RU" sz="1600" dirty="0" smtClean="0"/>
          </a:p>
          <a:p>
            <a:pPr algn="ctr"/>
            <a:r>
              <a:rPr lang="ru-RU" sz="1600" dirty="0">
                <a:solidFill>
                  <a:srgbClr val="C00000"/>
                </a:solidFill>
              </a:rPr>
              <a:t>Извивающая </a:t>
            </a:r>
            <a:r>
              <a:rPr lang="ru-RU" sz="1600" dirty="0" smtClean="0"/>
              <a:t>Амударья </a:t>
            </a:r>
            <a:r>
              <a:rPr lang="ru-RU" sz="1600" dirty="0"/>
              <a:t>очень красива. </a:t>
            </a:r>
            <a:endParaRPr lang="ru-RU" sz="1600" dirty="0" smtClean="0"/>
          </a:p>
          <a:p>
            <a:pPr algn="ctr"/>
            <a:r>
              <a:rPr lang="ru-RU" sz="1600" dirty="0" smtClean="0"/>
              <a:t>Амударья, </a:t>
            </a:r>
            <a:r>
              <a:rPr lang="ru-RU" sz="1600" dirty="0" smtClean="0">
                <a:solidFill>
                  <a:srgbClr val="00B050"/>
                </a:solidFill>
              </a:rPr>
              <a:t>извиваясь</a:t>
            </a:r>
            <a:r>
              <a:rPr lang="ru-RU" sz="1600" dirty="0" smtClean="0"/>
              <a:t>,   </a:t>
            </a:r>
            <a:r>
              <a:rPr lang="ru-RU" sz="1600" dirty="0"/>
              <a:t>очень </a:t>
            </a:r>
            <a:r>
              <a:rPr lang="ru-RU" sz="1600" dirty="0" smtClean="0"/>
              <a:t>красива.</a:t>
            </a:r>
          </a:p>
          <a:p>
            <a:pPr algn="ctr"/>
            <a:r>
              <a:rPr lang="ru-RU" sz="1600" dirty="0" smtClean="0">
                <a:solidFill>
                  <a:srgbClr val="C00000"/>
                </a:solidFill>
              </a:rPr>
              <a:t>Ходя</a:t>
            </a:r>
            <a:r>
              <a:rPr lang="ru-RU" sz="1600" dirty="0" smtClean="0"/>
              <a:t> </a:t>
            </a:r>
            <a:r>
              <a:rPr lang="ru-RU" sz="1600" dirty="0"/>
              <a:t>взад и вперёд, учитель диктовал условие задачи.</a:t>
            </a:r>
          </a:p>
        </p:txBody>
      </p:sp>
    </p:spTree>
    <p:extLst>
      <p:ext uri="{BB962C8B-B14F-4D97-AF65-F5344CB8AC3E}">
        <p14:creationId xmlns:p14="http://schemas.microsoft.com/office/powerpoint/2010/main" val="1887189357"/>
      </p:ext>
    </p:extLst>
  </p:cSld>
  <p:clrMapOvr>
    <a:masterClrMapping/>
  </p:clrMapOvr>
  <p:transition spd="med">
    <p:wedg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7474</TotalTime>
  <Words>804</Words>
  <Application>Microsoft Office PowerPoint</Application>
  <PresentationFormat>Произвольный</PresentationFormat>
  <Paragraphs>79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Bookman Old Style</vt:lpstr>
      <vt:lpstr>Calibri</vt:lpstr>
      <vt:lpstr>Times New Roman</vt:lpstr>
      <vt:lpstr>Office Theme</vt:lpstr>
      <vt:lpstr>Русский язык</vt:lpstr>
      <vt:lpstr>Сегодня на уроке:</vt:lpstr>
      <vt:lpstr>Ошибка-это нарушение нормы</vt:lpstr>
      <vt:lpstr>Морфолого-стилистическая ошибка</vt:lpstr>
      <vt:lpstr>Ошибки в употреблении форм существительных</vt:lpstr>
      <vt:lpstr>Ошибки в употреблении форм прилагательных</vt:lpstr>
      <vt:lpstr>Ошибки в образовании и употреблении форм местоимений</vt:lpstr>
      <vt:lpstr>Неверное употребление форм глаголов</vt:lpstr>
      <vt:lpstr>Ошибки в образовании и употреблении форм причастий и деепричастий</vt:lpstr>
      <vt:lpstr>Упражнение 158</vt:lpstr>
      <vt:lpstr>Упражнение 165</vt:lpstr>
      <vt:lpstr>Упражнение 174</vt:lpstr>
      <vt:lpstr>Упражнение 170</vt:lpstr>
      <vt:lpstr>Сегодня на уроке:</vt:lpstr>
      <vt:lpstr>Задание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User</cp:lastModifiedBy>
  <cp:revision>693</cp:revision>
  <dcterms:created xsi:type="dcterms:W3CDTF">2020-04-13T08:06:06Z</dcterms:created>
  <dcterms:modified xsi:type="dcterms:W3CDTF">2021-02-10T12:27:19Z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