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37" r:id="rId3"/>
    <p:sldId id="370" r:id="rId4"/>
    <p:sldId id="372" r:id="rId5"/>
    <p:sldId id="371" r:id="rId6"/>
    <p:sldId id="375" r:id="rId7"/>
    <p:sldId id="374" r:id="rId8"/>
    <p:sldId id="373" r:id="rId9"/>
    <p:sldId id="376" r:id="rId10"/>
    <p:sldId id="377" r:id="rId11"/>
    <p:sldId id="378" r:id="rId12"/>
    <p:sldId id="368" r:id="rId13"/>
    <p:sldId id="379" r:id="rId14"/>
    <p:sldId id="380" r:id="rId15"/>
    <p:sldId id="381" r:id="rId16"/>
    <p:sldId id="382" r:id="rId17"/>
    <p:sldId id="369" r:id="rId18"/>
    <p:sldId id="363" r:id="rId19"/>
  </p:sldIdLst>
  <p:sldSz cx="5765800" cy="3244850"/>
  <p:notesSz cx="5765800" cy="324485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94150" autoAdjust="0"/>
  </p:normalViewPr>
  <p:slideViewPr>
    <p:cSldViewPr>
      <p:cViewPr varScale="1">
        <p:scale>
          <a:sx n="216" d="100"/>
          <a:sy n="216" d="100"/>
        </p:scale>
        <p:origin x="864" y="16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edg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1" y="1089025"/>
            <a:ext cx="167639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11133" y="1193797"/>
            <a:ext cx="34290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Лексико-стилистические ошибки</a:t>
            </a:r>
          </a:p>
          <a:p>
            <a:pPr algn="ctr"/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154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6607"/>
            <a:ext cx="4935243" cy="2370555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Раскройте скобки, выберите наиболее под­ходящие по смыслу слова.</a:t>
            </a:r>
          </a:p>
          <a:p>
            <a:pPr marL="228600" indent="-228600">
              <a:buAutoNum type="arabicPeriod"/>
            </a:pPr>
            <a:r>
              <a:rPr lang="ru-RU" sz="1400" dirty="0" smtClean="0"/>
              <a:t>Мальчик во всём</a:t>
            </a:r>
            <a:r>
              <a:rPr lang="ru-RU" sz="1400" i="1" dirty="0" smtClean="0"/>
              <a:t> (имитировать, </a:t>
            </a:r>
            <a:r>
              <a:rPr lang="ru-RU" sz="1400" i="1" dirty="0" smtClean="0">
                <a:solidFill>
                  <a:srgbClr val="0070C0"/>
                </a:solidFill>
              </a:rPr>
              <a:t>подражать</a:t>
            </a:r>
            <a:r>
              <a:rPr lang="ru-RU" sz="1400" i="1" dirty="0" smtClean="0"/>
              <a:t>)</a:t>
            </a:r>
            <a:r>
              <a:rPr lang="ru-RU" sz="1400" dirty="0" smtClean="0"/>
              <a:t> старшему брату. </a:t>
            </a:r>
          </a:p>
          <a:p>
            <a:pPr marL="228600" indent="-228600"/>
            <a:r>
              <a:rPr lang="ru-RU" sz="1400" dirty="0" smtClean="0"/>
              <a:t>2. В решающем матче футбольная команда нашей школы потерпела</a:t>
            </a:r>
            <a:r>
              <a:rPr lang="ru-RU" sz="1400" i="1" dirty="0" smtClean="0"/>
              <a:t> (</a:t>
            </a:r>
            <a:r>
              <a:rPr lang="ru-RU" sz="1400" b="1" i="1" dirty="0" smtClean="0">
                <a:solidFill>
                  <a:srgbClr val="00B050"/>
                </a:solidFill>
              </a:rPr>
              <a:t>фиаско</a:t>
            </a:r>
            <a:r>
              <a:rPr lang="ru-RU" sz="1400" i="1" dirty="0" smtClean="0"/>
              <a:t>, </a:t>
            </a:r>
            <a:r>
              <a:rPr lang="ru-RU" sz="1400" b="1" i="1" dirty="0" smtClean="0">
                <a:solidFill>
                  <a:srgbClr val="C00000"/>
                </a:solidFill>
              </a:rPr>
              <a:t>поражение</a:t>
            </a:r>
            <a:r>
              <a:rPr lang="ru-RU" sz="1400" i="1" dirty="0" smtClean="0"/>
              <a:t>).</a:t>
            </a:r>
            <a:r>
              <a:rPr lang="ru-RU" sz="1400" dirty="0" smtClean="0"/>
              <a:t> 3. Редкостной красоты цветок быстро</a:t>
            </a:r>
            <a:r>
              <a:rPr lang="ru-RU" sz="1400" i="1" dirty="0" smtClean="0"/>
              <a:t> (освоиться, </a:t>
            </a:r>
            <a:r>
              <a:rPr lang="ru-RU" sz="1400" b="1" i="1" dirty="0" smtClean="0">
                <a:solidFill>
                  <a:srgbClr val="00B050"/>
                </a:solidFill>
              </a:rPr>
              <a:t>акклиматизироваться</a:t>
            </a:r>
            <a:r>
              <a:rPr lang="ru-RU" sz="1400" i="1" dirty="0" smtClean="0">
                <a:solidFill>
                  <a:srgbClr val="00B050"/>
                </a:solidFill>
              </a:rPr>
              <a:t>)</a:t>
            </a:r>
            <a:r>
              <a:rPr lang="ru-RU" sz="1400" dirty="0" smtClean="0"/>
              <a:t> в непривычно суровых для него условиях нашей местности.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Непонимание значения заимствованных слов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6607"/>
            <a:ext cx="4935243" cy="2400657"/>
          </a:xfrm>
        </p:spPr>
        <p:txBody>
          <a:bodyPr/>
          <a:lstStyle/>
          <a:p>
            <a:r>
              <a:rPr lang="ru-RU" sz="1800" dirty="0" smtClean="0"/>
              <a:t>Непонимание значения заимствованных слов, злоупотребление иноязычной лексикой, неточности в её употреблении:</a:t>
            </a:r>
            <a:r>
              <a:rPr lang="ru-RU" sz="1800" i="1" dirty="0" smtClean="0"/>
              <a:t> </a:t>
            </a:r>
          </a:p>
          <a:p>
            <a:r>
              <a:rPr lang="ru-RU" sz="1800" i="1" dirty="0" smtClean="0"/>
              <a:t>Больному</a:t>
            </a:r>
            <a:r>
              <a:rPr lang="ru-RU" sz="1800" b="1" i="1" dirty="0" smtClean="0"/>
              <a:t> </a:t>
            </a:r>
            <a:r>
              <a:rPr lang="ru-RU" sz="1800" b="1" i="1" dirty="0" err="1" smtClean="0">
                <a:solidFill>
                  <a:srgbClr val="C00000"/>
                </a:solidFill>
              </a:rPr>
              <a:t>импульсировали</a:t>
            </a:r>
            <a:r>
              <a:rPr lang="ru-RU" sz="1800" i="1" dirty="0" smtClean="0"/>
              <a:t> </a:t>
            </a:r>
            <a:r>
              <a:rPr lang="ru-RU" sz="1800" i="1" dirty="0" smtClean="0">
                <a:solidFill>
                  <a:srgbClr val="00B050"/>
                </a:solidFill>
              </a:rPr>
              <a:t>(ампутировали) </a:t>
            </a:r>
            <a:r>
              <a:rPr lang="ru-RU" sz="1800" i="1" dirty="0" smtClean="0">
                <a:solidFill>
                  <a:schemeClr val="tx1"/>
                </a:solidFill>
              </a:rPr>
              <a:t>обмороженные</a:t>
            </a:r>
            <a:r>
              <a:rPr lang="ru-RU" sz="1800" i="1" dirty="0" smtClean="0">
                <a:solidFill>
                  <a:srgbClr val="00B050"/>
                </a:solidFill>
              </a:rPr>
              <a:t> </a:t>
            </a:r>
            <a:r>
              <a:rPr lang="ru-RU" sz="1800" i="1" dirty="0" smtClean="0"/>
              <a:t>ноги;</a:t>
            </a:r>
          </a:p>
          <a:p>
            <a:r>
              <a:rPr lang="ru-RU" sz="1800" i="1" dirty="0" smtClean="0"/>
              <a:t> Стороны</a:t>
            </a:r>
            <a:r>
              <a:rPr lang="ru-RU" sz="1800" b="1" i="1" dirty="0" smtClean="0"/>
              <a:t> </a:t>
            </a:r>
            <a:r>
              <a:rPr lang="ru-RU" sz="1800" b="1" i="1" dirty="0" smtClean="0">
                <a:solidFill>
                  <a:srgbClr val="C00000"/>
                </a:solidFill>
              </a:rPr>
              <a:t>дебютировать (</a:t>
            </a:r>
            <a:r>
              <a:rPr lang="ru-RU" sz="1800" b="1" i="1" dirty="0" smtClean="0">
                <a:solidFill>
                  <a:srgbClr val="00B050"/>
                </a:solidFill>
              </a:rPr>
              <a:t>дискутировать</a:t>
            </a:r>
            <a:r>
              <a:rPr lang="ru-RU" sz="1800" b="1" i="1" dirty="0" smtClean="0">
                <a:solidFill>
                  <a:srgbClr val="C00000"/>
                </a:solidFill>
              </a:rPr>
              <a:t>) </a:t>
            </a:r>
            <a:r>
              <a:rPr lang="ru-RU" sz="1800" i="1" dirty="0" smtClean="0"/>
              <a:t> кончили и пришли к соглашению.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b="0" dirty="0" smtClean="0"/>
              <a:t>Многословие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146596" y="614313"/>
            <a:ext cx="2649817" cy="2585323"/>
          </a:xfrm>
        </p:spPr>
        <p:txBody>
          <a:bodyPr/>
          <a:lstStyle/>
          <a:p>
            <a:r>
              <a:rPr lang="ru-RU" sz="1400" i="1" dirty="0" smtClean="0"/>
              <a:t>Употребление плеоназмов:</a:t>
            </a:r>
            <a:r>
              <a:rPr lang="ru-RU" sz="1400" dirty="0" smtClean="0"/>
              <a:t> длинная и продолжительная лекция.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Плеоназм –это оборот речи, в котором излишне повторяются слова, одинаковые и близкие по значению.</a:t>
            </a:r>
          </a:p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Я его поцеловал и облобызал. </a:t>
            </a:r>
          </a:p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Коллеги по работе.</a:t>
            </a:r>
          </a:p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Своя автобиография.</a:t>
            </a:r>
          </a:p>
          <a:p>
            <a:pPr algn="ctr"/>
            <a:endParaRPr lang="ru-RU" sz="1400" dirty="0" smtClean="0">
              <a:solidFill>
                <a:srgbClr val="C00000"/>
              </a:solidFill>
            </a:endParaRPr>
          </a:p>
          <a:p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477328"/>
          </a:xfrm>
        </p:spPr>
        <p:txBody>
          <a:bodyPr/>
          <a:lstStyle/>
          <a:p>
            <a:r>
              <a:rPr lang="ru-RU" i="1" dirty="0" smtClean="0"/>
              <a:t>Перифраз (вместо</a:t>
            </a:r>
            <a:r>
              <a:rPr lang="ru-RU" dirty="0" smtClean="0"/>
              <a:t> описывает</a:t>
            </a:r>
            <a:r>
              <a:rPr lang="ru-RU" i="1" dirty="0" smtClean="0"/>
              <a:t> говорят</a:t>
            </a:r>
            <a:r>
              <a:rPr lang="ru-RU" dirty="0" smtClean="0"/>
              <a:t> дает описание), </a:t>
            </a:r>
            <a:r>
              <a:rPr lang="ru-RU" i="1" dirty="0" smtClean="0"/>
              <a:t>использование описательного оборота:</a:t>
            </a:r>
            <a:r>
              <a:rPr lang="ru-RU" dirty="0" smtClean="0"/>
              <a:t> вместо пошел домой — </a:t>
            </a:r>
            <a:r>
              <a:rPr lang="ru-RU" dirty="0" smtClean="0">
                <a:solidFill>
                  <a:srgbClr val="C00000"/>
                </a:solidFill>
              </a:rPr>
              <a:t>направился в свое жилище</a:t>
            </a:r>
            <a:r>
              <a:rPr lang="ru-RU" dirty="0" smtClean="0"/>
              <a:t>):</a:t>
            </a:r>
          </a:p>
          <a:p>
            <a:r>
              <a:rPr lang="ru-RU" dirty="0" smtClean="0"/>
              <a:t> Наша группа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принимала участие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в подготовке к </a:t>
            </a:r>
            <a:r>
              <a:rPr lang="ru-RU" dirty="0" err="1" smtClean="0"/>
              <a:t>Наврузу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Тавтология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384995"/>
          </a:xfrm>
        </p:spPr>
        <p:txBody>
          <a:bodyPr/>
          <a:lstStyle/>
          <a:p>
            <a:r>
              <a:rPr lang="ru-RU" sz="1800" b="1" dirty="0" smtClean="0"/>
              <a:t>Герасим</a:t>
            </a:r>
            <a:r>
              <a:rPr lang="ru-RU" sz="1800" dirty="0" smtClean="0"/>
              <a:t> разостлал сено.</a:t>
            </a:r>
            <a:r>
              <a:rPr lang="ru-RU" sz="1800" b="1" dirty="0" smtClean="0"/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Герасим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00B050"/>
                </a:solidFill>
              </a:rPr>
              <a:t>(Он) </a:t>
            </a:r>
            <a:r>
              <a:rPr lang="ru-RU" sz="1800" dirty="0" smtClean="0"/>
              <a:t>поставил на</a:t>
            </a:r>
            <a:r>
              <a:rPr lang="ru-RU" sz="1800" b="1" dirty="0" smtClean="0"/>
              <a:t> сено</a:t>
            </a:r>
            <a:r>
              <a:rPr lang="ru-RU" sz="1800" dirty="0" smtClean="0"/>
              <a:t> блюдечко с молоком.</a:t>
            </a:r>
          </a:p>
          <a:p>
            <a:r>
              <a:rPr lang="ru-RU" sz="1800" i="1" dirty="0" smtClean="0"/>
              <a:t>Неоправданное скопление однокоренных слов:</a:t>
            </a:r>
            <a:r>
              <a:rPr lang="ru-RU" sz="1800" dirty="0" smtClean="0"/>
              <a:t> Матросы</a:t>
            </a:r>
            <a:r>
              <a:rPr lang="ru-RU" sz="1800" b="1" dirty="0" smtClean="0"/>
              <a:t> бросили </a:t>
            </a:r>
            <a:r>
              <a:rPr lang="ru-RU" sz="1800" dirty="0" smtClean="0"/>
              <a:t>работу и</a:t>
            </a:r>
            <a:r>
              <a:rPr lang="ru-RU" sz="1800" b="1" dirty="0" smtClean="0"/>
              <a:t> бросились </a:t>
            </a:r>
            <a:r>
              <a:rPr lang="ru-RU" sz="1800" dirty="0" smtClean="0"/>
              <a:t>на палубу.</a:t>
            </a:r>
            <a:endParaRPr lang="ru-RU" sz="1800" dirty="0"/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Неверное употребление фразеологизмов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15772"/>
          </a:xfrm>
        </p:spPr>
        <p:txBody>
          <a:bodyPr/>
          <a:lstStyle/>
          <a:p>
            <a:r>
              <a:rPr lang="ru-RU" sz="2000" dirty="0" smtClean="0"/>
              <a:t>Искажение фразеологических оборотов, неуместное употребление их:</a:t>
            </a:r>
            <a:r>
              <a:rPr lang="ru-RU" sz="2000" i="1" dirty="0" smtClean="0"/>
              <a:t> </a:t>
            </a:r>
          </a:p>
          <a:p>
            <a:r>
              <a:rPr lang="ru-RU" sz="2000" i="1" dirty="0" smtClean="0"/>
              <a:t>Басни соловья не кормят.</a:t>
            </a:r>
          </a:p>
          <a:p>
            <a:r>
              <a:rPr lang="ru-RU" sz="2000" i="1" dirty="0" smtClean="0"/>
              <a:t>Работал во всю ивановскую.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148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22293"/>
            <a:ext cx="5522386" cy="2123658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Подберите антонимы к следующим словам и фразеологизмам.</a:t>
            </a:r>
          </a:p>
          <a:p>
            <a:r>
              <a:rPr lang="ru-RU" sz="1400" dirty="0" smtClean="0"/>
              <a:t>а)Веселье-грусть, старт-финиш, трудолюбие-лень, коллективный- индивидуальный , скупой- щедрый , молчаливый – разговорчивый,  положительный -отрицательный , бодрствовать-спать, волновать-успокаивать, ускорять-замедлять, создавать-разрушать.</a:t>
            </a:r>
          </a:p>
          <a:p>
            <a:r>
              <a:rPr lang="ru-RU" sz="1400" dirty="0" smtClean="0"/>
              <a:t>б)Точить лясы (заниматься пустой болтовней), не покладая рук  (усердно), куры не клюют (много), кровь с молоком (признак здорового человека), рукой подать (близко).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157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2"/>
            <a:ext cx="5357850" cy="1846659"/>
          </a:xfrm>
        </p:spPr>
        <p:txBody>
          <a:bodyPr/>
          <a:lstStyle/>
          <a:p>
            <a:r>
              <a:rPr lang="ru-RU" dirty="0" smtClean="0"/>
              <a:t>Перепишите, раскрывая скобки и выбирая под­ходящие слова. Поставьте их в нужной форме. Мотивируйте свой выбор</a:t>
            </a:r>
          </a:p>
          <a:p>
            <a:r>
              <a:rPr lang="ru-RU" dirty="0" smtClean="0"/>
              <a:t>1. Птица врезалась в</a:t>
            </a:r>
            <a:r>
              <a:rPr lang="ru-RU" i="1" dirty="0" smtClean="0"/>
              <a:t> (лобный, </a:t>
            </a:r>
            <a:r>
              <a:rPr lang="ru-RU" i="1" dirty="0" smtClean="0">
                <a:solidFill>
                  <a:srgbClr val="00B050"/>
                </a:solidFill>
              </a:rPr>
              <a:t>лобовой</a:t>
            </a:r>
            <a:r>
              <a:rPr lang="ru-RU" i="1" dirty="0" smtClean="0"/>
              <a:t>)</a:t>
            </a:r>
            <a:r>
              <a:rPr lang="ru-RU" dirty="0" smtClean="0"/>
              <a:t> стекло автомобиля. 2. Хочется верить, что коллектив наконец-то призовёт к порядку </a:t>
            </a:r>
            <a:r>
              <a:rPr lang="ru-RU" i="1" dirty="0" smtClean="0"/>
              <a:t>(</a:t>
            </a:r>
            <a:r>
              <a:rPr lang="ru-RU" i="1" dirty="0" smtClean="0">
                <a:solidFill>
                  <a:srgbClr val="00B050"/>
                </a:solidFill>
              </a:rPr>
              <a:t>невежа</a:t>
            </a:r>
            <a:r>
              <a:rPr lang="ru-RU" i="1" dirty="0" smtClean="0"/>
              <a:t>, невежда).</a:t>
            </a:r>
            <a:r>
              <a:rPr lang="ru-RU" dirty="0" smtClean="0"/>
              <a:t> 3.</a:t>
            </a:r>
            <a:r>
              <a:rPr lang="ru-RU" i="1" dirty="0" smtClean="0"/>
              <a:t> (Недостаточность, </a:t>
            </a:r>
            <a:r>
              <a:rPr lang="ru-RU" i="1" dirty="0" smtClean="0">
                <a:solidFill>
                  <a:srgbClr val="00B050"/>
                </a:solidFill>
              </a:rPr>
              <a:t>недостаток</a:t>
            </a:r>
            <a:r>
              <a:rPr lang="ru-RU" i="1" dirty="0" smtClean="0"/>
              <a:t>)</a:t>
            </a:r>
            <a:r>
              <a:rPr lang="ru-RU" dirty="0" smtClean="0"/>
              <a:t> продукции уже обсуждались на собрании неоднократно. 4. Боль была очень сильной, временами</a:t>
            </a:r>
            <a:r>
              <a:rPr lang="ru-RU" i="1" dirty="0" smtClean="0"/>
              <a:t> (нетерпимый, </a:t>
            </a:r>
            <a:r>
              <a:rPr lang="ru-RU" i="1" dirty="0" smtClean="0">
                <a:solidFill>
                  <a:srgbClr val="00B050"/>
                </a:solidFill>
              </a:rPr>
              <a:t>нестерпимый</a:t>
            </a:r>
            <a:r>
              <a:rPr lang="ru-RU" i="1" dirty="0" smtClean="0"/>
              <a:t>). </a:t>
            </a:r>
            <a:r>
              <a:rPr lang="ru-RU" dirty="0" smtClean="0"/>
              <a:t>5. Он</a:t>
            </a:r>
            <a:r>
              <a:rPr lang="ru-RU" i="1" dirty="0" smtClean="0"/>
              <a:t> (</a:t>
            </a:r>
            <a:r>
              <a:rPr lang="ru-RU" i="1" dirty="0" smtClean="0">
                <a:solidFill>
                  <a:srgbClr val="00B050"/>
                </a:solidFill>
              </a:rPr>
              <a:t>опытный</a:t>
            </a:r>
            <a:r>
              <a:rPr lang="ru-RU" i="1" dirty="0" smtClean="0"/>
              <a:t>, опытнический)</a:t>
            </a:r>
            <a:r>
              <a:rPr lang="ru-RU" dirty="0" smtClean="0"/>
              <a:t> агроном, знаток сельского хозяйства. 6. Многие наши фильмы получили</a:t>
            </a:r>
            <a:r>
              <a:rPr lang="ru-RU" i="1" dirty="0" smtClean="0"/>
              <a:t> (признательность, </a:t>
            </a:r>
            <a:r>
              <a:rPr lang="ru-RU" i="1" dirty="0" smtClean="0">
                <a:solidFill>
                  <a:srgbClr val="00B050"/>
                </a:solidFill>
              </a:rPr>
              <a:t>признание</a:t>
            </a:r>
            <a:r>
              <a:rPr lang="ru-RU" i="1" dirty="0" smtClean="0"/>
              <a:t>)</a:t>
            </a:r>
            <a:r>
              <a:rPr lang="ru-RU" dirty="0" smtClean="0"/>
              <a:t> за рубежом. 7. Такое</a:t>
            </a:r>
            <a:r>
              <a:rPr lang="ru-RU" i="1" dirty="0" smtClean="0"/>
              <a:t> (хищный, </a:t>
            </a:r>
            <a:r>
              <a:rPr lang="ru-RU" i="1" dirty="0" smtClean="0">
                <a:solidFill>
                  <a:srgbClr val="00B050"/>
                </a:solidFill>
              </a:rPr>
              <a:t>хищнический</a:t>
            </a:r>
            <a:r>
              <a:rPr lang="ru-RU" i="1" dirty="0" smtClean="0"/>
              <a:t>)</a:t>
            </a:r>
            <a:r>
              <a:rPr lang="ru-RU" dirty="0" smtClean="0"/>
              <a:t> истребление лесов края привело к образованию оврагов.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Поговорили о лексико-стилистических ошибках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Научились исправлять стилистические ошибки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861774"/>
          </a:xfrm>
        </p:spPr>
        <p:txBody>
          <a:bodyPr/>
          <a:lstStyle/>
          <a:p>
            <a:pPr marL="342900" indent="-342900" algn="ctr">
              <a:buAutoNum type="arabicPeriod"/>
            </a:pPr>
            <a:r>
              <a:rPr lang="ru-RU" sz="1400" dirty="0" smtClean="0"/>
              <a:t>Упражнение 151 на странице 121 доделать</a:t>
            </a:r>
          </a:p>
          <a:p>
            <a:pPr marL="342900" indent="-342900" algn="ctr">
              <a:buFontTx/>
              <a:buAutoNum type="arabicPeriod"/>
            </a:pPr>
            <a:r>
              <a:rPr lang="ru-RU" sz="1400" dirty="0" smtClean="0"/>
              <a:t> Упражнение 148  на странице 120 доделать</a:t>
            </a:r>
          </a:p>
          <a:p>
            <a:pPr marL="342900" indent="-342900" algn="ctr">
              <a:buFontTx/>
              <a:buAutoNum type="arabicPeriod"/>
            </a:pPr>
            <a:endParaRPr lang="ru-RU" sz="1400" dirty="0" smtClean="0"/>
          </a:p>
          <a:p>
            <a:pPr marL="342900" indent="-342900" algn="ctr">
              <a:buAutoNum type="arabicPeriod"/>
            </a:pPr>
            <a:r>
              <a:rPr lang="ru-RU" sz="1400" dirty="0" smtClean="0"/>
              <a:t>Упражнение 157  на странице 122 доделать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Поговорим о лексико-стилистических ошибках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Научимся исправлять стилистические ошибки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Лексико-стилистическая ошибка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5110828" cy="1292662"/>
          </a:xfrm>
        </p:spPr>
        <p:txBody>
          <a:bodyPr/>
          <a:lstStyle/>
          <a:p>
            <a:r>
              <a:rPr lang="ru-RU" sz="1400" dirty="0" smtClean="0"/>
              <a:t>Неверное или неточное употребление слова, вызванное непониманием его значения, неумением сочетать его с другими словами - это </a:t>
            </a:r>
            <a:r>
              <a:rPr lang="ru-RU" sz="1400" dirty="0" err="1" smtClean="0"/>
              <a:t>лексико</a:t>
            </a:r>
            <a:r>
              <a:rPr lang="ru-RU" sz="1400" dirty="0" smtClean="0"/>
              <a:t> –</a:t>
            </a:r>
            <a:r>
              <a:rPr lang="en-US" sz="1400" dirty="0" smtClean="0"/>
              <a:t> </a:t>
            </a:r>
            <a:r>
              <a:rPr lang="ru-RU" sz="1400" dirty="0" smtClean="0"/>
              <a:t>стилистические  </a:t>
            </a:r>
            <a:r>
              <a:rPr lang="ru-RU" sz="1400" dirty="0" smtClean="0"/>
              <a:t>ошибки.</a:t>
            </a:r>
            <a:r>
              <a:rPr lang="ru-RU" sz="1400" i="1" dirty="0" smtClean="0"/>
              <a:t> </a:t>
            </a:r>
          </a:p>
          <a:p>
            <a:r>
              <a:rPr lang="ru-RU" sz="1400" i="1" dirty="0" smtClean="0"/>
              <a:t>Медведь натыкался на гвозди, что</a:t>
            </a:r>
            <a:r>
              <a:rPr lang="ru-RU" sz="1400" b="1" i="1" dirty="0" smtClean="0"/>
              <a:t> делало </a:t>
            </a:r>
            <a:r>
              <a:rPr lang="ru-RU" sz="1400" b="1" i="1" dirty="0" smtClean="0">
                <a:solidFill>
                  <a:srgbClr val="00B050"/>
                </a:solidFill>
              </a:rPr>
              <a:t>(причиняло) </a:t>
            </a:r>
            <a:r>
              <a:rPr lang="ru-RU" sz="1400" i="1" dirty="0" smtClean="0"/>
              <a:t>ему боль; </a:t>
            </a:r>
          </a:p>
          <a:p>
            <a:r>
              <a:rPr lang="ru-RU" sz="1400" i="1" dirty="0" smtClean="0"/>
              <a:t>Наш народ</a:t>
            </a:r>
            <a:r>
              <a:rPr lang="ru-RU" sz="1400" b="1" i="1" dirty="0" smtClean="0"/>
              <a:t> творит</a:t>
            </a:r>
            <a:r>
              <a:rPr lang="ru-RU" sz="1400" i="1" dirty="0" smtClean="0"/>
              <a:t> могучие космические корабли. 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Паронимы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400657"/>
          </a:xfrm>
        </p:spPr>
        <p:txBody>
          <a:bodyPr/>
          <a:lstStyle/>
          <a:p>
            <a:r>
              <a:rPr lang="ru-RU" dirty="0" smtClean="0"/>
              <a:t>Паронимы (гр. </a:t>
            </a:r>
            <a:r>
              <a:rPr lang="ru-RU" i="1" dirty="0" err="1" smtClean="0"/>
              <a:t>para</a:t>
            </a:r>
            <a:r>
              <a:rPr lang="ru-RU" dirty="0" smtClean="0"/>
              <a:t> - возле + </a:t>
            </a:r>
            <a:r>
              <a:rPr lang="ru-RU" i="1" dirty="0" err="1" smtClean="0"/>
              <a:t>onima</a:t>
            </a:r>
            <a:r>
              <a:rPr lang="ru-RU" dirty="0" smtClean="0"/>
              <a:t> - имя) - это однокорневые слова, близкие по звучанию, но не совпадающие в значениях: </a:t>
            </a:r>
            <a:r>
              <a:rPr lang="ru-RU" i="1" dirty="0" smtClean="0"/>
              <a:t>подпись - роспись, отпечаток-опечатка , безответ</a:t>
            </a:r>
            <a:r>
              <a:rPr lang="ru-RU" b="1" i="1" dirty="0" smtClean="0"/>
              <a:t>н</a:t>
            </a:r>
            <a:r>
              <a:rPr lang="ru-RU" i="1" dirty="0" smtClean="0"/>
              <a:t>ый - безответ</a:t>
            </a:r>
            <a:r>
              <a:rPr lang="ru-RU" b="1" i="1" dirty="0" smtClean="0"/>
              <a:t>ственн</a:t>
            </a:r>
            <a:r>
              <a:rPr lang="ru-RU" i="1" dirty="0" smtClean="0"/>
              <a:t>ый , главный - заглавный</a:t>
            </a:r>
            <a:r>
              <a:rPr lang="ru-RU" dirty="0" smtClean="0"/>
              <a:t>. Паронимы, как правило, относятся к одной части речи и выполняют в предложении аналогичные синтаксические функции.</a:t>
            </a:r>
            <a:endParaRPr lang="ru-RU" dirty="0"/>
          </a:p>
        </p:txBody>
      </p:sp>
      <p:pic>
        <p:nvPicPr>
          <p:cNvPr id="1026" name="Picture 2" descr="C:\Documents and Settings\Эмма\Рабочий стол\вишневый сад\slovar (2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8925" y="876300"/>
            <a:ext cx="2508250" cy="18811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Неверное употребление паронимов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846659"/>
          </a:xfrm>
        </p:spPr>
        <p:txBody>
          <a:bodyPr/>
          <a:lstStyle/>
          <a:p>
            <a:pPr algn="ctr"/>
            <a:r>
              <a:rPr lang="ru-RU" sz="2400" i="1" dirty="0" smtClean="0"/>
              <a:t>Лёша в школе, как и повсюду, является</a:t>
            </a:r>
            <a:r>
              <a:rPr lang="ru-RU" sz="2400" b="1" i="1" dirty="0" smtClean="0"/>
              <a:t> </a:t>
            </a:r>
            <a:r>
              <a:rPr lang="ru-RU" sz="2400" b="1" i="1" dirty="0" smtClean="0">
                <a:solidFill>
                  <a:srgbClr val="C00000"/>
                </a:solidFill>
              </a:rPr>
              <a:t>вождём</a:t>
            </a:r>
            <a:r>
              <a:rPr lang="ru-RU" sz="2400" i="1" dirty="0" smtClean="0"/>
              <a:t> </a:t>
            </a:r>
            <a:r>
              <a:rPr lang="ru-RU" sz="2400" i="1" dirty="0" smtClean="0">
                <a:solidFill>
                  <a:srgbClr val="00B050"/>
                </a:solidFill>
              </a:rPr>
              <a:t>(лидером) </a:t>
            </a:r>
            <a:r>
              <a:rPr lang="ru-RU" sz="2400" i="1" dirty="0" smtClean="0"/>
              <a:t>молодежи. </a:t>
            </a:r>
          </a:p>
          <a:p>
            <a:pPr algn="ctr"/>
            <a:r>
              <a:rPr lang="ru-RU" sz="2400" i="1" dirty="0" smtClean="0"/>
              <a:t>Рустам не скрыл мой плохой</a:t>
            </a:r>
            <a:r>
              <a:rPr lang="ru-RU" sz="2400" b="1" i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проступок </a:t>
            </a:r>
            <a:r>
              <a:rPr lang="ru-RU" sz="2400" b="1" dirty="0" smtClean="0">
                <a:solidFill>
                  <a:srgbClr val="00B050"/>
                </a:solidFill>
              </a:rPr>
              <a:t>(поступок)</a:t>
            </a:r>
            <a:r>
              <a:rPr lang="ru-RU" sz="2400" b="1" i="1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151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4"/>
            <a:ext cx="5182265" cy="221599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Объясните разницу в значении паронимов, составьте с ними предложения.</a:t>
            </a:r>
          </a:p>
          <a:p>
            <a:r>
              <a:rPr lang="ru-RU" dirty="0" smtClean="0"/>
              <a:t>Адресат (тот , кому  адресовано  письмо)— адресант (тот, кто посылает письмо), экскаватор (машина, роющая землю ковшом)— эскалатор (самодвижущаяся  лестница), процесс (ход какого-либо явления) — процессия (торжественное шествие), обличье (лицо, наружность) — обличение (разоблачение кого-либо), континент (материк)  — контингент (совокупность людей, группа людей), абонент (частное лицо, имеющее право на пользование абонементом) — абонемент (документ, предоставляющий право на пользование услугами), здравица (тост за здоровье) — здравница(общее название санаториев, домов отдыха).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Анахронизмы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31325"/>
          </a:xfrm>
        </p:spPr>
        <p:txBody>
          <a:bodyPr/>
          <a:lstStyle/>
          <a:p>
            <a:r>
              <a:rPr lang="ru-RU" dirty="0" smtClean="0"/>
              <a:t>1.Нарушение хронологической точности ошибочным соотнесением событий или явлений одной эпохи к другой. </a:t>
            </a:r>
            <a:r>
              <a:rPr lang="ru-RU" i="1" dirty="0" smtClean="0"/>
              <a:t>Анахронизмы в историческом романе.</a:t>
            </a:r>
          </a:p>
          <a:p>
            <a:r>
              <a:rPr lang="ru-RU" dirty="0" smtClean="0"/>
              <a:t>2. Употребление слова без учета его исторической соотнесенности.</a:t>
            </a:r>
          </a:p>
          <a:p>
            <a:endParaRPr lang="ru-RU" dirty="0" smtClean="0"/>
          </a:p>
          <a:p>
            <a:r>
              <a:rPr lang="ru-RU" dirty="0" smtClean="0"/>
              <a:t>Наташа Ростова стремительно побежала по </a:t>
            </a:r>
            <a:r>
              <a:rPr lang="ru-RU" dirty="0" smtClean="0">
                <a:solidFill>
                  <a:srgbClr val="0070C0"/>
                </a:solidFill>
              </a:rPr>
              <a:t>холлу.  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Documents and Settings\Эмма\Рабочий стол\вишневый сад\anakhronizm-chto-tako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344" y="622293"/>
            <a:ext cx="2546242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Неверное употребление анахронизмов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661993"/>
          </a:xfrm>
        </p:spPr>
        <p:txBody>
          <a:bodyPr/>
          <a:lstStyle/>
          <a:p>
            <a:r>
              <a:rPr lang="ru-RU" sz="1800" dirty="0" smtClean="0"/>
              <a:t>Неверное употребление анахронизмов (смешение лексики двух эпох):</a:t>
            </a:r>
            <a:r>
              <a:rPr lang="ru-RU" sz="1800" i="1" dirty="0" smtClean="0"/>
              <a:t> </a:t>
            </a:r>
          </a:p>
          <a:p>
            <a:r>
              <a:rPr lang="ru-RU" sz="1800" i="1" dirty="0" smtClean="0"/>
              <a:t>Эта девушка была</a:t>
            </a:r>
            <a:r>
              <a:rPr lang="ru-RU" sz="1800" b="1" i="1" dirty="0" smtClean="0"/>
              <a:t> домработницей</a:t>
            </a:r>
            <a:r>
              <a:rPr lang="ru-RU" sz="1800" i="1" dirty="0" smtClean="0"/>
              <a:t> у господ.</a:t>
            </a:r>
          </a:p>
          <a:p>
            <a:r>
              <a:rPr lang="ru-RU" sz="1800" i="1" dirty="0" smtClean="0"/>
              <a:t>Эта девушка была</a:t>
            </a:r>
            <a:r>
              <a:rPr lang="ru-RU" sz="1800" b="1" i="1" dirty="0" smtClean="0"/>
              <a:t> </a:t>
            </a:r>
            <a:r>
              <a:rPr lang="ru-RU" sz="1800" b="1" i="1" dirty="0" smtClean="0">
                <a:solidFill>
                  <a:srgbClr val="00B050"/>
                </a:solidFill>
              </a:rPr>
              <a:t>горничной</a:t>
            </a:r>
            <a:r>
              <a:rPr lang="ru-RU" sz="1800" b="1" i="1" dirty="0" smtClean="0"/>
              <a:t> </a:t>
            </a:r>
            <a:r>
              <a:rPr lang="ru-RU" sz="1800" i="1" dirty="0" smtClean="0"/>
              <a:t> у господ.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Неверное употребление слов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1122359"/>
            <a:ext cx="4935243" cy="1231106"/>
          </a:xfrm>
        </p:spPr>
        <p:txBody>
          <a:bodyPr/>
          <a:lstStyle/>
          <a:p>
            <a:r>
              <a:rPr lang="ru-RU" sz="1600" dirty="0" smtClean="0"/>
              <a:t>Употребление слов, стоящих за пределами литературного языка (разговорных, просторечных, диалектных и т.д.):</a:t>
            </a:r>
            <a:r>
              <a:rPr lang="ru-RU" sz="1600" i="1" dirty="0" smtClean="0"/>
              <a:t> </a:t>
            </a:r>
          </a:p>
          <a:p>
            <a:r>
              <a:rPr lang="ru-RU" sz="1600" i="1" dirty="0" smtClean="0"/>
              <a:t>Охотник поставил капкан у ёлки, а сам</a:t>
            </a:r>
            <a:r>
              <a:rPr lang="ru-RU" sz="1600" b="1" i="1" dirty="0" smtClean="0"/>
              <a:t> </a:t>
            </a:r>
            <a:r>
              <a:rPr lang="ru-RU" sz="1600" b="1" i="1" dirty="0" smtClean="0">
                <a:solidFill>
                  <a:srgbClr val="C00000"/>
                </a:solidFill>
              </a:rPr>
              <a:t>схоронился</a:t>
            </a:r>
            <a:r>
              <a:rPr lang="ru-RU" sz="1600" i="1" dirty="0" smtClean="0"/>
              <a:t> </a:t>
            </a:r>
            <a:r>
              <a:rPr lang="ru-RU" sz="1600" b="1" dirty="0" smtClean="0">
                <a:solidFill>
                  <a:srgbClr val="00B050"/>
                </a:solidFill>
              </a:rPr>
              <a:t>(спрятался) </a:t>
            </a:r>
            <a:r>
              <a:rPr lang="ru-RU" sz="1600" i="1" dirty="0" smtClean="0"/>
              <a:t>неподалеку в кустах.</a:t>
            </a:r>
            <a:endParaRPr lang="ru-RU" sz="1600" dirty="0"/>
          </a:p>
        </p:txBody>
      </p:sp>
    </p:spTree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7379</TotalTime>
  <Words>733</Words>
  <Application>Microsoft Office PowerPoint</Application>
  <PresentationFormat>Произвольный</PresentationFormat>
  <Paragraphs>73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Bookman Old Style</vt:lpstr>
      <vt:lpstr>Calibri</vt:lpstr>
      <vt:lpstr>Times New Roman</vt:lpstr>
      <vt:lpstr>Office Theme</vt:lpstr>
      <vt:lpstr>Русский язык</vt:lpstr>
      <vt:lpstr>Сегодня на уроке:</vt:lpstr>
      <vt:lpstr>Лексико-стилистическая ошибка</vt:lpstr>
      <vt:lpstr>Паронимы</vt:lpstr>
      <vt:lpstr>Неверное употребление паронимов</vt:lpstr>
      <vt:lpstr>Упражнение 151</vt:lpstr>
      <vt:lpstr>Анахронизмы</vt:lpstr>
      <vt:lpstr>Неверное употребление анахронизмов</vt:lpstr>
      <vt:lpstr>Неверное употребление слов </vt:lpstr>
      <vt:lpstr>Упражнение 154</vt:lpstr>
      <vt:lpstr>Непонимание значения заимствованных слов</vt:lpstr>
      <vt:lpstr>Многословие</vt:lpstr>
      <vt:lpstr>Тавтология</vt:lpstr>
      <vt:lpstr>Неверное употребление фразеологизмов</vt:lpstr>
      <vt:lpstr>Упражнение 148</vt:lpstr>
      <vt:lpstr>Упражнение 157</vt:lpstr>
      <vt:lpstr>Сегодня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Teacher</cp:lastModifiedBy>
  <cp:revision>679</cp:revision>
  <dcterms:created xsi:type="dcterms:W3CDTF">2020-04-13T08:06:06Z</dcterms:created>
  <dcterms:modified xsi:type="dcterms:W3CDTF">2021-02-10T04:34:58Z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