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2"/>
    <p:sldId id="380" r:id="rId3"/>
    <p:sldId id="404" r:id="rId4"/>
    <p:sldId id="405" r:id="rId5"/>
    <p:sldId id="406" r:id="rId6"/>
    <p:sldId id="407" r:id="rId7"/>
    <p:sldId id="408" r:id="rId8"/>
    <p:sldId id="409" r:id="rId9"/>
    <p:sldId id="411" r:id="rId10"/>
    <p:sldId id="412" r:id="rId11"/>
    <p:sldId id="402" r:id="rId12"/>
    <p:sldId id="298" r:id="rId13"/>
  </p:sldIdLst>
  <p:sldSz cx="5765800" cy="3244850"/>
  <p:notesSz cx="5765800" cy="3244850"/>
  <p:custDataLst>
    <p:tags r:id="rId15"/>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023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65" autoAdjust="0"/>
    <p:restoredTop sz="83396" autoAdjust="0"/>
  </p:normalViewPr>
  <p:slideViewPr>
    <p:cSldViewPr>
      <p:cViewPr varScale="1">
        <p:scale>
          <a:sx n="189" d="100"/>
          <a:sy n="189" d="100"/>
        </p:scale>
        <p:origin x="1368" y="150"/>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498725" cy="16192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265488" y="0"/>
            <a:ext cx="2498725" cy="161925"/>
          </a:xfrm>
          <a:prstGeom prst="rect">
            <a:avLst/>
          </a:prstGeom>
        </p:spPr>
        <p:txBody>
          <a:bodyPr vert="horz" lIns="91440" tIns="45720" rIns="91440" bIns="45720" rtlCol="0"/>
          <a:lstStyle>
            <a:lvl1pPr algn="r">
              <a:defRPr sz="1200"/>
            </a:lvl1pPr>
          </a:lstStyle>
          <a:p>
            <a:fld id="{BABC7B9F-CF58-4E55-B55B-710E01FEC8D9}" type="datetimeFigureOut">
              <a:rPr lang="ru-RU" smtClean="0"/>
              <a:pPr/>
              <a:t>30.12.2020</a:t>
            </a:fld>
            <a:endParaRPr lang="ru-RU"/>
          </a:p>
        </p:txBody>
      </p:sp>
      <p:sp>
        <p:nvSpPr>
          <p:cNvPr id="4" name="Образ слайда 3"/>
          <p:cNvSpPr>
            <a:spLocks noGrp="1" noRot="1" noChangeAspect="1"/>
          </p:cNvSpPr>
          <p:nvPr>
            <p:ph type="sldImg" idx="2"/>
          </p:nvPr>
        </p:nvSpPr>
        <p:spPr>
          <a:xfrm>
            <a:off x="1911350" y="406400"/>
            <a:ext cx="1943100" cy="1093788"/>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576263" y="1562100"/>
            <a:ext cx="4613275" cy="1277938"/>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3082925"/>
            <a:ext cx="2498725" cy="16192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265488" y="3082925"/>
            <a:ext cx="2498725" cy="161925"/>
          </a:xfrm>
          <a:prstGeom prst="rect">
            <a:avLst/>
          </a:prstGeom>
        </p:spPr>
        <p:txBody>
          <a:bodyPr vert="horz" lIns="91440" tIns="45720" rIns="91440" bIns="45720" rtlCol="0" anchor="b"/>
          <a:lstStyle>
            <a:lvl1pPr algn="r">
              <a:defRPr sz="1200"/>
            </a:lvl1pPr>
          </a:lstStyle>
          <a:p>
            <a:fld id="{B9474D3D-D129-4517-98CF-316D724B133F}" type="slidenum">
              <a:rPr lang="ru-RU" smtClean="0"/>
              <a:pPr/>
              <a:t>‹#›</a:t>
            </a:fld>
            <a:endParaRPr lang="ru-RU"/>
          </a:p>
        </p:txBody>
      </p:sp>
    </p:spTree>
    <p:extLst>
      <p:ext uri="{BB962C8B-B14F-4D97-AF65-F5344CB8AC3E}">
        <p14:creationId xmlns:p14="http://schemas.microsoft.com/office/powerpoint/2010/main" val="548864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32435" y="1005903"/>
            <a:ext cx="4900930" cy="68141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64870" y="1817116"/>
            <a:ext cx="4036060" cy="8112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12/30/2020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spd="med">
    <p:wedg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12/30/2020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spd="med">
    <p:wedg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sz="half" idx="2"/>
          </p:nvPr>
        </p:nvSpPr>
        <p:spPr>
          <a:xfrm>
            <a:off x="288290" y="746315"/>
            <a:ext cx="2508123" cy="21416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69387" y="746315"/>
            <a:ext cx="2508123" cy="21416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12/30/2020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spd="med">
    <p:wedg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12/30/2020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spd="med">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12/30/2020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spd="med">
    <p:wedg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288290" y="726336"/>
            <a:ext cx="2547563" cy="215444"/>
          </a:xfrm>
        </p:spPr>
        <p:txBody>
          <a:bodyPr anchor="b"/>
          <a:lstStyle>
            <a:lvl1pPr marL="0" indent="0">
              <a:buNone/>
              <a:defRPr sz="1400" b="1"/>
            </a:lvl1pPr>
            <a:lvl2pPr marL="257404" indent="0">
              <a:buNone/>
              <a:defRPr sz="1100" b="1"/>
            </a:lvl2pPr>
            <a:lvl3pPr marL="514807" indent="0">
              <a:buNone/>
              <a:defRPr sz="1000" b="1"/>
            </a:lvl3pPr>
            <a:lvl4pPr marL="772211" indent="0">
              <a:buNone/>
              <a:defRPr sz="900" b="1"/>
            </a:lvl4pPr>
            <a:lvl5pPr marL="1029614" indent="0">
              <a:buNone/>
              <a:defRPr sz="900" b="1"/>
            </a:lvl5pPr>
            <a:lvl6pPr marL="1287018" indent="0">
              <a:buNone/>
              <a:defRPr sz="900" b="1"/>
            </a:lvl6pPr>
            <a:lvl7pPr marL="1544422" indent="0">
              <a:buNone/>
              <a:defRPr sz="900" b="1"/>
            </a:lvl7pPr>
            <a:lvl8pPr marL="1801825" indent="0">
              <a:buNone/>
              <a:defRPr sz="900" b="1"/>
            </a:lvl8pPr>
            <a:lvl9pPr marL="2059229" indent="0">
              <a:buNone/>
              <a:defRPr sz="900" b="1"/>
            </a:lvl9pPr>
          </a:lstStyle>
          <a:p>
            <a:pPr lvl="0"/>
            <a:r>
              <a:rPr lang="ru-RU" smtClean="0"/>
              <a:t>Образец текста</a:t>
            </a:r>
          </a:p>
        </p:txBody>
      </p:sp>
      <p:sp>
        <p:nvSpPr>
          <p:cNvPr id="4" name="Содержимое 3"/>
          <p:cNvSpPr>
            <a:spLocks noGrp="1"/>
          </p:cNvSpPr>
          <p:nvPr>
            <p:ph sz="half" idx="2"/>
          </p:nvPr>
        </p:nvSpPr>
        <p:spPr>
          <a:xfrm>
            <a:off x="288290" y="1029038"/>
            <a:ext cx="2547563" cy="954107"/>
          </a:xfrm>
        </p:spPr>
        <p:txBody>
          <a:bodyPr/>
          <a:lstStyle>
            <a:lvl1pPr>
              <a:defRPr sz="1400"/>
            </a:lvl1pPr>
            <a:lvl2pPr>
              <a:defRPr sz="1100"/>
            </a:lvl2pPr>
            <a:lvl3pPr>
              <a:defRPr sz="1000"/>
            </a:lvl3pPr>
            <a:lvl4pPr>
              <a:defRPr sz="900"/>
            </a:lvl4pPr>
            <a:lvl5pPr>
              <a:defRPr sz="900"/>
            </a:lvl5pPr>
            <a:lvl6pPr>
              <a:defRPr sz="900"/>
            </a:lvl6pPr>
            <a:lvl7pPr>
              <a:defRPr sz="900"/>
            </a:lvl7pPr>
            <a:lvl8pPr>
              <a:defRPr sz="900"/>
            </a:lvl8pPr>
            <a:lvl9pPr>
              <a:defRPr sz="9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2928946" y="726336"/>
            <a:ext cx="2548564" cy="215444"/>
          </a:xfrm>
        </p:spPr>
        <p:txBody>
          <a:bodyPr anchor="b"/>
          <a:lstStyle>
            <a:lvl1pPr marL="0" indent="0">
              <a:buNone/>
              <a:defRPr sz="1400" b="1"/>
            </a:lvl1pPr>
            <a:lvl2pPr marL="257404" indent="0">
              <a:buNone/>
              <a:defRPr sz="1100" b="1"/>
            </a:lvl2pPr>
            <a:lvl3pPr marL="514807" indent="0">
              <a:buNone/>
              <a:defRPr sz="1000" b="1"/>
            </a:lvl3pPr>
            <a:lvl4pPr marL="772211" indent="0">
              <a:buNone/>
              <a:defRPr sz="900" b="1"/>
            </a:lvl4pPr>
            <a:lvl5pPr marL="1029614" indent="0">
              <a:buNone/>
              <a:defRPr sz="900" b="1"/>
            </a:lvl5pPr>
            <a:lvl6pPr marL="1287018" indent="0">
              <a:buNone/>
              <a:defRPr sz="900" b="1"/>
            </a:lvl6pPr>
            <a:lvl7pPr marL="1544422" indent="0">
              <a:buNone/>
              <a:defRPr sz="900" b="1"/>
            </a:lvl7pPr>
            <a:lvl8pPr marL="1801825" indent="0">
              <a:buNone/>
              <a:defRPr sz="900" b="1"/>
            </a:lvl8pPr>
            <a:lvl9pPr marL="2059229" indent="0">
              <a:buNone/>
              <a:defRPr sz="900" b="1"/>
            </a:lvl9pPr>
          </a:lstStyle>
          <a:p>
            <a:pPr lvl="0"/>
            <a:r>
              <a:rPr lang="ru-RU" smtClean="0"/>
              <a:t>Образец текста</a:t>
            </a:r>
          </a:p>
        </p:txBody>
      </p:sp>
      <p:sp>
        <p:nvSpPr>
          <p:cNvPr id="6" name="Содержимое 5"/>
          <p:cNvSpPr>
            <a:spLocks noGrp="1"/>
          </p:cNvSpPr>
          <p:nvPr>
            <p:ph sz="quarter" idx="4"/>
          </p:nvPr>
        </p:nvSpPr>
        <p:spPr>
          <a:xfrm>
            <a:off x="2928946" y="1029038"/>
            <a:ext cx="2548564" cy="954107"/>
          </a:xfrm>
        </p:spPr>
        <p:txBody>
          <a:bodyPr/>
          <a:lstStyle>
            <a:lvl1pPr>
              <a:defRPr sz="1400"/>
            </a:lvl1pPr>
            <a:lvl2pPr>
              <a:defRPr sz="1100"/>
            </a:lvl2pPr>
            <a:lvl3pPr>
              <a:defRPr sz="1000"/>
            </a:lvl3pPr>
            <a:lvl4pPr>
              <a:defRPr sz="900"/>
            </a:lvl4pPr>
            <a:lvl5pPr>
              <a:defRPr sz="900"/>
            </a:lvl5pPr>
            <a:lvl6pPr>
              <a:defRPr sz="900"/>
            </a:lvl6pPr>
            <a:lvl7pPr>
              <a:defRPr sz="900"/>
            </a:lvl7pPr>
            <a:lvl8pPr>
              <a:defRPr sz="900"/>
            </a:lvl8pPr>
            <a:lvl9pPr>
              <a:defRPr sz="9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a:xfrm>
            <a:off x="288290" y="3017710"/>
            <a:ext cx="1326134" cy="276999"/>
          </a:xfrm>
        </p:spPr>
        <p:txBody>
          <a:bodyPr/>
          <a:lstStyle>
            <a:lvl1pPr>
              <a:defRPr/>
            </a:lvl1pPr>
          </a:lstStyle>
          <a:p>
            <a:pPr>
              <a:defRPr/>
            </a:pPr>
            <a:fld id="{DB832045-EBBC-4309-99B0-BEF11014E37E}" type="datetimeFigureOut">
              <a:rPr lang="ru-RU"/>
              <a:pPr>
                <a:defRPr/>
              </a:pPr>
              <a:t>30.12.2020</a:t>
            </a:fld>
            <a:endParaRPr lang="ru-RU"/>
          </a:p>
        </p:txBody>
      </p:sp>
      <p:sp>
        <p:nvSpPr>
          <p:cNvPr id="8" name="Нижний колонтитул 4"/>
          <p:cNvSpPr>
            <a:spLocks noGrp="1"/>
          </p:cNvSpPr>
          <p:nvPr>
            <p:ph type="ftr" sz="quarter" idx="11"/>
          </p:nvPr>
        </p:nvSpPr>
        <p:spPr>
          <a:xfrm>
            <a:off x="1960372" y="3017710"/>
            <a:ext cx="1845056" cy="276999"/>
          </a:xfrm>
        </p:spPr>
        <p:txBody>
          <a:bodyPr/>
          <a:lstStyle>
            <a:lvl1pPr>
              <a:defRPr/>
            </a:lvl1pPr>
          </a:lstStyle>
          <a:p>
            <a:pPr>
              <a:defRPr/>
            </a:pPr>
            <a:endParaRPr lang="ru-RU"/>
          </a:p>
        </p:txBody>
      </p:sp>
      <p:sp>
        <p:nvSpPr>
          <p:cNvPr id="9" name="Номер слайда 5"/>
          <p:cNvSpPr>
            <a:spLocks noGrp="1"/>
          </p:cNvSpPr>
          <p:nvPr>
            <p:ph type="sldNum" sz="quarter" idx="12"/>
          </p:nvPr>
        </p:nvSpPr>
        <p:spPr>
          <a:xfrm>
            <a:off x="4151376" y="3017710"/>
            <a:ext cx="1326134" cy="276999"/>
          </a:xfrm>
        </p:spPr>
        <p:txBody>
          <a:bodyPr/>
          <a:lstStyle>
            <a:lvl1pPr>
              <a:defRPr/>
            </a:lvl1pPr>
          </a:lstStyle>
          <a:p>
            <a:pPr>
              <a:defRPr/>
            </a:pPr>
            <a:fld id="{49D414B5-34A8-42CC-88A3-025F6DB2EFCA}" type="slidenum">
              <a:rPr lang="ru-RU"/>
              <a:pPr>
                <a:defRPr/>
              </a:pPr>
              <a:t>‹#›</a:t>
            </a:fld>
            <a:endParaRPr lang="ru-RU"/>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00752" y="102424"/>
            <a:ext cx="5164295" cy="638810"/>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415278" y="1083504"/>
            <a:ext cx="4935243" cy="1424939"/>
          </a:xfrm>
          <a:prstGeom prst="rect">
            <a:avLst/>
          </a:prstGeom>
        </p:spPr>
        <p:txBody>
          <a:bodyPr wrap="square" lIns="0" tIns="0" rIns="0" bIns="0">
            <a:spAutoFit/>
          </a:bodyPr>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a:xfrm>
            <a:off x="1960372" y="3017710"/>
            <a:ext cx="1845056" cy="1622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8290" y="3017710"/>
            <a:ext cx="1326134" cy="1622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12/30/2020</a:t>
            </a:fld>
            <a:endParaRPr lang="en-US"/>
          </a:p>
        </p:txBody>
      </p:sp>
      <p:sp>
        <p:nvSpPr>
          <p:cNvPr id="6" name="Holder 6"/>
          <p:cNvSpPr>
            <a:spLocks noGrp="1"/>
          </p:cNvSpPr>
          <p:nvPr>
            <p:ph type="sldNum" sz="quarter" idx="7"/>
          </p:nvPr>
        </p:nvSpPr>
        <p:spPr>
          <a:xfrm>
            <a:off x="4151376" y="3017710"/>
            <a:ext cx="1326134" cy="1622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ransition spd="med">
    <p:wedge/>
  </p:transition>
  <p:timing>
    <p:tnLst>
      <p:par>
        <p:cTn id="1" dur="indefinite" restart="never" nodeType="tmRoot"/>
      </p:par>
    </p:tnLst>
  </p:timing>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535"/>
            <a:ext cx="5760085" cy="1021080"/>
          </a:xfrm>
          <a:custGeom>
            <a:avLst/>
            <a:gdLst/>
            <a:ahLst/>
            <a:cxnLst/>
            <a:rect l="l" t="t" r="r" b="b"/>
            <a:pathLst>
              <a:path w="5760085" h="1021080">
                <a:moveTo>
                  <a:pt x="5759640" y="0"/>
                </a:moveTo>
                <a:lnTo>
                  <a:pt x="0" y="0"/>
                </a:lnTo>
                <a:lnTo>
                  <a:pt x="0" y="1020952"/>
                </a:lnTo>
                <a:lnTo>
                  <a:pt x="5759640" y="1020952"/>
                </a:lnTo>
                <a:lnTo>
                  <a:pt x="5759640" y="0"/>
                </a:lnTo>
                <a:close/>
              </a:path>
            </a:pathLst>
          </a:custGeom>
          <a:solidFill>
            <a:srgbClr val="2365C7"/>
          </a:solidFill>
        </p:spPr>
        <p:txBody>
          <a:bodyPr wrap="square" lIns="0" tIns="0" rIns="0" bIns="0" rtlCol="0"/>
          <a:lstStyle/>
          <a:p>
            <a:endParaRPr/>
          </a:p>
        </p:txBody>
      </p:sp>
      <p:sp>
        <p:nvSpPr>
          <p:cNvPr id="3" name="object 3"/>
          <p:cNvSpPr txBox="1">
            <a:spLocks noGrp="1"/>
          </p:cNvSpPr>
          <p:nvPr>
            <p:ph type="title"/>
          </p:nvPr>
        </p:nvSpPr>
        <p:spPr>
          <a:xfrm>
            <a:off x="967816" y="222930"/>
            <a:ext cx="3553385" cy="384078"/>
          </a:xfrm>
          <a:prstGeom prst="rect">
            <a:avLst/>
          </a:prstGeom>
        </p:spPr>
        <p:txBody>
          <a:bodyPr vert="horz" wrap="square" lIns="0" tIns="14604" rIns="0" bIns="0" rtlCol="0">
            <a:spAutoFit/>
          </a:bodyPr>
          <a:lstStyle/>
          <a:p>
            <a:pPr marL="12700" algn="ctr">
              <a:lnSpc>
                <a:spcPct val="100000"/>
              </a:lnSpc>
              <a:spcBef>
                <a:spcPts val="114"/>
              </a:spcBef>
            </a:pPr>
            <a:r>
              <a:rPr lang="ru-RU" sz="2400" dirty="0" smtClean="0">
                <a:latin typeface="Arial Black" pitchFamily="34" charset="0"/>
                <a:cs typeface="Times New Roman" pitchFamily="18" charset="0"/>
              </a:rPr>
              <a:t>Русский язык </a:t>
            </a:r>
            <a:endParaRPr sz="2400" dirty="0">
              <a:latin typeface="Arial Black" pitchFamily="34" charset="0"/>
              <a:cs typeface="Times New Roman" pitchFamily="18" charset="0"/>
            </a:endParaRPr>
          </a:p>
        </p:txBody>
      </p:sp>
      <p:sp>
        <p:nvSpPr>
          <p:cNvPr id="4" name="object 4"/>
          <p:cNvSpPr txBox="1"/>
          <p:nvPr/>
        </p:nvSpPr>
        <p:spPr>
          <a:xfrm>
            <a:off x="847901" y="1193797"/>
            <a:ext cx="3749511" cy="373179"/>
          </a:xfrm>
          <a:prstGeom prst="rect">
            <a:avLst/>
          </a:prstGeom>
        </p:spPr>
        <p:txBody>
          <a:bodyPr vert="horz" wrap="square" lIns="0" tIns="13970" rIns="0" bIns="0" rtlCol="0">
            <a:spAutoFit/>
          </a:bodyPr>
          <a:lstStyle/>
          <a:p>
            <a:pPr marL="12681" algn="ctr">
              <a:lnSpc>
                <a:spcPts val="2791"/>
              </a:lnSpc>
            </a:pPr>
            <a:endParaRPr sz="2800" b="1" dirty="0">
              <a:latin typeface="Arial Black" pitchFamily="34" charset="0"/>
              <a:cs typeface="Arial" pitchFamily="34" charset="0"/>
            </a:endParaRPr>
          </a:p>
        </p:txBody>
      </p:sp>
      <p:grpSp>
        <p:nvGrpSpPr>
          <p:cNvPr id="27" name="object 27"/>
          <p:cNvGrpSpPr/>
          <p:nvPr/>
        </p:nvGrpSpPr>
        <p:grpSpPr>
          <a:xfrm>
            <a:off x="4686759" y="212868"/>
            <a:ext cx="634365" cy="634365"/>
            <a:chOff x="4686759" y="212868"/>
            <a:chExt cx="634365" cy="634365"/>
          </a:xfrm>
        </p:grpSpPr>
        <p:sp>
          <p:nvSpPr>
            <p:cNvPr id="28" name="object 28"/>
            <p:cNvSpPr/>
            <p:nvPr/>
          </p:nvSpPr>
          <p:spPr>
            <a:xfrm>
              <a:off x="4701999" y="228108"/>
              <a:ext cx="603885" cy="603885"/>
            </a:xfrm>
            <a:custGeom>
              <a:avLst/>
              <a:gdLst/>
              <a:ahLst/>
              <a:cxnLst/>
              <a:rect l="l" t="t" r="r" b="b"/>
              <a:pathLst>
                <a:path w="603885" h="603885">
                  <a:moveTo>
                    <a:pt x="603608" y="0"/>
                  </a:moveTo>
                  <a:lnTo>
                    <a:pt x="0" y="0"/>
                  </a:lnTo>
                  <a:lnTo>
                    <a:pt x="0" y="603609"/>
                  </a:lnTo>
                  <a:lnTo>
                    <a:pt x="603608" y="603609"/>
                  </a:lnTo>
                  <a:lnTo>
                    <a:pt x="603608" y="0"/>
                  </a:lnTo>
                  <a:close/>
                </a:path>
              </a:pathLst>
            </a:custGeom>
            <a:solidFill>
              <a:srgbClr val="00A650"/>
            </a:solidFill>
          </p:spPr>
          <p:txBody>
            <a:bodyPr wrap="square" lIns="0" tIns="0" rIns="0" bIns="0" rtlCol="0"/>
            <a:lstStyle/>
            <a:p>
              <a:endParaRPr/>
            </a:p>
          </p:txBody>
        </p:sp>
        <p:sp>
          <p:nvSpPr>
            <p:cNvPr id="29" name="object 29"/>
            <p:cNvSpPr/>
            <p:nvPr/>
          </p:nvSpPr>
          <p:spPr>
            <a:xfrm>
              <a:off x="4701999" y="228108"/>
              <a:ext cx="603885" cy="603885"/>
            </a:xfrm>
            <a:custGeom>
              <a:avLst/>
              <a:gdLst/>
              <a:ahLst/>
              <a:cxnLst/>
              <a:rect l="l" t="t" r="r" b="b"/>
              <a:pathLst>
                <a:path w="603885" h="603885">
                  <a:moveTo>
                    <a:pt x="0" y="0"/>
                  </a:moveTo>
                  <a:lnTo>
                    <a:pt x="603608" y="0"/>
                  </a:lnTo>
                  <a:lnTo>
                    <a:pt x="603608" y="603609"/>
                  </a:lnTo>
                  <a:lnTo>
                    <a:pt x="0" y="603609"/>
                  </a:lnTo>
                  <a:lnTo>
                    <a:pt x="0" y="0"/>
                  </a:lnTo>
                  <a:close/>
                </a:path>
              </a:pathLst>
            </a:custGeom>
            <a:ln w="30481">
              <a:solidFill>
                <a:srgbClr val="FFFFFF"/>
              </a:solidFill>
            </a:ln>
          </p:spPr>
          <p:txBody>
            <a:bodyPr wrap="square" lIns="0" tIns="0" rIns="0" bIns="0" rtlCol="0"/>
            <a:lstStyle/>
            <a:p>
              <a:endParaRPr/>
            </a:p>
          </p:txBody>
        </p:sp>
      </p:grpSp>
      <p:sp>
        <p:nvSpPr>
          <p:cNvPr id="30" name="object 30"/>
          <p:cNvSpPr txBox="1"/>
          <p:nvPr/>
        </p:nvSpPr>
        <p:spPr>
          <a:xfrm>
            <a:off x="4870296" y="249024"/>
            <a:ext cx="374804" cy="362279"/>
          </a:xfrm>
          <a:prstGeom prst="rect">
            <a:avLst/>
          </a:prstGeom>
        </p:spPr>
        <p:txBody>
          <a:bodyPr vert="horz" wrap="square" lIns="0" tIns="15875" rIns="0" bIns="0" rtlCol="0">
            <a:spAutoFit/>
          </a:bodyPr>
          <a:lstStyle/>
          <a:p>
            <a:pPr>
              <a:lnSpc>
                <a:spcPct val="100000"/>
              </a:lnSpc>
              <a:spcBef>
                <a:spcPts val="125"/>
              </a:spcBef>
            </a:pPr>
            <a:r>
              <a:rPr lang="uz-Latn-UZ" sz="2250" b="1" spc="10" dirty="0" smtClean="0">
                <a:solidFill>
                  <a:srgbClr val="FFFFFF"/>
                </a:solidFill>
                <a:latin typeface="Arial"/>
                <a:cs typeface="Arial"/>
              </a:rPr>
              <a:t>1</a:t>
            </a:r>
            <a:r>
              <a:rPr lang="ru-RU" sz="2250" b="1" spc="10" dirty="0">
                <a:solidFill>
                  <a:srgbClr val="FFFFFF"/>
                </a:solidFill>
                <a:latin typeface="Arial"/>
                <a:cs typeface="Arial"/>
              </a:rPr>
              <a:t>1</a:t>
            </a:r>
            <a:endParaRPr sz="2250" dirty="0">
              <a:latin typeface="Arial"/>
              <a:cs typeface="Arial"/>
            </a:endParaRPr>
          </a:p>
        </p:txBody>
      </p:sp>
      <p:sp>
        <p:nvSpPr>
          <p:cNvPr id="31" name="object 31"/>
          <p:cNvSpPr txBox="1"/>
          <p:nvPr/>
        </p:nvSpPr>
        <p:spPr>
          <a:xfrm>
            <a:off x="4870296" y="541953"/>
            <a:ext cx="441496" cy="212238"/>
          </a:xfrm>
          <a:prstGeom prst="rect">
            <a:avLst/>
          </a:prstGeom>
        </p:spPr>
        <p:txBody>
          <a:bodyPr vert="horz" wrap="square" lIns="0" tIns="12065" rIns="0" bIns="0" rtlCol="0">
            <a:spAutoFit/>
          </a:bodyPr>
          <a:lstStyle/>
          <a:p>
            <a:pPr>
              <a:lnSpc>
                <a:spcPct val="100000"/>
              </a:lnSpc>
              <a:spcBef>
                <a:spcPts val="95"/>
              </a:spcBef>
            </a:pPr>
            <a:r>
              <a:rPr lang="ru-RU" sz="1300" spc="-5" dirty="0" smtClean="0">
                <a:solidFill>
                  <a:srgbClr val="FFFFFF"/>
                </a:solidFill>
                <a:latin typeface="Times New Roman" pitchFamily="18" charset="0"/>
                <a:cs typeface="Times New Roman" pitchFamily="18" charset="0"/>
              </a:rPr>
              <a:t>к</a:t>
            </a:r>
            <a:r>
              <a:rPr lang="ru-RU" sz="1000" spc="-5" dirty="0" smtClean="0">
                <a:solidFill>
                  <a:srgbClr val="FFFFFF"/>
                </a:solidFill>
                <a:latin typeface="Times New Roman" pitchFamily="18" charset="0"/>
                <a:cs typeface="Times New Roman" pitchFamily="18" charset="0"/>
              </a:rPr>
              <a:t>ласс</a:t>
            </a:r>
            <a:endParaRPr sz="1000">
              <a:latin typeface="Times New Roman" pitchFamily="18" charset="0"/>
              <a:cs typeface="Times New Roman" pitchFamily="18" charset="0"/>
            </a:endParaRPr>
          </a:p>
        </p:txBody>
      </p:sp>
      <p:sp>
        <p:nvSpPr>
          <p:cNvPr id="11" name="Прямоугольник 10"/>
          <p:cNvSpPr/>
          <p:nvPr/>
        </p:nvSpPr>
        <p:spPr>
          <a:xfrm>
            <a:off x="882636" y="1193796"/>
            <a:ext cx="3714776" cy="1107996"/>
          </a:xfrm>
          <a:prstGeom prst="rect">
            <a:avLst/>
          </a:prstGeom>
        </p:spPr>
        <p:txBody>
          <a:bodyPr wrap="square">
            <a:spAutoFit/>
          </a:bodyPr>
          <a:lstStyle/>
          <a:p>
            <a:pPr algn="ctr">
              <a:spcBef>
                <a:spcPts val="600"/>
              </a:spcBef>
            </a:pPr>
            <a:endParaRPr lang="ru-RU" altLang="ru-RU" b="1" kern="0" dirty="0" smtClean="0">
              <a:solidFill>
                <a:srgbClr val="0070C0"/>
              </a:solidFill>
              <a:latin typeface="Times New Roman" pitchFamily="18" charset="0"/>
              <a:cs typeface="Times New Roman" pitchFamily="18" charset="0"/>
            </a:endParaRPr>
          </a:p>
          <a:p>
            <a:pPr algn="ctr">
              <a:spcBef>
                <a:spcPts val="600"/>
              </a:spcBef>
            </a:pPr>
            <a:endParaRPr lang="ru-RU" altLang="ru-RU" b="1" kern="0" dirty="0">
              <a:solidFill>
                <a:srgbClr val="0070C0"/>
              </a:solidFill>
              <a:latin typeface="Times New Roman" pitchFamily="18" charset="0"/>
              <a:cs typeface="Times New Roman" pitchFamily="18" charset="0"/>
            </a:endParaRPr>
          </a:p>
          <a:p>
            <a:pPr algn="ctr">
              <a:spcBef>
                <a:spcPts val="600"/>
              </a:spcBef>
            </a:pPr>
            <a:r>
              <a:rPr lang="ru-RU" altLang="ru-RU" sz="2000" b="1" kern="0" dirty="0" smtClean="0">
                <a:solidFill>
                  <a:srgbClr val="0070C0"/>
                </a:solidFill>
                <a:latin typeface="Times New Roman" pitchFamily="18" charset="0"/>
                <a:cs typeface="Times New Roman" pitchFamily="18" charset="0"/>
              </a:rPr>
              <a:t>Конструкции </a:t>
            </a:r>
            <a:r>
              <a:rPr lang="ru-RU" altLang="ru-RU" sz="2000" b="1" kern="0" dirty="0" smtClean="0">
                <a:solidFill>
                  <a:srgbClr val="0070C0"/>
                </a:solidFill>
                <a:latin typeface="Times New Roman" pitchFamily="18" charset="0"/>
                <a:cs typeface="Times New Roman" pitchFamily="18" charset="0"/>
              </a:rPr>
              <a:t>с союзом как</a:t>
            </a:r>
          </a:p>
        </p:txBody>
      </p:sp>
    </p:spTree>
  </p:cSld>
  <p:clrMapOvr>
    <a:masterClrMapping/>
  </p:clrMapOvr>
  <p:transition spd="med">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Упражнение 125</a:t>
            </a:r>
            <a:endParaRPr lang="ru-RU" dirty="0"/>
          </a:p>
        </p:txBody>
      </p:sp>
      <p:sp>
        <p:nvSpPr>
          <p:cNvPr id="3" name="Текст 2"/>
          <p:cNvSpPr>
            <a:spLocks noGrp="1"/>
          </p:cNvSpPr>
          <p:nvPr>
            <p:ph type="body" idx="1"/>
          </p:nvPr>
        </p:nvSpPr>
        <p:spPr>
          <a:xfrm>
            <a:off x="239694" y="693732"/>
            <a:ext cx="5357850" cy="1846659"/>
          </a:xfrm>
        </p:spPr>
        <p:txBody>
          <a:bodyPr/>
          <a:lstStyle/>
          <a:p>
            <a:pPr algn="ctr"/>
            <a:r>
              <a:rPr lang="ru-RU" b="1" dirty="0" smtClean="0">
                <a:solidFill>
                  <a:srgbClr val="0070C0"/>
                </a:solidFill>
              </a:rPr>
              <a:t>Прочитайте текст. Перепишите, расставляя</a:t>
            </a:r>
          </a:p>
          <a:p>
            <a:r>
              <a:rPr lang="ru-RU" b="1" dirty="0" smtClean="0">
                <a:solidFill>
                  <a:srgbClr val="0070C0"/>
                </a:solidFill>
              </a:rPr>
              <a:t> пропущенные знаки препинания. Вставьте пропущенные буквы и раскройте скобки. </a:t>
            </a:r>
          </a:p>
          <a:p>
            <a:r>
              <a:rPr lang="ru-RU" dirty="0" smtClean="0"/>
              <a:t>Путь в лесах — это километры тишины, безветрия. Это грибная прель, осторожное </a:t>
            </a:r>
            <a:r>
              <a:rPr lang="ru-RU" dirty="0" err="1" smtClean="0"/>
              <a:t>перепархивание</a:t>
            </a:r>
            <a:r>
              <a:rPr lang="ru-RU" dirty="0" smtClean="0"/>
              <a:t> птиц. Это липкие маслюки , /</a:t>
            </a:r>
            <a:r>
              <a:rPr lang="ru-RU" u="wavy" dirty="0" smtClean="0"/>
              <a:t>обл</a:t>
            </a:r>
            <a:r>
              <a:rPr lang="ru-RU" u="wavy" dirty="0" smtClean="0">
                <a:solidFill>
                  <a:srgbClr val="0070C0"/>
                </a:solidFill>
              </a:rPr>
              <a:t>е</a:t>
            </a:r>
            <a:r>
              <a:rPr lang="ru-RU" u="wavy" dirty="0" smtClean="0"/>
              <a:t>пленные хвоей/, </a:t>
            </a:r>
            <a:r>
              <a:rPr lang="ru-RU" dirty="0" smtClean="0"/>
              <a:t> жёсткая трава,  холодные белые грибы,  земл</a:t>
            </a:r>
            <a:r>
              <a:rPr lang="ru-RU" dirty="0" smtClean="0">
                <a:solidFill>
                  <a:srgbClr val="0070C0"/>
                </a:solidFill>
              </a:rPr>
              <a:t>я</a:t>
            </a:r>
            <a:r>
              <a:rPr lang="ru-RU" dirty="0" smtClean="0"/>
              <a:t>ника, лиловые к</a:t>
            </a:r>
            <a:r>
              <a:rPr lang="ru-RU" dirty="0" smtClean="0">
                <a:solidFill>
                  <a:srgbClr val="0070C0"/>
                </a:solidFill>
              </a:rPr>
              <a:t>оло</a:t>
            </a:r>
            <a:r>
              <a:rPr lang="ru-RU" dirty="0" smtClean="0"/>
              <a:t>кольчики на полянах , дрож</a:t>
            </a:r>
            <a:r>
              <a:rPr lang="ru-RU" dirty="0" smtClean="0">
                <a:solidFill>
                  <a:srgbClr val="0070C0"/>
                </a:solidFill>
              </a:rPr>
              <a:t>ь</a:t>
            </a:r>
            <a:r>
              <a:rPr lang="ru-RU" dirty="0" smtClean="0"/>
              <a:t> осиновых листьев, торжеств</a:t>
            </a:r>
            <a:r>
              <a:rPr lang="ru-RU" dirty="0" smtClean="0">
                <a:solidFill>
                  <a:srgbClr val="0070C0"/>
                </a:solidFill>
              </a:rPr>
              <a:t>енн</a:t>
            </a:r>
            <a:r>
              <a:rPr lang="ru-RU" dirty="0" smtClean="0"/>
              <a:t>ый свет и,  наконец,  лесные сум</a:t>
            </a:r>
            <a:r>
              <a:rPr lang="ru-RU" dirty="0" smtClean="0">
                <a:solidFill>
                  <a:srgbClr val="0070C0"/>
                </a:solidFill>
              </a:rPr>
              <a:t>е</a:t>
            </a:r>
            <a:r>
              <a:rPr lang="ru-RU" dirty="0" smtClean="0"/>
              <a:t>рки,  когда из мхов тян</a:t>
            </a:r>
            <a:r>
              <a:rPr lang="ru-RU" dirty="0" smtClean="0">
                <a:solidFill>
                  <a:srgbClr val="0070C0"/>
                </a:solidFill>
              </a:rPr>
              <a:t>е</a:t>
            </a:r>
            <a:r>
              <a:rPr lang="ru-RU" dirty="0" smtClean="0"/>
              <a:t>т сыростью и в траве г</a:t>
            </a:r>
            <a:r>
              <a:rPr lang="ru-RU" dirty="0" smtClean="0">
                <a:solidFill>
                  <a:srgbClr val="0070C0"/>
                </a:solidFill>
              </a:rPr>
              <a:t>о</a:t>
            </a:r>
            <a:r>
              <a:rPr lang="ru-RU" dirty="0" smtClean="0"/>
              <a:t>рят светл</a:t>
            </a:r>
            <a:r>
              <a:rPr lang="ru-RU" dirty="0" smtClean="0">
                <a:solidFill>
                  <a:srgbClr val="0070C0"/>
                </a:solidFill>
              </a:rPr>
              <a:t>я</a:t>
            </a:r>
            <a:r>
              <a:rPr lang="ru-RU" dirty="0" smtClean="0"/>
              <a:t>ки.</a:t>
            </a:r>
          </a:p>
          <a:p>
            <a:endParaRPr lang="ru-RU" dirty="0"/>
          </a:p>
        </p:txBody>
      </p:sp>
    </p:spTree>
  </p:cSld>
  <p:clrMapOvr>
    <a:masterClrMapping/>
  </p:clrMapOvr>
  <p:transition spd="med">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69332"/>
          </a:xfrm>
        </p:spPr>
        <p:txBody>
          <a:bodyPr/>
          <a:lstStyle/>
          <a:p>
            <a:pPr algn="ctr"/>
            <a:r>
              <a:rPr lang="ru-RU" sz="2400" dirty="0" smtClean="0"/>
              <a:t>Сегодня на уроке </a:t>
            </a:r>
            <a:endParaRPr lang="ru-RU" dirty="0"/>
          </a:p>
        </p:txBody>
      </p:sp>
      <p:sp>
        <p:nvSpPr>
          <p:cNvPr id="3" name="Текст 2"/>
          <p:cNvSpPr>
            <a:spLocks noGrp="1"/>
          </p:cNvSpPr>
          <p:nvPr>
            <p:ph type="body" idx="1"/>
          </p:nvPr>
        </p:nvSpPr>
        <p:spPr>
          <a:xfrm>
            <a:off x="1802780" y="686321"/>
            <a:ext cx="3528392" cy="430887"/>
          </a:xfrm>
        </p:spPr>
        <p:txBody>
          <a:bodyPr/>
          <a:lstStyle/>
          <a:p>
            <a:r>
              <a:rPr lang="ru-RU" altLang="ru-RU" sz="1400" dirty="0" smtClean="0">
                <a:solidFill>
                  <a:srgbClr val="0070C0"/>
                </a:solidFill>
              </a:rPr>
              <a:t>Вспомнили </a:t>
            </a:r>
            <a:r>
              <a:rPr lang="ru-RU" altLang="ru-RU" sz="1400" dirty="0" smtClean="0">
                <a:solidFill>
                  <a:srgbClr val="0070C0"/>
                </a:solidFill>
              </a:rPr>
              <a:t>пунктуацию в конструкциях   </a:t>
            </a:r>
            <a:r>
              <a:rPr lang="ru-RU" altLang="ru-RU" sz="1400" dirty="0" smtClean="0">
                <a:solidFill>
                  <a:srgbClr val="0070C0"/>
                </a:solidFill>
              </a:rPr>
              <a:t>с союзом как </a:t>
            </a:r>
            <a:endParaRPr lang="ru-RU" sz="1400" dirty="0" smtClean="0">
              <a:solidFill>
                <a:srgbClr val="0070C0"/>
              </a:solidFill>
            </a:endParaRPr>
          </a:p>
        </p:txBody>
      </p:sp>
      <p:sp>
        <p:nvSpPr>
          <p:cNvPr id="4" name="Овал 3"/>
          <p:cNvSpPr/>
          <p:nvPr/>
        </p:nvSpPr>
        <p:spPr>
          <a:xfrm>
            <a:off x="1082701" y="614313"/>
            <a:ext cx="504000" cy="50400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1</a:t>
            </a:r>
            <a:endParaRPr lang="ru-RU" sz="2800" b="1" dirty="0"/>
          </a:p>
        </p:txBody>
      </p:sp>
      <p:sp>
        <p:nvSpPr>
          <p:cNvPr id="5" name="Овал 4"/>
          <p:cNvSpPr/>
          <p:nvPr/>
        </p:nvSpPr>
        <p:spPr>
          <a:xfrm>
            <a:off x="1082701" y="1262385"/>
            <a:ext cx="504000" cy="50400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2</a:t>
            </a:r>
            <a:endParaRPr lang="ru-RU" b="1" dirty="0"/>
          </a:p>
        </p:txBody>
      </p:sp>
      <p:sp>
        <p:nvSpPr>
          <p:cNvPr id="7" name="Текст 2"/>
          <p:cNvSpPr txBox="1">
            <a:spLocks/>
          </p:cNvSpPr>
          <p:nvPr/>
        </p:nvSpPr>
        <p:spPr>
          <a:xfrm>
            <a:off x="1802780" y="1335554"/>
            <a:ext cx="3312367" cy="430887"/>
          </a:xfrm>
          <a:prstGeom prst="rect">
            <a:avLst/>
          </a:prstGeom>
        </p:spPr>
        <p:txBody>
          <a:bodyPr wrap="square" lIns="0" tIns="0" rIns="0" bIns="0">
            <a:spAutoFit/>
          </a:bodyPr>
          <a:lstStyle>
            <a:lvl1pPr marL="0">
              <a:defRPr sz="1200" b="0" i="0">
                <a:solidFill>
                  <a:srgbClr val="231F20"/>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ts val="1200"/>
              </a:spcBef>
            </a:pPr>
            <a:r>
              <a:rPr lang="ru-RU" sz="1400" kern="0" dirty="0" smtClean="0">
                <a:solidFill>
                  <a:srgbClr val="0070C0"/>
                </a:solidFill>
              </a:rPr>
              <a:t>Выполнили  </a:t>
            </a:r>
            <a:r>
              <a:rPr lang="ru-RU" sz="1400" kern="0" dirty="0" smtClean="0">
                <a:solidFill>
                  <a:srgbClr val="0070C0"/>
                </a:solidFill>
              </a:rPr>
              <a:t>упражнения из учебника  </a:t>
            </a:r>
            <a:r>
              <a:rPr lang="ru-RU" sz="1400" kern="0" dirty="0" smtClean="0">
                <a:solidFill>
                  <a:srgbClr val="0070C0"/>
                </a:solidFill>
              </a:rPr>
              <a:t>по </a:t>
            </a:r>
            <a:r>
              <a:rPr lang="ru-RU" sz="1400" kern="0" dirty="0" smtClean="0">
                <a:solidFill>
                  <a:srgbClr val="0070C0"/>
                </a:solidFill>
              </a:rPr>
              <a:t>данной теме</a:t>
            </a:r>
            <a:endParaRPr lang="ru-RU" sz="1400" kern="0" dirty="0" smtClean="0">
              <a:solidFill>
                <a:srgbClr val="0070C0"/>
              </a:solidFill>
            </a:endParaRPr>
          </a:p>
        </p:txBody>
      </p:sp>
    </p:spTree>
    <p:extLst>
      <p:ext uri="{BB962C8B-B14F-4D97-AF65-F5344CB8AC3E}">
        <p14:creationId xmlns:p14="http://schemas.microsoft.com/office/powerpoint/2010/main" val="3943235361"/>
      </p:ext>
    </p:ext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500"/>
                                        <p:tgtEl>
                                          <p:spTgt spid="4"/>
                                        </p:tgtEl>
                                      </p:cBhvr>
                                    </p:animEffect>
                                    <p:anim calcmode="lin" valueType="num">
                                      <p:cBhvr>
                                        <p:cTn id="8" dur="1500" fill="hold"/>
                                        <p:tgtEl>
                                          <p:spTgt spid="4"/>
                                        </p:tgtEl>
                                        <p:attrNameLst>
                                          <p:attrName>ppt_x</p:attrName>
                                        </p:attrNameLst>
                                      </p:cBhvr>
                                      <p:tavLst>
                                        <p:tav tm="0">
                                          <p:val>
                                            <p:strVal val="#ppt_x"/>
                                          </p:val>
                                        </p:tav>
                                        <p:tav tm="100000">
                                          <p:val>
                                            <p:strVal val="#ppt_x"/>
                                          </p:val>
                                        </p:tav>
                                      </p:tavLst>
                                    </p:anim>
                                    <p:anim calcmode="lin" valueType="num">
                                      <p:cBhvr>
                                        <p:cTn id="9" dur="15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500"/>
                                        <p:tgtEl>
                                          <p:spTgt spid="5"/>
                                        </p:tgtEl>
                                      </p:cBhvr>
                                    </p:animEffect>
                                    <p:anim calcmode="lin" valueType="num">
                                      <p:cBhvr>
                                        <p:cTn id="20" dur="1500" fill="hold"/>
                                        <p:tgtEl>
                                          <p:spTgt spid="5"/>
                                        </p:tgtEl>
                                        <p:attrNameLst>
                                          <p:attrName>ppt_x</p:attrName>
                                        </p:attrNameLst>
                                      </p:cBhvr>
                                      <p:tavLst>
                                        <p:tav tm="0">
                                          <p:val>
                                            <p:strVal val="#ppt_x"/>
                                          </p:val>
                                        </p:tav>
                                        <p:tav tm="100000">
                                          <p:val>
                                            <p:strVal val="#ppt_x"/>
                                          </p:val>
                                        </p:tav>
                                      </p:tavLst>
                                    </p:anim>
                                    <p:anim calcmode="lin" valueType="num">
                                      <p:cBhvr>
                                        <p:cTn id="21" dur="1500" fill="hold"/>
                                        <p:tgtEl>
                                          <p:spTgt spid="5"/>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500"/>
                                        <p:tgtEl>
                                          <p:spTgt spid="7"/>
                                        </p:tgtEl>
                                      </p:cBhvr>
                                    </p:animEffect>
                                    <p:anim calcmode="lin" valueType="num">
                                      <p:cBhvr>
                                        <p:cTn id="25" dur="1500" fill="hold"/>
                                        <p:tgtEl>
                                          <p:spTgt spid="7"/>
                                        </p:tgtEl>
                                        <p:attrNameLst>
                                          <p:attrName>ppt_x</p:attrName>
                                        </p:attrNameLst>
                                      </p:cBhvr>
                                      <p:tavLst>
                                        <p:tav tm="0">
                                          <p:val>
                                            <p:strVal val="#ppt_x"/>
                                          </p:val>
                                        </p:tav>
                                        <p:tav tm="100000">
                                          <p:val>
                                            <p:strVal val="#ppt_x"/>
                                          </p:val>
                                        </p:tav>
                                      </p:tavLst>
                                    </p:anim>
                                    <p:anim calcmode="lin" valueType="num">
                                      <p:cBhvr>
                                        <p:cTn id="26" dur="1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r>
              <a:rPr lang="ru-RU" dirty="0" smtClean="0"/>
              <a:t>Задание для самостоятельной работы</a:t>
            </a:r>
            <a:endParaRPr lang="ru-RU" dirty="0"/>
          </a:p>
        </p:txBody>
      </p:sp>
      <p:sp>
        <p:nvSpPr>
          <p:cNvPr id="3" name="Текст 2"/>
          <p:cNvSpPr>
            <a:spLocks noGrp="1"/>
          </p:cNvSpPr>
          <p:nvPr>
            <p:ph type="body" idx="1"/>
          </p:nvPr>
        </p:nvSpPr>
        <p:spPr>
          <a:xfrm>
            <a:off x="866676" y="902345"/>
            <a:ext cx="4608512" cy="215444"/>
          </a:xfrm>
        </p:spPr>
        <p:txBody>
          <a:bodyPr/>
          <a:lstStyle/>
          <a:p>
            <a:pPr marL="342900" indent="-342900" algn="l">
              <a:spcBef>
                <a:spcPts val="1200"/>
              </a:spcBef>
              <a:buAutoNum type="arabicPeriod"/>
            </a:pPr>
            <a:r>
              <a:rPr lang="ru-RU" sz="1400" dirty="0" smtClean="0"/>
              <a:t>Закончить  упражнение №118, № 121</a:t>
            </a:r>
            <a:endParaRPr lang="ru-RU" sz="1400" dirty="0"/>
          </a:p>
        </p:txBody>
      </p:sp>
      <p:pic>
        <p:nvPicPr>
          <p:cNvPr id="4" name="Picture 2" descr="C:\Users\Lenovo\Desktop\IMG_20200916_200121_799.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59633" y="1766441"/>
            <a:ext cx="1986426" cy="12264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69332"/>
          </a:xfrm>
        </p:spPr>
        <p:txBody>
          <a:bodyPr/>
          <a:lstStyle/>
          <a:p>
            <a:pPr algn="ctr"/>
            <a:r>
              <a:rPr lang="ru-RU" sz="2400" dirty="0" smtClean="0"/>
              <a:t>Сегодня на уроке </a:t>
            </a:r>
            <a:endParaRPr lang="ru-RU" dirty="0"/>
          </a:p>
        </p:txBody>
      </p:sp>
      <p:sp>
        <p:nvSpPr>
          <p:cNvPr id="3" name="Текст 2"/>
          <p:cNvSpPr>
            <a:spLocks noGrp="1"/>
          </p:cNvSpPr>
          <p:nvPr>
            <p:ph type="body" idx="1"/>
          </p:nvPr>
        </p:nvSpPr>
        <p:spPr>
          <a:xfrm>
            <a:off x="1802780" y="686321"/>
            <a:ext cx="3528392" cy="430887"/>
          </a:xfrm>
        </p:spPr>
        <p:txBody>
          <a:bodyPr/>
          <a:lstStyle/>
          <a:p>
            <a:r>
              <a:rPr lang="ru-RU" altLang="ru-RU" sz="1400" dirty="0" smtClean="0">
                <a:solidFill>
                  <a:srgbClr val="0070C0"/>
                </a:solidFill>
              </a:rPr>
              <a:t>Вспомним </a:t>
            </a:r>
            <a:r>
              <a:rPr lang="ru-RU" altLang="ru-RU" sz="1400" dirty="0" smtClean="0">
                <a:solidFill>
                  <a:srgbClr val="0070C0"/>
                </a:solidFill>
              </a:rPr>
              <a:t>о том, в каких случаях ставятся запятые в  конструкциях  </a:t>
            </a:r>
            <a:r>
              <a:rPr lang="ru-RU" altLang="ru-RU" sz="1400" dirty="0" smtClean="0">
                <a:solidFill>
                  <a:srgbClr val="0070C0"/>
                </a:solidFill>
              </a:rPr>
              <a:t>с союзом как</a:t>
            </a:r>
            <a:endParaRPr lang="ru-RU" sz="1400" dirty="0" smtClean="0">
              <a:solidFill>
                <a:srgbClr val="0070C0"/>
              </a:solidFill>
            </a:endParaRPr>
          </a:p>
        </p:txBody>
      </p:sp>
      <p:sp>
        <p:nvSpPr>
          <p:cNvPr id="4" name="Овал 3"/>
          <p:cNvSpPr/>
          <p:nvPr/>
        </p:nvSpPr>
        <p:spPr>
          <a:xfrm>
            <a:off x="1082701" y="614313"/>
            <a:ext cx="504000" cy="50400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1</a:t>
            </a:r>
            <a:endParaRPr lang="ru-RU" sz="2800" b="1" dirty="0"/>
          </a:p>
        </p:txBody>
      </p:sp>
      <p:sp>
        <p:nvSpPr>
          <p:cNvPr id="5" name="Овал 4"/>
          <p:cNvSpPr/>
          <p:nvPr/>
        </p:nvSpPr>
        <p:spPr>
          <a:xfrm>
            <a:off x="1082701" y="1262385"/>
            <a:ext cx="504000" cy="50400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2</a:t>
            </a:r>
            <a:endParaRPr lang="ru-RU" b="1" dirty="0"/>
          </a:p>
        </p:txBody>
      </p:sp>
      <p:sp>
        <p:nvSpPr>
          <p:cNvPr id="7" name="Текст 2"/>
          <p:cNvSpPr txBox="1">
            <a:spLocks/>
          </p:cNvSpPr>
          <p:nvPr/>
        </p:nvSpPr>
        <p:spPr>
          <a:xfrm>
            <a:off x="1802780" y="1335554"/>
            <a:ext cx="3312367" cy="430887"/>
          </a:xfrm>
          <a:prstGeom prst="rect">
            <a:avLst/>
          </a:prstGeom>
        </p:spPr>
        <p:txBody>
          <a:bodyPr wrap="square" lIns="0" tIns="0" rIns="0" bIns="0">
            <a:spAutoFit/>
          </a:bodyPr>
          <a:lstStyle>
            <a:lvl1pPr marL="0">
              <a:defRPr sz="1200" b="0" i="0">
                <a:solidFill>
                  <a:srgbClr val="231F20"/>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ts val="1200"/>
              </a:spcBef>
            </a:pPr>
            <a:r>
              <a:rPr lang="ru-RU" sz="1400" kern="0" dirty="0" smtClean="0">
                <a:solidFill>
                  <a:srgbClr val="0070C0"/>
                </a:solidFill>
              </a:rPr>
              <a:t>Выполним упражнения </a:t>
            </a:r>
            <a:r>
              <a:rPr lang="ru-RU" sz="1400" kern="0" dirty="0" smtClean="0">
                <a:solidFill>
                  <a:srgbClr val="0070C0"/>
                </a:solidFill>
              </a:rPr>
              <a:t>из учебника русского языка по данной теме</a:t>
            </a:r>
            <a:endParaRPr lang="ru-RU" sz="1400" kern="0" dirty="0" smtClean="0">
              <a:solidFill>
                <a:srgbClr val="0070C0"/>
              </a:solidFill>
            </a:endParaRPr>
          </a:p>
        </p:txBody>
      </p:sp>
    </p:spTree>
    <p:extLst>
      <p:ext uri="{BB962C8B-B14F-4D97-AF65-F5344CB8AC3E}">
        <p14:creationId xmlns:p14="http://schemas.microsoft.com/office/powerpoint/2010/main" val="3943235361"/>
      </p:ext>
    </p:ext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500"/>
                                        <p:tgtEl>
                                          <p:spTgt spid="4"/>
                                        </p:tgtEl>
                                      </p:cBhvr>
                                    </p:animEffect>
                                    <p:anim calcmode="lin" valueType="num">
                                      <p:cBhvr>
                                        <p:cTn id="8" dur="1500" fill="hold"/>
                                        <p:tgtEl>
                                          <p:spTgt spid="4"/>
                                        </p:tgtEl>
                                        <p:attrNameLst>
                                          <p:attrName>ppt_x</p:attrName>
                                        </p:attrNameLst>
                                      </p:cBhvr>
                                      <p:tavLst>
                                        <p:tav tm="0">
                                          <p:val>
                                            <p:strVal val="#ppt_x"/>
                                          </p:val>
                                        </p:tav>
                                        <p:tav tm="100000">
                                          <p:val>
                                            <p:strVal val="#ppt_x"/>
                                          </p:val>
                                        </p:tav>
                                      </p:tavLst>
                                    </p:anim>
                                    <p:anim calcmode="lin" valueType="num">
                                      <p:cBhvr>
                                        <p:cTn id="9" dur="15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500"/>
                                        <p:tgtEl>
                                          <p:spTgt spid="5"/>
                                        </p:tgtEl>
                                      </p:cBhvr>
                                    </p:animEffect>
                                    <p:anim calcmode="lin" valueType="num">
                                      <p:cBhvr>
                                        <p:cTn id="20" dur="1500" fill="hold"/>
                                        <p:tgtEl>
                                          <p:spTgt spid="5"/>
                                        </p:tgtEl>
                                        <p:attrNameLst>
                                          <p:attrName>ppt_x</p:attrName>
                                        </p:attrNameLst>
                                      </p:cBhvr>
                                      <p:tavLst>
                                        <p:tav tm="0">
                                          <p:val>
                                            <p:strVal val="#ppt_x"/>
                                          </p:val>
                                        </p:tav>
                                        <p:tav tm="100000">
                                          <p:val>
                                            <p:strVal val="#ppt_x"/>
                                          </p:val>
                                        </p:tav>
                                      </p:tavLst>
                                    </p:anim>
                                    <p:anim calcmode="lin" valueType="num">
                                      <p:cBhvr>
                                        <p:cTn id="21" dur="1500" fill="hold"/>
                                        <p:tgtEl>
                                          <p:spTgt spid="5"/>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500"/>
                                        <p:tgtEl>
                                          <p:spTgt spid="7"/>
                                        </p:tgtEl>
                                      </p:cBhvr>
                                    </p:animEffect>
                                    <p:anim calcmode="lin" valueType="num">
                                      <p:cBhvr>
                                        <p:cTn id="25" dur="1500" fill="hold"/>
                                        <p:tgtEl>
                                          <p:spTgt spid="7"/>
                                        </p:tgtEl>
                                        <p:attrNameLst>
                                          <p:attrName>ppt_x</p:attrName>
                                        </p:attrNameLst>
                                      </p:cBhvr>
                                      <p:tavLst>
                                        <p:tav tm="0">
                                          <p:val>
                                            <p:strVal val="#ppt_x"/>
                                          </p:val>
                                        </p:tav>
                                        <p:tav tm="100000">
                                          <p:val>
                                            <p:strVal val="#ppt_x"/>
                                          </p:val>
                                        </p:tav>
                                      </p:tavLst>
                                    </p:anim>
                                    <p:anim calcmode="lin" valueType="num">
                                      <p:cBhvr>
                                        <p:cTn id="26" dur="1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Различайте</a:t>
            </a:r>
            <a:endParaRPr lang="ru-RU" dirty="0"/>
          </a:p>
        </p:txBody>
      </p:sp>
      <p:sp>
        <p:nvSpPr>
          <p:cNvPr id="3" name="Объект 2"/>
          <p:cNvSpPr>
            <a:spLocks noGrp="1"/>
          </p:cNvSpPr>
          <p:nvPr>
            <p:ph sz="half" idx="2"/>
          </p:nvPr>
        </p:nvSpPr>
        <p:spPr>
          <a:xfrm>
            <a:off x="96818" y="614313"/>
            <a:ext cx="2699595" cy="2585323"/>
          </a:xfrm>
        </p:spPr>
        <p:txBody>
          <a:bodyPr/>
          <a:lstStyle/>
          <a:p>
            <a:pPr algn="ctr"/>
            <a:r>
              <a:rPr lang="ru-RU" b="1" i="1" u="sng" dirty="0" smtClean="0">
                <a:solidFill>
                  <a:srgbClr val="0070C0"/>
                </a:solidFill>
              </a:rPr>
              <a:t>Запятая перед как ставится:</a:t>
            </a:r>
            <a:endParaRPr lang="ru-RU" dirty="0" smtClean="0">
              <a:solidFill>
                <a:srgbClr val="0070C0"/>
              </a:solidFill>
            </a:endParaRPr>
          </a:p>
          <a:p>
            <a:pPr algn="ctr"/>
            <a:r>
              <a:rPr lang="ru-RU" dirty="0" smtClean="0"/>
              <a:t>1.</a:t>
            </a:r>
            <a:r>
              <a:rPr lang="ru-RU" u="sng" dirty="0" smtClean="0"/>
              <a:t>Вода</a:t>
            </a:r>
            <a:r>
              <a:rPr lang="ru-RU" dirty="0" smtClean="0"/>
              <a:t> </a:t>
            </a:r>
            <a:r>
              <a:rPr lang="ru-RU" u="dbl" dirty="0" smtClean="0"/>
              <a:t>блестела</a:t>
            </a:r>
            <a:r>
              <a:rPr lang="ru-RU" dirty="0" smtClean="0"/>
              <a:t>, как чёрное стекло. </a:t>
            </a:r>
            <a:r>
              <a:rPr lang="ru-RU" dirty="0" smtClean="0">
                <a:solidFill>
                  <a:srgbClr val="0070C0"/>
                </a:solidFill>
              </a:rPr>
              <a:t>(для выделения сравнительного оборота).</a:t>
            </a:r>
          </a:p>
          <a:p>
            <a:pPr algn="ctr"/>
            <a:r>
              <a:rPr lang="ru-RU" dirty="0" smtClean="0"/>
              <a:t>2. Завтра, как </a:t>
            </a:r>
            <a:r>
              <a:rPr lang="ru-RU" u="dbl" dirty="0" smtClean="0"/>
              <a:t>сообщили</a:t>
            </a:r>
            <a:r>
              <a:rPr lang="ru-RU" dirty="0" smtClean="0"/>
              <a:t> по радио, </a:t>
            </a:r>
            <a:r>
              <a:rPr lang="ru-RU" u="dbl" dirty="0" smtClean="0"/>
              <a:t>будет</a:t>
            </a:r>
            <a:r>
              <a:rPr lang="ru-RU" dirty="0" smtClean="0"/>
              <a:t> </a:t>
            </a:r>
            <a:r>
              <a:rPr lang="ru-RU" u="sng" dirty="0" smtClean="0"/>
              <a:t>дождь</a:t>
            </a:r>
            <a:r>
              <a:rPr lang="ru-RU" dirty="0" smtClean="0"/>
              <a:t>. </a:t>
            </a:r>
            <a:endParaRPr lang="ru-RU" dirty="0" smtClean="0"/>
          </a:p>
          <a:p>
            <a:pPr algn="ctr"/>
            <a:r>
              <a:rPr lang="ru-RU" dirty="0" smtClean="0"/>
              <a:t> </a:t>
            </a:r>
            <a:r>
              <a:rPr lang="ru-RU" dirty="0" smtClean="0">
                <a:solidFill>
                  <a:srgbClr val="0070C0"/>
                </a:solidFill>
              </a:rPr>
              <a:t>(вводное предложение).</a:t>
            </a:r>
          </a:p>
          <a:p>
            <a:pPr algn="ctr"/>
            <a:r>
              <a:rPr lang="ru-RU" dirty="0" smtClean="0"/>
              <a:t>3. Сосна, как дерево смолистое, почти не поддаётся гниению. </a:t>
            </a:r>
            <a:r>
              <a:rPr lang="ru-RU" dirty="0" smtClean="0">
                <a:solidFill>
                  <a:srgbClr val="0070C0"/>
                </a:solidFill>
              </a:rPr>
              <a:t>(сравнительный оборот можно заменить придаточным причины).</a:t>
            </a:r>
          </a:p>
          <a:p>
            <a:endParaRPr lang="ru-RU" dirty="0"/>
          </a:p>
          <a:p>
            <a:endParaRPr lang="ru-RU" dirty="0" smtClean="0"/>
          </a:p>
          <a:p>
            <a:endParaRPr lang="ru-RU" dirty="0"/>
          </a:p>
        </p:txBody>
      </p:sp>
      <p:sp>
        <p:nvSpPr>
          <p:cNvPr id="4" name="Объект 3"/>
          <p:cNvSpPr>
            <a:spLocks noGrp="1"/>
          </p:cNvSpPr>
          <p:nvPr>
            <p:ph sz="half" idx="3"/>
          </p:nvPr>
        </p:nvSpPr>
        <p:spPr>
          <a:xfrm>
            <a:off x="2969387" y="622293"/>
            <a:ext cx="2628157" cy="2215991"/>
          </a:xfrm>
        </p:spPr>
        <p:txBody>
          <a:bodyPr/>
          <a:lstStyle/>
          <a:p>
            <a:pPr algn="ctr"/>
            <a:r>
              <a:rPr lang="ru-RU" b="1" u="sng" dirty="0" smtClean="0">
                <a:solidFill>
                  <a:srgbClr val="0070C0"/>
                </a:solidFill>
              </a:rPr>
              <a:t>Запятая не ставится:</a:t>
            </a:r>
          </a:p>
          <a:p>
            <a:pPr algn="ctr"/>
            <a:r>
              <a:rPr lang="ru-RU" dirty="0" smtClean="0"/>
              <a:t>Росписи </a:t>
            </a:r>
            <a:r>
              <a:rPr lang="ru-RU" dirty="0"/>
              <a:t>эти как музыка</a:t>
            </a:r>
            <a:r>
              <a:rPr lang="ru-RU" dirty="0" smtClean="0"/>
              <a:t>;</a:t>
            </a:r>
          </a:p>
          <a:p>
            <a:pPr algn="ctr"/>
            <a:r>
              <a:rPr lang="ru-RU" dirty="0" smtClean="0"/>
              <a:t> </a:t>
            </a:r>
            <a:r>
              <a:rPr lang="ru-RU" dirty="0"/>
              <a:t>Звери ведут себя как </a:t>
            </a:r>
            <a:r>
              <a:rPr lang="ru-RU" dirty="0" smtClean="0"/>
              <a:t>люди. </a:t>
            </a:r>
            <a:r>
              <a:rPr lang="ru-RU" dirty="0">
                <a:solidFill>
                  <a:srgbClr val="0070C0"/>
                </a:solidFill>
              </a:rPr>
              <a:t>(если оборот с как является сказуемым или входит в состав сказуемого). </a:t>
            </a:r>
            <a:endParaRPr lang="ru-RU" dirty="0" smtClean="0">
              <a:solidFill>
                <a:srgbClr val="0070C0"/>
              </a:solidFill>
            </a:endParaRPr>
          </a:p>
          <a:p>
            <a:pPr algn="ctr"/>
            <a:r>
              <a:rPr lang="ru-RU" dirty="0" smtClean="0"/>
              <a:t>2</a:t>
            </a:r>
            <a:r>
              <a:rPr lang="ru-RU" dirty="0"/>
              <a:t>. Береги её как зеницу </a:t>
            </a:r>
            <a:r>
              <a:rPr lang="ru-RU" dirty="0" smtClean="0"/>
              <a:t>ока. </a:t>
            </a:r>
            <a:r>
              <a:rPr lang="ru-RU" dirty="0" smtClean="0">
                <a:solidFill>
                  <a:srgbClr val="0070C0"/>
                </a:solidFill>
              </a:rPr>
              <a:t>(если оборот с как является устойчивым выражением).</a:t>
            </a:r>
            <a:endParaRPr lang="ru-RU" dirty="0">
              <a:solidFill>
                <a:srgbClr val="0070C0"/>
              </a:solidFill>
            </a:endParaRPr>
          </a:p>
          <a:p>
            <a:pPr algn="ctr"/>
            <a:r>
              <a:rPr lang="ru-RU" dirty="0"/>
              <a:t>Он был вызван в суд как </a:t>
            </a:r>
            <a:r>
              <a:rPr lang="ru-RU" dirty="0" smtClean="0"/>
              <a:t>свидетель. </a:t>
            </a:r>
            <a:r>
              <a:rPr lang="ru-RU" dirty="0">
                <a:solidFill>
                  <a:srgbClr val="0070C0"/>
                </a:solidFill>
              </a:rPr>
              <a:t>(если оборот можно заменить оборотом со словом в </a:t>
            </a:r>
            <a:r>
              <a:rPr lang="ru-RU" dirty="0" smtClean="0">
                <a:solidFill>
                  <a:srgbClr val="0070C0"/>
                </a:solidFill>
              </a:rPr>
              <a:t>качестве).</a:t>
            </a:r>
            <a:endParaRPr lang="ru-RU" dirty="0">
              <a:solidFill>
                <a:srgbClr val="0070C0"/>
              </a:solidFill>
            </a:endParaRPr>
          </a:p>
          <a:p>
            <a:pPr algn="ctr"/>
            <a:endParaRPr lang="ru-RU" dirty="0"/>
          </a:p>
        </p:txBody>
      </p:sp>
    </p:spTree>
    <p:extLst>
      <p:ext uri="{BB962C8B-B14F-4D97-AF65-F5344CB8AC3E}">
        <p14:creationId xmlns:p14="http://schemas.microsoft.com/office/powerpoint/2010/main" val="1411833602"/>
      </p:ext>
    </p:extLst>
  </p:cSld>
  <p:clrMapOvr>
    <a:masterClrMapping/>
  </p:clrMapOvr>
  <p:transition spd="med">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Различайте</a:t>
            </a:r>
            <a:endParaRPr lang="ru-RU" dirty="0"/>
          </a:p>
        </p:txBody>
      </p:sp>
      <p:sp>
        <p:nvSpPr>
          <p:cNvPr id="3" name="Объект 2"/>
          <p:cNvSpPr>
            <a:spLocks noGrp="1"/>
          </p:cNvSpPr>
          <p:nvPr>
            <p:ph sz="half" idx="2"/>
          </p:nvPr>
        </p:nvSpPr>
        <p:spPr>
          <a:xfrm>
            <a:off x="288290" y="614313"/>
            <a:ext cx="2508123" cy="2400657"/>
          </a:xfrm>
        </p:spPr>
        <p:txBody>
          <a:bodyPr/>
          <a:lstStyle/>
          <a:p>
            <a:r>
              <a:rPr lang="ru-RU" dirty="0" smtClean="0"/>
              <a:t>1</a:t>
            </a:r>
            <a:r>
              <a:rPr lang="ru-RU" u="sng" dirty="0" smtClean="0"/>
              <a:t>.Яблоня</a:t>
            </a:r>
            <a:r>
              <a:rPr lang="ru-RU" dirty="0" smtClean="0"/>
              <a:t> в цвету </a:t>
            </a:r>
            <a:r>
              <a:rPr lang="ru-RU" u="dbl" dirty="0" smtClean="0"/>
              <a:t>как невеста</a:t>
            </a:r>
            <a:r>
              <a:rPr lang="ru-RU" dirty="0" smtClean="0"/>
              <a:t>.</a:t>
            </a:r>
          </a:p>
          <a:p>
            <a:r>
              <a:rPr lang="ru-RU" dirty="0" smtClean="0">
                <a:solidFill>
                  <a:srgbClr val="7030A0"/>
                </a:solidFill>
              </a:rPr>
              <a:t>(как невеста сказуемое)</a:t>
            </a:r>
          </a:p>
          <a:p>
            <a:endParaRPr lang="ru-RU" dirty="0"/>
          </a:p>
          <a:p>
            <a:r>
              <a:rPr lang="ru-RU" dirty="0" smtClean="0"/>
              <a:t>2.</a:t>
            </a:r>
            <a:r>
              <a:rPr lang="ru-RU" u="sng" dirty="0" smtClean="0"/>
              <a:t>Она</a:t>
            </a:r>
            <a:r>
              <a:rPr lang="ru-RU" dirty="0" smtClean="0"/>
              <a:t> </a:t>
            </a:r>
            <a:r>
              <a:rPr lang="ru-RU" u="dbl" dirty="0"/>
              <a:t>держалась как хозяйка </a:t>
            </a:r>
            <a:r>
              <a:rPr lang="ru-RU" dirty="0">
                <a:solidFill>
                  <a:srgbClr val="7030A0"/>
                </a:solidFill>
              </a:rPr>
              <a:t>(как хозяйка входит в состав сказуемого, которое без него не имеет законченного смысла);</a:t>
            </a:r>
          </a:p>
          <a:p>
            <a:r>
              <a:rPr lang="ru-RU" dirty="0" smtClean="0"/>
              <a:t>3.Устойчивые </a:t>
            </a:r>
            <a:r>
              <a:rPr lang="ru-RU" dirty="0"/>
              <a:t>обороты с как: как на иголках, как убитый, как две капли воды, как зеницу ока, как стрела, как бык, как мыльный пузырь и др.</a:t>
            </a:r>
          </a:p>
          <a:p>
            <a:endParaRPr lang="ru-RU" dirty="0"/>
          </a:p>
        </p:txBody>
      </p:sp>
      <p:sp>
        <p:nvSpPr>
          <p:cNvPr id="4" name="Объект 3"/>
          <p:cNvSpPr>
            <a:spLocks noGrp="1"/>
          </p:cNvSpPr>
          <p:nvPr>
            <p:ph sz="half" idx="3"/>
          </p:nvPr>
        </p:nvSpPr>
        <p:spPr>
          <a:xfrm>
            <a:off x="3026916" y="718712"/>
            <a:ext cx="2508123" cy="1107996"/>
          </a:xfrm>
        </p:spPr>
        <p:txBody>
          <a:bodyPr/>
          <a:lstStyle/>
          <a:p>
            <a:r>
              <a:rPr lang="ru-RU" dirty="0" smtClean="0"/>
              <a:t>1.</a:t>
            </a:r>
            <a:r>
              <a:rPr lang="ru-RU" u="sng" dirty="0" smtClean="0"/>
              <a:t>Яблоня </a:t>
            </a:r>
            <a:r>
              <a:rPr lang="ru-RU" dirty="0" smtClean="0"/>
              <a:t>в цвету </a:t>
            </a:r>
            <a:r>
              <a:rPr lang="ru-RU" u="dbl" dirty="0" smtClean="0"/>
              <a:t>красива</a:t>
            </a:r>
            <a:r>
              <a:rPr lang="ru-RU" dirty="0" smtClean="0"/>
              <a:t>, как невеста. </a:t>
            </a:r>
            <a:r>
              <a:rPr lang="ru-RU" dirty="0" smtClean="0">
                <a:solidFill>
                  <a:srgbClr val="7030A0"/>
                </a:solidFill>
              </a:rPr>
              <a:t>(как невеста сравнительный оборот)</a:t>
            </a:r>
          </a:p>
          <a:p>
            <a:r>
              <a:rPr lang="ru-RU" dirty="0" smtClean="0"/>
              <a:t>2.</a:t>
            </a:r>
            <a:r>
              <a:rPr lang="ru-RU" u="sng" dirty="0" smtClean="0"/>
              <a:t>Она</a:t>
            </a:r>
            <a:r>
              <a:rPr lang="ru-RU" dirty="0" smtClean="0"/>
              <a:t> </a:t>
            </a:r>
            <a:r>
              <a:rPr lang="ru-RU" u="dbl" dirty="0"/>
              <a:t>держалась уверенно</a:t>
            </a:r>
            <a:r>
              <a:rPr lang="ru-RU" dirty="0"/>
              <a:t>, как хозяйка </a:t>
            </a:r>
            <a:r>
              <a:rPr lang="ru-RU" dirty="0">
                <a:solidFill>
                  <a:srgbClr val="7030A0"/>
                </a:solidFill>
              </a:rPr>
              <a:t>(как хозяйка — сравни-тельный оборот).</a:t>
            </a:r>
          </a:p>
        </p:txBody>
      </p:sp>
    </p:spTree>
    <p:extLst>
      <p:ext uri="{BB962C8B-B14F-4D97-AF65-F5344CB8AC3E}">
        <p14:creationId xmlns:p14="http://schemas.microsoft.com/office/powerpoint/2010/main" val="3612734280"/>
      </p:ext>
    </p:extLst>
  </p:cSld>
  <p:clrMapOvr>
    <a:masterClrMapping/>
  </p:clrMapOvr>
  <p:transition spd="med">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Алгоритм</a:t>
            </a:r>
            <a:endParaRPr lang="ru-RU" dirty="0"/>
          </a:p>
        </p:txBody>
      </p:sp>
      <p:sp>
        <p:nvSpPr>
          <p:cNvPr id="3" name="Объект 2"/>
          <p:cNvSpPr>
            <a:spLocks noGrp="1"/>
          </p:cNvSpPr>
          <p:nvPr>
            <p:ph sz="half" idx="2"/>
          </p:nvPr>
        </p:nvSpPr>
        <p:spPr>
          <a:xfrm>
            <a:off x="146596" y="746315"/>
            <a:ext cx="2737170" cy="2141601"/>
          </a:xfrm>
        </p:spPr>
        <p:txBody>
          <a:bodyPr/>
          <a:lstStyle/>
          <a:p>
            <a:endParaRPr lang="ru-RU" dirty="0"/>
          </a:p>
        </p:txBody>
      </p:sp>
      <p:sp>
        <p:nvSpPr>
          <p:cNvPr id="4" name="Объект 3"/>
          <p:cNvSpPr>
            <a:spLocks noGrp="1"/>
          </p:cNvSpPr>
          <p:nvPr>
            <p:ph sz="half" idx="3"/>
          </p:nvPr>
        </p:nvSpPr>
        <p:spPr>
          <a:xfrm>
            <a:off x="2969387" y="746315"/>
            <a:ext cx="2636203" cy="2141601"/>
          </a:xfrm>
        </p:spPr>
        <p:txBody>
          <a:bodyPr/>
          <a:lstStyle/>
          <a:p>
            <a:endParaRPr lang="ru-RU" dirty="0"/>
          </a:p>
        </p:txBody>
      </p:sp>
      <p:pic>
        <p:nvPicPr>
          <p:cNvPr id="5" name="Рисунок 4" descr="C:\Users\A6BC~1\AppData\Local\Temp\FineReader10\media\image3.jpeg"/>
          <p:cNvPicPr/>
          <p:nvPr/>
        </p:nvPicPr>
        <p:blipFill>
          <a:blip r:embed="rId2">
            <a:extLst>
              <a:ext uri="{28A0092B-C50C-407E-A947-70E740481C1C}">
                <a14:useLocalDpi xmlns:a14="http://schemas.microsoft.com/office/drawing/2010/main" val="0"/>
              </a:ext>
            </a:extLst>
          </a:blip>
          <a:srcRect/>
          <a:stretch>
            <a:fillRect/>
          </a:stretch>
        </p:blipFill>
        <p:spPr bwMode="auto">
          <a:xfrm>
            <a:off x="163252" y="586216"/>
            <a:ext cx="5527960" cy="2461798"/>
          </a:xfrm>
          <a:prstGeom prst="rect">
            <a:avLst/>
          </a:prstGeom>
          <a:solidFill>
            <a:schemeClr val="accent2"/>
          </a:solidFill>
          <a:ln>
            <a:noFill/>
          </a:ln>
        </p:spPr>
      </p:pic>
    </p:spTree>
    <p:extLst>
      <p:ext uri="{BB962C8B-B14F-4D97-AF65-F5344CB8AC3E}">
        <p14:creationId xmlns:p14="http://schemas.microsoft.com/office/powerpoint/2010/main" val="1630787778"/>
      </p:ext>
    </p:extLst>
  </p:cSld>
  <p:clrMapOvr>
    <a:masterClrMapping/>
  </p:clrMapOvr>
  <p:transition spd="med">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a:t>Упражнение 119. </a:t>
            </a:r>
          </a:p>
        </p:txBody>
      </p:sp>
      <p:sp>
        <p:nvSpPr>
          <p:cNvPr id="3" name="Текст 2"/>
          <p:cNvSpPr>
            <a:spLocks noGrp="1"/>
          </p:cNvSpPr>
          <p:nvPr>
            <p:ph type="body" idx="1"/>
          </p:nvPr>
        </p:nvSpPr>
        <p:spPr>
          <a:xfrm>
            <a:off x="168256" y="614313"/>
            <a:ext cx="5429288" cy="2215991"/>
          </a:xfrm>
        </p:spPr>
        <p:txBody>
          <a:bodyPr/>
          <a:lstStyle/>
          <a:p>
            <a:pPr algn="ctr"/>
            <a:r>
              <a:rPr lang="ru-RU" dirty="0" smtClean="0">
                <a:solidFill>
                  <a:srgbClr val="0070C0"/>
                </a:solidFill>
              </a:rPr>
              <a:t>Перепишите</a:t>
            </a:r>
            <a:r>
              <a:rPr lang="ru-RU" dirty="0">
                <a:solidFill>
                  <a:srgbClr val="0070C0"/>
                </a:solidFill>
              </a:rPr>
              <a:t>, расставляя знаки препинания. Подчеркните подлежащее </a:t>
            </a:r>
            <a:endParaRPr lang="ru-RU" dirty="0" smtClean="0">
              <a:solidFill>
                <a:srgbClr val="0070C0"/>
              </a:solidFill>
            </a:endParaRPr>
          </a:p>
          <a:p>
            <a:pPr algn="ctr"/>
            <a:r>
              <a:rPr lang="ru-RU" dirty="0" smtClean="0">
                <a:solidFill>
                  <a:srgbClr val="0070C0"/>
                </a:solidFill>
              </a:rPr>
              <a:t>и сказуемое</a:t>
            </a:r>
            <a:r>
              <a:rPr lang="ru-RU" dirty="0">
                <a:solidFill>
                  <a:srgbClr val="0070C0"/>
                </a:solidFill>
              </a:rPr>
              <a:t>, объясните, каким членом предложения является оборот с как.</a:t>
            </a:r>
          </a:p>
          <a:p>
            <a:r>
              <a:rPr lang="ru-RU" dirty="0"/>
              <a:t>1. </a:t>
            </a:r>
            <a:r>
              <a:rPr lang="ru-RU" u="sng" dirty="0"/>
              <a:t>Грани </a:t>
            </a:r>
            <a:r>
              <a:rPr lang="ru-RU" dirty="0"/>
              <a:t>стекла </a:t>
            </a:r>
            <a:r>
              <a:rPr lang="ru-RU" u="dbl" dirty="0"/>
              <a:t>сверкаю</a:t>
            </a:r>
            <a:r>
              <a:rPr lang="ru-RU" dirty="0"/>
              <a:t>т, как бриллиант. — </a:t>
            </a:r>
            <a:r>
              <a:rPr lang="ru-RU" u="sng" dirty="0"/>
              <a:t>Грани</a:t>
            </a:r>
            <a:r>
              <a:rPr lang="ru-RU" dirty="0"/>
              <a:t> стекла </a:t>
            </a:r>
            <a:r>
              <a:rPr lang="ru-RU" u="dbl" dirty="0"/>
              <a:t>как бриллиант</a:t>
            </a:r>
            <a:r>
              <a:rPr lang="ru-RU" dirty="0"/>
              <a:t>. 2. </a:t>
            </a:r>
            <a:r>
              <a:rPr lang="ru-RU" u="sng" dirty="0"/>
              <a:t>Она</a:t>
            </a:r>
            <a:r>
              <a:rPr lang="ru-RU" dirty="0"/>
              <a:t> как </a:t>
            </a:r>
            <a:r>
              <a:rPr lang="ru-RU" u="dbl" dirty="0"/>
              <a:t>солнышко</a:t>
            </a:r>
            <a:r>
              <a:rPr lang="ru-RU" dirty="0"/>
              <a:t>. — </a:t>
            </a:r>
            <a:r>
              <a:rPr lang="ru-RU" u="sng" dirty="0"/>
              <a:t>Она</a:t>
            </a:r>
            <a:r>
              <a:rPr lang="ru-RU" dirty="0"/>
              <a:t> </a:t>
            </a:r>
            <a:r>
              <a:rPr lang="ru-RU" u="dbl" dirty="0" smtClean="0"/>
              <a:t>сияет</a:t>
            </a:r>
            <a:r>
              <a:rPr lang="ru-RU" dirty="0" smtClean="0"/>
              <a:t>, </a:t>
            </a:r>
            <a:r>
              <a:rPr lang="ru-RU" dirty="0"/>
              <a:t>как солнышко. 3. </a:t>
            </a:r>
            <a:r>
              <a:rPr lang="ru-RU" u="sng" dirty="0"/>
              <a:t>Минута</a:t>
            </a:r>
            <a:r>
              <a:rPr lang="ru-RU" dirty="0"/>
              <a:t> как </a:t>
            </a:r>
            <a:r>
              <a:rPr lang="ru-RU" u="dbl" dirty="0"/>
              <a:t>час</a:t>
            </a:r>
            <a:r>
              <a:rPr lang="ru-RU" dirty="0"/>
              <a:t>. — </a:t>
            </a:r>
            <a:r>
              <a:rPr lang="ru-RU" u="sng" dirty="0"/>
              <a:t>Минута</a:t>
            </a:r>
            <a:r>
              <a:rPr lang="ru-RU" dirty="0"/>
              <a:t> </a:t>
            </a:r>
            <a:r>
              <a:rPr lang="ru-RU" u="dbl" dirty="0" smtClean="0"/>
              <a:t>тянется</a:t>
            </a:r>
            <a:r>
              <a:rPr lang="ru-RU" dirty="0" smtClean="0"/>
              <a:t>, </a:t>
            </a:r>
            <a:r>
              <a:rPr lang="ru-RU" dirty="0"/>
              <a:t>как час. 4. Вся</a:t>
            </a:r>
            <a:r>
              <a:rPr lang="ru-RU" u="sng" dirty="0"/>
              <a:t> жизнь </a:t>
            </a:r>
            <a:r>
              <a:rPr lang="ru-RU" dirty="0"/>
              <a:t>как </a:t>
            </a:r>
            <a:r>
              <a:rPr lang="ru-RU" u="dbl" dirty="0"/>
              <a:t>праздник</a:t>
            </a:r>
            <a:r>
              <a:rPr lang="ru-RU" dirty="0"/>
              <a:t>. — Вся </a:t>
            </a:r>
            <a:r>
              <a:rPr lang="ru-RU" u="sng" dirty="0"/>
              <a:t>жизнь</a:t>
            </a:r>
            <a:r>
              <a:rPr lang="ru-RU" dirty="0"/>
              <a:t> </a:t>
            </a:r>
            <a:r>
              <a:rPr lang="ru-RU" u="dbl" dirty="0" smtClean="0"/>
              <a:t>проходит</a:t>
            </a:r>
            <a:r>
              <a:rPr lang="ru-RU" dirty="0" smtClean="0"/>
              <a:t>, </a:t>
            </a:r>
            <a:r>
              <a:rPr lang="ru-RU" dirty="0"/>
              <a:t>как праздник. 5. </a:t>
            </a:r>
            <a:r>
              <a:rPr lang="ru-RU" u="sng" dirty="0"/>
              <a:t>Дорога</a:t>
            </a:r>
            <a:r>
              <a:rPr lang="ru-RU" dirty="0"/>
              <a:t> как </a:t>
            </a:r>
            <a:r>
              <a:rPr lang="ru-RU" u="dbl" dirty="0"/>
              <a:t>аллея</a:t>
            </a:r>
            <a:r>
              <a:rPr lang="ru-RU" dirty="0"/>
              <a:t>. — </a:t>
            </a:r>
            <a:r>
              <a:rPr lang="ru-RU" u="sng" dirty="0"/>
              <a:t>Дорога</a:t>
            </a:r>
            <a:r>
              <a:rPr lang="ru-RU" dirty="0"/>
              <a:t> </a:t>
            </a:r>
            <a:r>
              <a:rPr lang="ru-RU" u="dbl" dirty="0"/>
              <a:t>была обсажена </a:t>
            </a:r>
            <a:r>
              <a:rPr lang="ru-RU" dirty="0" smtClean="0"/>
              <a:t>деревьями, </a:t>
            </a:r>
            <a:r>
              <a:rPr lang="ru-RU" dirty="0"/>
              <a:t>как аллея. 6. </a:t>
            </a:r>
            <a:r>
              <a:rPr lang="ru-RU" u="sng" dirty="0"/>
              <a:t>Он</a:t>
            </a:r>
            <a:r>
              <a:rPr lang="ru-RU" dirty="0"/>
              <a:t> </a:t>
            </a:r>
            <a:r>
              <a:rPr lang="ru-RU" u="dbl" dirty="0"/>
              <a:t>был как безумный</a:t>
            </a:r>
            <a:r>
              <a:rPr lang="ru-RU" dirty="0"/>
              <a:t>. — </a:t>
            </a:r>
            <a:r>
              <a:rPr lang="ru-RU" u="sng" dirty="0"/>
              <a:t>Он</a:t>
            </a:r>
            <a:r>
              <a:rPr lang="ru-RU" dirty="0"/>
              <a:t> </a:t>
            </a:r>
            <a:r>
              <a:rPr lang="ru-RU" u="dbl" dirty="0"/>
              <a:t>метался п</a:t>
            </a:r>
            <a:r>
              <a:rPr lang="ru-RU" dirty="0"/>
              <a:t>о </a:t>
            </a:r>
            <a:r>
              <a:rPr lang="ru-RU" dirty="0" smtClean="0"/>
              <a:t>квартире, </a:t>
            </a:r>
            <a:r>
              <a:rPr lang="ru-RU" dirty="0"/>
              <a:t>как безумный.</a:t>
            </a:r>
          </a:p>
          <a:p>
            <a:r>
              <a:rPr lang="ru-RU" dirty="0" smtClean="0"/>
              <a:t>7.Волосы </a:t>
            </a:r>
            <a:r>
              <a:rPr lang="ru-RU" dirty="0"/>
              <a:t>у неё как золото. — Волосы у неё </a:t>
            </a:r>
            <a:r>
              <a:rPr lang="ru-RU" dirty="0" smtClean="0"/>
              <a:t>жёлты, </a:t>
            </a:r>
            <a:r>
              <a:rPr lang="ru-RU" dirty="0"/>
              <a:t>как золото.</a:t>
            </a:r>
          </a:p>
          <a:p>
            <a:r>
              <a:rPr lang="ru-RU" dirty="0" smtClean="0"/>
              <a:t>8.Этот </a:t>
            </a:r>
            <a:r>
              <a:rPr lang="ru-RU" dirty="0"/>
              <a:t>звук как звонок будильника. — Этот звук </a:t>
            </a:r>
            <a:r>
              <a:rPr lang="ru-RU" dirty="0" smtClean="0"/>
              <a:t>неприятен, </a:t>
            </a:r>
            <a:r>
              <a:rPr lang="ru-RU" dirty="0"/>
              <a:t>как звонок будильника. 9. Он как заяц. — Он </a:t>
            </a:r>
            <a:r>
              <a:rPr lang="ru-RU" dirty="0" smtClean="0"/>
              <a:t>боится, </a:t>
            </a:r>
            <a:r>
              <a:rPr lang="ru-RU" dirty="0"/>
              <a:t>как заяц. 10. Хлеб как кирпич. — Хлеб был </a:t>
            </a:r>
            <a:r>
              <a:rPr lang="ru-RU" dirty="0" smtClean="0"/>
              <a:t>твёрдый, </a:t>
            </a:r>
            <a:r>
              <a:rPr lang="ru-RU" dirty="0"/>
              <a:t>как кирпич.</a:t>
            </a:r>
          </a:p>
          <a:p>
            <a:endParaRPr lang="ru-RU" dirty="0"/>
          </a:p>
        </p:txBody>
      </p:sp>
    </p:spTree>
    <p:extLst>
      <p:ext uri="{BB962C8B-B14F-4D97-AF65-F5344CB8AC3E}">
        <p14:creationId xmlns:p14="http://schemas.microsoft.com/office/powerpoint/2010/main" val="3457235644"/>
      </p:ext>
    </p:extLst>
  </p:cSld>
  <p:clrMapOvr>
    <a:masterClrMapping/>
  </p:clrMapOvr>
  <p:transition spd="med">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1" y="18185"/>
            <a:ext cx="5164295" cy="315471"/>
          </a:xfrm>
        </p:spPr>
        <p:txBody>
          <a:bodyPr/>
          <a:lstStyle/>
          <a:p>
            <a:pPr algn="ctr"/>
            <a:r>
              <a:rPr lang="ru-RU" dirty="0" smtClean="0"/>
              <a:t>Упражнение 120</a:t>
            </a:r>
            <a:endParaRPr lang="ru-RU" dirty="0"/>
          </a:p>
        </p:txBody>
      </p:sp>
      <p:sp>
        <p:nvSpPr>
          <p:cNvPr id="3" name="Текст 2"/>
          <p:cNvSpPr>
            <a:spLocks noGrp="1"/>
          </p:cNvSpPr>
          <p:nvPr>
            <p:ph type="body" idx="1"/>
          </p:nvPr>
        </p:nvSpPr>
        <p:spPr>
          <a:xfrm>
            <a:off x="168256" y="622294"/>
            <a:ext cx="5429288" cy="2062103"/>
          </a:xfrm>
        </p:spPr>
        <p:txBody>
          <a:bodyPr/>
          <a:lstStyle/>
          <a:p>
            <a:pPr algn="ctr"/>
            <a:r>
              <a:rPr lang="ru-RU" dirty="0" smtClean="0"/>
              <a:t> </a:t>
            </a:r>
            <a:r>
              <a:rPr lang="ru-RU" dirty="0">
                <a:solidFill>
                  <a:srgbClr val="0070C0"/>
                </a:solidFill>
              </a:rPr>
              <a:t>Перепишите, расставляя знаки препинания. Сопоставьте предложения и укажите, чем является оборот с как.</a:t>
            </a:r>
          </a:p>
          <a:p>
            <a:r>
              <a:rPr lang="ru-RU" dirty="0"/>
              <a:t>1</a:t>
            </a:r>
            <a:r>
              <a:rPr lang="ru-RU" sz="1400" dirty="0"/>
              <a:t>. Лицо как камень.— Лицо стало как камень.— Лицо стало безразличным, как камень. 2. Сметана как масло.— Сметана сделалась как масло.— Сметана сделалась густой, как масло. 3. Наш кишлак как город.— Наш кишлак выглядит как город.— Наш кишлак был большой, как город. 4. Этот мальчик как взрослый.— Этот мальчик ведёт себя как взрослый.— Этот мальчик был </a:t>
            </a:r>
            <a:r>
              <a:rPr lang="ru-RU" sz="1400" dirty="0" smtClean="0"/>
              <a:t>серьёзен,  </a:t>
            </a:r>
            <a:r>
              <a:rPr lang="ru-RU" sz="1400" dirty="0"/>
              <a:t>как взрослый.</a:t>
            </a:r>
          </a:p>
          <a:p>
            <a:endParaRPr lang="ru-RU" dirty="0"/>
          </a:p>
        </p:txBody>
      </p:sp>
    </p:spTree>
    <p:extLst>
      <p:ext uri="{BB962C8B-B14F-4D97-AF65-F5344CB8AC3E}">
        <p14:creationId xmlns:p14="http://schemas.microsoft.com/office/powerpoint/2010/main" val="2510274758"/>
      </p:ext>
    </p:extLst>
  </p:cSld>
  <p:clrMapOvr>
    <a:masterClrMapping/>
  </p:clrMapOvr>
  <p:transition spd="med">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a:t>Упражнение 124</a:t>
            </a:r>
          </a:p>
        </p:txBody>
      </p:sp>
      <p:sp>
        <p:nvSpPr>
          <p:cNvPr id="3" name="Текст 2"/>
          <p:cNvSpPr>
            <a:spLocks noGrp="1"/>
          </p:cNvSpPr>
          <p:nvPr>
            <p:ph type="body" idx="1"/>
          </p:nvPr>
        </p:nvSpPr>
        <p:spPr>
          <a:xfrm>
            <a:off x="146596" y="614313"/>
            <a:ext cx="5472608" cy="2215991"/>
          </a:xfrm>
        </p:spPr>
        <p:txBody>
          <a:bodyPr/>
          <a:lstStyle/>
          <a:p>
            <a:r>
              <a:rPr lang="ru-RU" dirty="0" smtClean="0"/>
              <a:t> </a:t>
            </a:r>
            <a:r>
              <a:rPr lang="ru-RU" dirty="0">
                <a:solidFill>
                  <a:srgbClr val="0070C0"/>
                </a:solidFill>
              </a:rPr>
              <a:t>Выпишите предложения, в которых запятая перед союзом как не ставится.</a:t>
            </a:r>
          </a:p>
          <a:p>
            <a:r>
              <a:rPr lang="ru-RU" dirty="0"/>
              <a:t>1. Её </a:t>
            </a:r>
            <a:r>
              <a:rPr lang="ru-RU" u="sng" dirty="0"/>
              <a:t>уста</a:t>
            </a:r>
            <a:r>
              <a:rPr lang="ru-RU" dirty="0"/>
              <a:t>, как роза, </a:t>
            </a:r>
            <a:r>
              <a:rPr lang="ru-RU" u="dbl" dirty="0"/>
              <a:t>рдеют</a:t>
            </a:r>
            <a:r>
              <a:rPr lang="ru-RU" dirty="0"/>
              <a:t> (П.). </a:t>
            </a:r>
            <a:r>
              <a:rPr lang="ru-RU" dirty="0" smtClean="0"/>
              <a:t>2. </a:t>
            </a:r>
            <a:r>
              <a:rPr lang="ru-RU" dirty="0" smtClean="0">
                <a:solidFill>
                  <a:schemeClr val="tx2"/>
                </a:solidFill>
              </a:rPr>
              <a:t>Я попытаюсь поговорить с ним как старший брат. 3. Телевидение получило широкое </a:t>
            </a:r>
            <a:r>
              <a:rPr lang="ru-RU" dirty="0">
                <a:solidFill>
                  <a:schemeClr val="tx2"/>
                </a:solidFill>
              </a:rPr>
              <a:t>распространение как средство массовой информации</a:t>
            </a:r>
            <a:r>
              <a:rPr lang="ru-RU" dirty="0" smtClean="0">
                <a:solidFill>
                  <a:schemeClr val="tx2"/>
                </a:solidFill>
              </a:rPr>
              <a:t>. </a:t>
            </a:r>
            <a:r>
              <a:rPr lang="ru-RU" dirty="0">
                <a:solidFill>
                  <a:schemeClr val="tx1"/>
                </a:solidFill>
              </a:rPr>
              <a:t>4</a:t>
            </a:r>
            <a:r>
              <a:rPr lang="ru-RU" dirty="0">
                <a:solidFill>
                  <a:schemeClr val="tx2"/>
                </a:solidFill>
              </a:rPr>
              <a:t>. </a:t>
            </a:r>
            <a:r>
              <a:rPr lang="ru-RU" dirty="0">
                <a:solidFill>
                  <a:srgbClr val="0070C0"/>
                </a:solidFill>
              </a:rPr>
              <a:t>Сегодня </a:t>
            </a:r>
            <a:r>
              <a:rPr lang="ru-RU" dirty="0" smtClean="0">
                <a:solidFill>
                  <a:srgbClr val="0070C0"/>
                </a:solidFill>
              </a:rPr>
              <a:t>озеро </a:t>
            </a:r>
            <a:r>
              <a:rPr lang="ru-RU" dirty="0">
                <a:solidFill>
                  <a:srgbClr val="0070C0"/>
                </a:solidFill>
              </a:rPr>
              <a:t>как </a:t>
            </a:r>
            <a:r>
              <a:rPr lang="ru-RU" dirty="0" smtClean="0">
                <a:solidFill>
                  <a:srgbClr val="0070C0"/>
                </a:solidFill>
              </a:rPr>
              <a:t>море </a:t>
            </a:r>
            <a:r>
              <a:rPr lang="ru-RU" dirty="0">
                <a:solidFill>
                  <a:srgbClr val="0070C0"/>
                </a:solidFill>
              </a:rPr>
              <a:t>в непогоду</a:t>
            </a:r>
            <a:r>
              <a:rPr lang="ru-RU" dirty="0"/>
              <a:t>. 5. Он не </a:t>
            </a:r>
            <a:r>
              <a:rPr lang="ru-RU" dirty="0" smtClean="0"/>
              <a:t>знал, </a:t>
            </a:r>
            <a:r>
              <a:rPr lang="ru-RU" dirty="0"/>
              <a:t>как лучше ответить на вопрос. </a:t>
            </a:r>
            <a:r>
              <a:rPr lang="ru-RU" dirty="0">
                <a:solidFill>
                  <a:schemeClr val="tx2"/>
                </a:solidFill>
              </a:rPr>
              <a:t>Мрамор используется как строительный материал. Он </a:t>
            </a:r>
            <a:r>
              <a:rPr lang="ru-RU" dirty="0" smtClean="0">
                <a:solidFill>
                  <a:schemeClr val="tx2"/>
                </a:solidFill>
              </a:rPr>
              <a:t>остановился </a:t>
            </a:r>
            <a:r>
              <a:rPr lang="ru-RU" dirty="0">
                <a:solidFill>
                  <a:schemeClr val="tx2"/>
                </a:solidFill>
              </a:rPr>
              <a:t>как вкопанный</a:t>
            </a:r>
            <a:r>
              <a:rPr lang="ru-RU" dirty="0"/>
              <a:t>. 8. </a:t>
            </a:r>
            <a:r>
              <a:rPr lang="ru-RU" dirty="0">
                <a:solidFill>
                  <a:srgbClr val="0070C0"/>
                </a:solidFill>
              </a:rPr>
              <a:t>Меня представили как старого знакомого. </a:t>
            </a:r>
            <a:r>
              <a:rPr lang="ru-RU" dirty="0"/>
              <a:t>9. </a:t>
            </a:r>
            <a:r>
              <a:rPr lang="ru-RU" dirty="0" smtClean="0"/>
              <a:t>Мне, </a:t>
            </a:r>
            <a:r>
              <a:rPr lang="ru-RU" dirty="0"/>
              <a:t>как </a:t>
            </a:r>
            <a:r>
              <a:rPr lang="ru-RU" dirty="0" smtClean="0"/>
              <a:t>специалисту, </a:t>
            </a:r>
            <a:r>
              <a:rPr lang="ru-RU" dirty="0"/>
              <a:t>решить проблему несложно. 10. </a:t>
            </a:r>
            <a:r>
              <a:rPr lang="ru-RU" dirty="0" smtClean="0"/>
              <a:t>Завтра, </a:t>
            </a:r>
            <a:r>
              <a:rPr lang="ru-RU" dirty="0"/>
              <a:t>как сообщает </a:t>
            </a:r>
            <a:r>
              <a:rPr lang="ru-RU" dirty="0" smtClean="0"/>
              <a:t>метеосводка, </a:t>
            </a:r>
            <a:r>
              <a:rPr lang="ru-RU" dirty="0"/>
              <a:t>возможны проливные дожди. </a:t>
            </a:r>
            <a:r>
              <a:rPr lang="ru-RU" dirty="0" smtClean="0"/>
              <a:t>11. </a:t>
            </a:r>
            <a:r>
              <a:rPr lang="ru-RU" dirty="0">
                <a:solidFill>
                  <a:schemeClr val="tx2"/>
                </a:solidFill>
              </a:rPr>
              <a:t>Воспитывается он как </a:t>
            </a:r>
            <a:r>
              <a:rPr lang="ru-RU" dirty="0" smtClean="0">
                <a:solidFill>
                  <a:schemeClr val="tx2"/>
                </a:solidFill>
              </a:rPr>
              <a:t>маменькин </a:t>
            </a:r>
            <a:r>
              <a:rPr lang="ru-RU" dirty="0">
                <a:solidFill>
                  <a:schemeClr val="tx2"/>
                </a:solidFill>
              </a:rPr>
              <a:t>сынок. </a:t>
            </a:r>
            <a:r>
              <a:rPr lang="ru-RU" dirty="0" smtClean="0">
                <a:solidFill>
                  <a:schemeClr val="tx2"/>
                </a:solidFill>
              </a:rPr>
              <a:t>12. </a:t>
            </a:r>
            <a:r>
              <a:rPr lang="ru-RU" dirty="0">
                <a:solidFill>
                  <a:schemeClr val="tx2"/>
                </a:solidFill>
              </a:rPr>
              <a:t>Это выглядит как самореклама. </a:t>
            </a:r>
            <a:r>
              <a:rPr lang="ru-RU" dirty="0" smtClean="0"/>
              <a:t>13. </a:t>
            </a:r>
            <a:r>
              <a:rPr lang="ru-RU" dirty="0" smtClean="0"/>
              <a:t>Чёрные, </a:t>
            </a:r>
            <a:r>
              <a:rPr lang="ru-RU" dirty="0"/>
              <a:t>как </a:t>
            </a:r>
            <a:r>
              <a:rPr lang="ru-RU" dirty="0" smtClean="0"/>
              <a:t>смола,  </a:t>
            </a:r>
            <a:r>
              <a:rPr lang="ru-RU" u="sng" dirty="0" smtClean="0"/>
              <a:t>тени</a:t>
            </a:r>
            <a:r>
              <a:rPr lang="ru-RU" dirty="0" smtClean="0"/>
              <a:t> </a:t>
            </a:r>
            <a:r>
              <a:rPr lang="ru-RU" u="dbl" dirty="0" smtClean="0"/>
              <a:t>легли</a:t>
            </a:r>
            <a:r>
              <a:rPr lang="ru-RU" dirty="0" smtClean="0"/>
              <a:t> </a:t>
            </a:r>
            <a:r>
              <a:rPr lang="ru-RU" dirty="0"/>
              <a:t>на траву (А.Н.Т.). </a:t>
            </a:r>
            <a:r>
              <a:rPr lang="ru-RU" dirty="0" smtClean="0"/>
              <a:t>14. </a:t>
            </a:r>
            <a:r>
              <a:rPr lang="ru-RU" u="sng" dirty="0"/>
              <a:t>Он</a:t>
            </a:r>
            <a:r>
              <a:rPr lang="ru-RU" dirty="0"/>
              <a:t> с каждым днём </a:t>
            </a:r>
            <a:r>
              <a:rPr lang="ru-RU" u="dbl" dirty="0" smtClean="0"/>
              <a:t>гасне</a:t>
            </a:r>
            <a:r>
              <a:rPr lang="ru-RU" dirty="0" smtClean="0"/>
              <a:t>т, </a:t>
            </a:r>
            <a:r>
              <a:rPr lang="ru-RU" dirty="0"/>
              <a:t>как </a:t>
            </a:r>
            <a:r>
              <a:rPr lang="ru-RU" dirty="0" smtClean="0"/>
              <a:t>свечечка. </a:t>
            </a:r>
            <a:r>
              <a:rPr lang="ru-RU" dirty="0"/>
              <a:t>(</a:t>
            </a:r>
            <a:r>
              <a:rPr lang="ru-RU" dirty="0" err="1"/>
              <a:t>Пауст</a:t>
            </a:r>
            <a:r>
              <a:rPr lang="ru-RU" dirty="0"/>
              <a:t>.).</a:t>
            </a:r>
          </a:p>
          <a:p>
            <a:endParaRPr lang="ru-RU" dirty="0"/>
          </a:p>
        </p:txBody>
      </p:sp>
    </p:spTree>
    <p:extLst>
      <p:ext uri="{BB962C8B-B14F-4D97-AF65-F5344CB8AC3E}">
        <p14:creationId xmlns:p14="http://schemas.microsoft.com/office/powerpoint/2010/main" val="2725229635"/>
      </p:ext>
    </p:extLst>
  </p:cSld>
  <p:clrMapOvr>
    <a:masterClrMapping/>
  </p:clrMapOvr>
  <p:transition spd="med">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a:t>Упражнение 122</a:t>
            </a:r>
          </a:p>
        </p:txBody>
      </p:sp>
      <p:sp>
        <p:nvSpPr>
          <p:cNvPr id="3" name="Текст 2"/>
          <p:cNvSpPr>
            <a:spLocks noGrp="1"/>
          </p:cNvSpPr>
          <p:nvPr>
            <p:ph type="body" idx="1"/>
          </p:nvPr>
        </p:nvSpPr>
        <p:spPr>
          <a:xfrm>
            <a:off x="96818" y="614313"/>
            <a:ext cx="5572164" cy="1846659"/>
          </a:xfrm>
        </p:spPr>
        <p:txBody>
          <a:bodyPr/>
          <a:lstStyle/>
          <a:p>
            <a:pPr algn="ctr"/>
            <a:r>
              <a:rPr lang="ru-RU" b="1" dirty="0" smtClean="0">
                <a:solidFill>
                  <a:srgbClr val="00B050"/>
                </a:solidFill>
              </a:rPr>
              <a:t>Выпишите</a:t>
            </a:r>
            <a:r>
              <a:rPr lang="ru-RU" b="1" dirty="0">
                <a:solidFill>
                  <a:srgbClr val="00B050"/>
                </a:solidFill>
              </a:rPr>
              <a:t>, расставляя знаки препинания, </a:t>
            </a:r>
            <a:r>
              <a:rPr lang="ru-RU" b="1" dirty="0" smtClean="0">
                <a:solidFill>
                  <a:srgbClr val="00B050"/>
                </a:solidFill>
              </a:rPr>
              <a:t>предложения </a:t>
            </a:r>
            <a:r>
              <a:rPr lang="ru-RU" b="1" dirty="0">
                <a:solidFill>
                  <a:srgbClr val="00B050"/>
                </a:solidFill>
              </a:rPr>
              <a:t>со сравнительным оборотом. Подчеркните главные члены предложения</a:t>
            </a:r>
            <a:r>
              <a:rPr lang="ru-RU" b="1" dirty="0" smtClean="0">
                <a:solidFill>
                  <a:srgbClr val="00B050"/>
                </a:solidFill>
              </a:rPr>
              <a:t>.</a:t>
            </a:r>
          </a:p>
          <a:p>
            <a:pPr algn="ctr"/>
            <a:endParaRPr lang="ru-RU" dirty="0">
              <a:solidFill>
                <a:srgbClr val="0070C0"/>
              </a:solidFill>
            </a:endParaRPr>
          </a:p>
          <a:p>
            <a:r>
              <a:rPr lang="ru-RU" dirty="0"/>
              <a:t>1. </a:t>
            </a:r>
            <a:r>
              <a:rPr lang="ru-RU" dirty="0">
                <a:solidFill>
                  <a:srgbClr val="0070C0"/>
                </a:solidFill>
              </a:rPr>
              <a:t>Ответ простой и </a:t>
            </a:r>
            <a:r>
              <a:rPr lang="ru-RU" dirty="0" smtClean="0">
                <a:solidFill>
                  <a:srgbClr val="0070C0"/>
                </a:solidFill>
              </a:rPr>
              <a:t>окончательный, </a:t>
            </a:r>
            <a:r>
              <a:rPr lang="ru-RU" dirty="0">
                <a:solidFill>
                  <a:srgbClr val="0070C0"/>
                </a:solidFill>
              </a:rPr>
              <a:t>как </a:t>
            </a:r>
            <a:r>
              <a:rPr lang="ru-RU" dirty="0" smtClean="0">
                <a:solidFill>
                  <a:srgbClr val="0070C0"/>
                </a:solidFill>
              </a:rPr>
              <a:t>приговор</a:t>
            </a:r>
            <a:r>
              <a:rPr lang="ru-RU" dirty="0">
                <a:solidFill>
                  <a:srgbClr val="0070C0"/>
                </a:solidFill>
              </a:rPr>
              <a:t>. 2. Я к ней так </a:t>
            </a:r>
            <a:r>
              <a:rPr lang="ru-RU" dirty="0" smtClean="0">
                <a:solidFill>
                  <a:srgbClr val="0070C0"/>
                </a:solidFill>
              </a:rPr>
              <a:t>привык, </a:t>
            </a:r>
            <a:r>
              <a:rPr lang="ru-RU" dirty="0">
                <a:solidFill>
                  <a:srgbClr val="0070C0"/>
                </a:solidFill>
              </a:rPr>
              <a:t>как к </a:t>
            </a:r>
            <a:r>
              <a:rPr lang="ru-RU" dirty="0" smtClean="0">
                <a:solidFill>
                  <a:srgbClr val="0070C0"/>
                </a:solidFill>
              </a:rPr>
              <a:t>дочери, </a:t>
            </a:r>
            <a:r>
              <a:rPr lang="ru-RU" dirty="0">
                <a:solidFill>
                  <a:srgbClr val="0070C0"/>
                </a:solidFill>
              </a:rPr>
              <a:t>и она меня любила </a:t>
            </a:r>
            <a:r>
              <a:rPr lang="ru-RU" dirty="0"/>
              <a:t>(Л.). 3</a:t>
            </a:r>
            <a:r>
              <a:rPr lang="ru-RU" dirty="0">
                <a:solidFill>
                  <a:srgbClr val="0070C0"/>
                </a:solidFill>
              </a:rPr>
              <a:t>. Остап выносил терзания и </a:t>
            </a:r>
            <a:r>
              <a:rPr lang="ru-RU" dirty="0" smtClean="0">
                <a:solidFill>
                  <a:srgbClr val="0070C0"/>
                </a:solidFill>
              </a:rPr>
              <a:t>пытки,  как </a:t>
            </a:r>
            <a:r>
              <a:rPr lang="ru-RU" dirty="0">
                <a:solidFill>
                  <a:srgbClr val="0070C0"/>
                </a:solidFill>
              </a:rPr>
              <a:t>исполин </a:t>
            </a:r>
            <a:r>
              <a:rPr lang="ru-RU" dirty="0"/>
              <a:t>(Т.). 4. </a:t>
            </a:r>
            <a:r>
              <a:rPr lang="ru-RU" dirty="0">
                <a:solidFill>
                  <a:srgbClr val="0070C0"/>
                </a:solidFill>
              </a:rPr>
              <a:t>Тени от дерев и </a:t>
            </a:r>
            <a:r>
              <a:rPr lang="ru-RU" dirty="0" smtClean="0">
                <a:solidFill>
                  <a:srgbClr val="0070C0"/>
                </a:solidFill>
              </a:rPr>
              <a:t>кустов, </a:t>
            </a:r>
            <a:r>
              <a:rPr lang="ru-RU" dirty="0">
                <a:solidFill>
                  <a:srgbClr val="0070C0"/>
                </a:solidFill>
              </a:rPr>
              <a:t>как </a:t>
            </a:r>
            <a:r>
              <a:rPr lang="ru-RU" dirty="0" smtClean="0">
                <a:solidFill>
                  <a:srgbClr val="0070C0"/>
                </a:solidFill>
              </a:rPr>
              <a:t>кометы, </a:t>
            </a:r>
            <a:r>
              <a:rPr lang="ru-RU" dirty="0">
                <a:solidFill>
                  <a:srgbClr val="0070C0"/>
                </a:solidFill>
              </a:rPr>
              <a:t>острыми </a:t>
            </a:r>
            <a:r>
              <a:rPr lang="ru-RU" dirty="0" err="1">
                <a:solidFill>
                  <a:srgbClr val="0070C0"/>
                </a:solidFill>
              </a:rPr>
              <a:t>клинами</a:t>
            </a:r>
            <a:r>
              <a:rPr lang="ru-RU" dirty="0">
                <a:solidFill>
                  <a:srgbClr val="0070C0"/>
                </a:solidFill>
              </a:rPr>
              <a:t> падали на отлогую равнину </a:t>
            </a:r>
            <a:r>
              <a:rPr lang="ru-RU" dirty="0"/>
              <a:t>(Т.). 5. В тот вечер дождь лил как из ведра. 6. Он нам как родной отец. 7. Это было как вчера. 8. Братья похожи как две капли воды. 9. Солнце как большой раскалённый шар.</a:t>
            </a:r>
          </a:p>
          <a:p>
            <a:endParaRPr lang="ru-RU" dirty="0"/>
          </a:p>
        </p:txBody>
      </p:sp>
    </p:spTree>
    <p:extLst>
      <p:ext uri="{BB962C8B-B14F-4D97-AF65-F5344CB8AC3E}">
        <p14:creationId xmlns:p14="http://schemas.microsoft.com/office/powerpoint/2010/main" val="2064006589"/>
      </p:ext>
    </p:extLst>
  </p:cSld>
  <p:clrMapOvr>
    <a:masterClrMapping/>
  </p:clrMapOvr>
  <p:transition spd="med">
    <p:wedge/>
  </p:transition>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d572a97fd4067bbe618d14f2af1cd671a24069"/>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8307</TotalTime>
  <Words>911</Words>
  <Application>Microsoft Office PowerPoint</Application>
  <PresentationFormat>Произвольный</PresentationFormat>
  <Paragraphs>59</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Arial Black</vt:lpstr>
      <vt:lpstr>Calibri</vt:lpstr>
      <vt:lpstr>Times New Roman</vt:lpstr>
      <vt:lpstr>Office Theme</vt:lpstr>
      <vt:lpstr>Русский язык </vt:lpstr>
      <vt:lpstr>Сегодня на уроке </vt:lpstr>
      <vt:lpstr>Различайте</vt:lpstr>
      <vt:lpstr>Различайте</vt:lpstr>
      <vt:lpstr>Алгоритм</vt:lpstr>
      <vt:lpstr>Упражнение 119. </vt:lpstr>
      <vt:lpstr>Упражнение 120</vt:lpstr>
      <vt:lpstr>Упражнение 124</vt:lpstr>
      <vt:lpstr>Упражнение 122</vt:lpstr>
      <vt:lpstr>Упражнение 125</vt:lpstr>
      <vt:lpstr>Сегодня на уроке </vt:lpstr>
      <vt:lpstr>Задание для самостоятельной работы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Ona tili</dc:title>
  <dc:creator>ARM</dc:creator>
  <cp:lastModifiedBy>User</cp:lastModifiedBy>
  <cp:revision>856</cp:revision>
  <dcterms:created xsi:type="dcterms:W3CDTF">2020-04-13T08:06:06Z</dcterms:created>
  <dcterms:modified xsi:type="dcterms:W3CDTF">2020-12-30T08:53:36Z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