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04" r:id="rId2"/>
    <p:sldId id="303" r:id="rId3"/>
    <p:sldId id="434" r:id="rId4"/>
    <p:sldId id="438" r:id="rId5"/>
    <p:sldId id="447" r:id="rId6"/>
    <p:sldId id="439" r:id="rId7"/>
    <p:sldId id="463" r:id="rId8"/>
    <p:sldId id="462" r:id="rId9"/>
    <p:sldId id="457" r:id="rId10"/>
    <p:sldId id="455" r:id="rId11"/>
    <p:sldId id="458" r:id="rId12"/>
    <p:sldId id="459" r:id="rId13"/>
    <p:sldId id="449" r:id="rId14"/>
    <p:sldId id="440" r:id="rId15"/>
    <p:sldId id="460" r:id="rId16"/>
    <p:sldId id="450" r:id="rId17"/>
    <p:sldId id="452" r:id="rId18"/>
    <p:sldId id="461" r:id="rId19"/>
    <p:sldId id="435" r:id="rId20"/>
    <p:sldId id="436" r:id="rId21"/>
    <p:sldId id="453" r:id="rId22"/>
    <p:sldId id="454" r:id="rId23"/>
    <p:sldId id="385" r:id="rId24"/>
    <p:sldId id="445" r:id="rId25"/>
    <p:sldId id="464" r:id="rId26"/>
    <p:sldId id="465" r:id="rId27"/>
    <p:sldId id="466" r:id="rId28"/>
    <p:sldId id="468" r:id="rId29"/>
    <p:sldId id="467" r:id="rId30"/>
    <p:sldId id="469" r:id="rId31"/>
    <p:sldId id="386" r:id="rId32"/>
    <p:sldId id="470" r:id="rId33"/>
    <p:sldId id="471" r:id="rId34"/>
    <p:sldId id="441" r:id="rId35"/>
    <p:sldId id="432" r:id="rId36"/>
    <p:sldId id="444" r:id="rId37"/>
    <p:sldId id="456" r:id="rId38"/>
    <p:sldId id="443" r:id="rId39"/>
    <p:sldId id="433" r:id="rId4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101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54146-0DE9-4986-81AD-88E5DA05FE5E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9188B-7358-4C8C-86D6-01195D935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28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9188B-7358-4C8C-86D6-01195D93552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74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435" y="1008007"/>
            <a:ext cx="4900930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70" y="1838749"/>
            <a:ext cx="4036060" cy="1846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66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854375"/>
            <a:ext cx="2547563" cy="174663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684355"/>
          </a:xfrm>
        </p:spPr>
        <p:txBody>
          <a:bodyPr/>
          <a:lstStyle>
            <a:lvl1pPr>
              <a:defRPr sz="1135"/>
            </a:lvl1pPr>
            <a:lvl2pPr>
              <a:defRPr sz="946"/>
            </a:lvl2pPr>
            <a:lvl3pPr>
              <a:defRPr sz="852"/>
            </a:lvl3pPr>
            <a:lvl4pPr>
              <a:defRPr sz="757"/>
            </a:lvl4pPr>
            <a:lvl5pPr>
              <a:defRPr sz="757"/>
            </a:lvl5pPr>
            <a:lvl6pPr>
              <a:defRPr sz="757"/>
            </a:lvl6pPr>
            <a:lvl7pPr>
              <a:defRPr sz="757"/>
            </a:lvl7pPr>
            <a:lvl8pPr>
              <a:defRPr sz="757"/>
            </a:lvl8pPr>
            <a:lvl9pPr>
              <a:defRPr sz="75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854375"/>
            <a:ext cx="2548564" cy="174663"/>
          </a:xfrm>
        </p:spPr>
        <p:txBody>
          <a:bodyPr anchor="b"/>
          <a:lstStyle>
            <a:lvl1pPr marL="0" indent="0">
              <a:buNone/>
              <a:defRPr sz="1135" b="1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928946" y="1029038"/>
            <a:ext cx="2548564" cy="684355"/>
          </a:xfrm>
        </p:spPr>
        <p:txBody>
          <a:bodyPr/>
          <a:lstStyle>
            <a:lvl1pPr>
              <a:defRPr sz="1135"/>
            </a:lvl1pPr>
            <a:lvl2pPr>
              <a:defRPr sz="946"/>
            </a:lvl2pPr>
            <a:lvl3pPr>
              <a:defRPr sz="852"/>
            </a:lvl3pPr>
            <a:lvl4pPr>
              <a:defRPr sz="757"/>
            </a:lvl4pPr>
            <a:lvl5pPr>
              <a:defRPr sz="757"/>
            </a:lvl5pPr>
            <a:lvl6pPr>
              <a:defRPr sz="757"/>
            </a:lvl6pPr>
            <a:lvl7pPr>
              <a:defRPr sz="757"/>
            </a:lvl7pPr>
            <a:lvl8pPr>
              <a:defRPr sz="757"/>
            </a:lvl8pPr>
            <a:lvl9pPr>
              <a:defRPr sz="75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9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Стихотворение «Николай Некрасов &quot;Славная осень&quot;.», поэт Иванов Анатол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33" y="1819315"/>
            <a:ext cx="1530178" cy="112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1" y="-13443"/>
            <a:ext cx="5765799" cy="103635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2700" y="70293"/>
            <a:ext cx="3157830" cy="853111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>
              <a:spcBef>
                <a:spcPts val="114"/>
              </a:spcBef>
            </a:pPr>
            <a:r>
              <a:rPr sz="3398" spc="-5" dirty="0" err="1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 err="1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398" spc="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литературное чтение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912" y="1262926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797360" y="249697"/>
            <a:ext cx="507339" cy="362142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9" b="1" spc="10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2249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7359" y="542482"/>
            <a:ext cx="439205" cy="212232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 dirty="0">
              <a:latin typeface="Arial"/>
              <a:cs typeface="Arial"/>
            </a:endParaRPr>
          </a:p>
        </p:txBody>
      </p:sp>
      <p:pic>
        <p:nvPicPr>
          <p:cNvPr id="16" name="Picture 6" descr="A.S.Pushki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1" t="333" r="37593"/>
          <a:stretch/>
        </p:blipFill>
        <p:spPr bwMode="auto">
          <a:xfrm>
            <a:off x="196531" y="229372"/>
            <a:ext cx="637253" cy="5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511924" y="1158664"/>
            <a:ext cx="2847618" cy="1255985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Николай Алексеевич Некрасов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8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«Славная осень»</a:t>
            </a:r>
          </a:p>
          <a:p>
            <a:endParaRPr lang="ru-RU" sz="208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5"/>
          <p:cNvSpPr/>
          <p:nvPr/>
        </p:nvSpPr>
        <p:spPr>
          <a:xfrm>
            <a:off x="167923" y="2178887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440530" y="1155721"/>
            <a:ext cx="1117543" cy="1225955"/>
          </a:xfrm>
          <a:prstGeom prst="ellipse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80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тихотворение «На Волге» Некрасов – читать полностью онлайн или скачать  текс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96" y="614313"/>
            <a:ext cx="5472608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700" y="102424"/>
            <a:ext cx="4382347" cy="315471"/>
          </a:xfrm>
        </p:spPr>
        <p:txBody>
          <a:bodyPr/>
          <a:lstStyle/>
          <a:p>
            <a:r>
              <a:rPr lang="ru-RU" dirty="0" smtClean="0"/>
              <a:t>О Волга, колыбель моя…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1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dirty="0"/>
              <a:t>В 16 лет Некрасов по настоянию отца поехал в Петербург поступать в Дворянский полк (так называлось одно из офицерских училищ). Но, последовав совету матери и собственной склонности, он начал готовиться к поступлению в университет. Узнав об этом, отец перестал посылать ему деньги, и юноша очутился в чужом городе без гроша в кармане.</a:t>
            </a:r>
          </a:p>
        </p:txBody>
      </p:sp>
      <p:pic>
        <p:nvPicPr>
          <p:cNvPr id="2050" name="Picture 2" descr="Некрасов Николай Алексеевич — биография писателя, личная жизнь, фото,  портреты, книг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6" y="741234"/>
            <a:ext cx="2160240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369880"/>
          </a:xfrm>
        </p:spPr>
        <p:txBody>
          <a:bodyPr/>
          <a:lstStyle/>
          <a:p>
            <a:r>
              <a:rPr lang="ru-RU" sz="1400" dirty="0"/>
              <a:t>Чего только не пришлось пережить Некрасову! «Ровно три года, — вспоминал он впоследствии, — я чувствовал себя постоянно, каждый день голодным». Он брался за любую работу: писал прошения неграмотным, переписывал пьесы </a:t>
            </a:r>
            <a:r>
              <a:rPr lang="ru-RU" sz="1400" dirty="0" smtClean="0"/>
              <a:t>для актёров</a:t>
            </a:r>
            <a:r>
              <a:rPr lang="ru-RU" sz="1400" dirty="0"/>
              <a:t>, давал уроки...</a:t>
            </a:r>
          </a:p>
        </p:txBody>
      </p:sp>
      <p:pic>
        <p:nvPicPr>
          <p:cNvPr id="4098" name="Picture 2" descr="Николай Некрас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5" y="741234"/>
            <a:ext cx="2088231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716" y="102424"/>
            <a:ext cx="4238331" cy="315471"/>
          </a:xfrm>
        </p:spPr>
        <p:txBody>
          <a:bodyPr/>
          <a:lstStyle/>
          <a:p>
            <a:r>
              <a:rPr lang="ru-RU" dirty="0" smtClean="0"/>
              <a:t>Белинский и Некрасов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96530" y="746315"/>
            <a:ext cx="2380980" cy="1938992"/>
          </a:xfrm>
        </p:spPr>
        <p:txBody>
          <a:bodyPr/>
          <a:lstStyle/>
          <a:p>
            <a:r>
              <a:rPr lang="ru-RU" sz="1800" dirty="0"/>
              <a:t>Великий критик </a:t>
            </a:r>
            <a:endParaRPr lang="ru-RU" sz="1800" dirty="0" smtClean="0"/>
          </a:p>
          <a:p>
            <a:r>
              <a:rPr lang="ru-RU" sz="1800" dirty="0" smtClean="0"/>
              <a:t>В.Г</a:t>
            </a:r>
            <a:r>
              <a:rPr lang="ru-RU" sz="1800" dirty="0"/>
              <a:t>. Белинский стал его учителем и другом, помог найти свою дорогу в литературе, стать певцом народа.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4" y="691148"/>
            <a:ext cx="2808240" cy="21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660" y="102424"/>
            <a:ext cx="4742387" cy="623248"/>
          </a:xfrm>
        </p:spPr>
        <p:txBody>
          <a:bodyPr/>
          <a:lstStyle/>
          <a:p>
            <a:r>
              <a:rPr lang="ru-RU" sz="2000" dirty="0"/>
              <a:t>Некрасов в </a:t>
            </a:r>
            <a:r>
              <a:rPr lang="ru-RU" sz="2000" dirty="0" smtClean="0"/>
              <a:t>журнале «Современник</a:t>
            </a:r>
            <a:r>
              <a:rPr lang="ru-RU" sz="2000" dirty="0"/>
              <a:t>»</a:t>
            </a:r>
            <a:br>
              <a:rPr lang="ru-RU" sz="2000" dirty="0"/>
            </a:br>
            <a:endParaRPr lang="ru-RU" dirty="0"/>
          </a:p>
        </p:txBody>
      </p:sp>
      <p:pic>
        <p:nvPicPr>
          <p:cNvPr id="6" name="Picture 5" descr="Il8-095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628" y="725672"/>
            <a:ext cx="2293420" cy="21415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-457" b="3305"/>
          <a:stretch/>
        </p:blipFill>
        <p:spPr>
          <a:xfrm>
            <a:off x="2945338" y="725672"/>
            <a:ext cx="2519709" cy="21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369880"/>
          </a:xfrm>
        </p:spPr>
        <p:txBody>
          <a:bodyPr/>
          <a:lstStyle/>
          <a:p>
            <a:r>
              <a:rPr lang="ru-RU" sz="1400" dirty="0"/>
              <a:t>В 1838 г. начал печатать свои стихи. Многие стихи Некрасова </a:t>
            </a:r>
            <a:r>
              <a:rPr lang="ru-RU" sz="1400" dirty="0" smtClean="0"/>
              <a:t>ещё </a:t>
            </a:r>
            <a:r>
              <a:rPr lang="ru-RU" sz="1400" dirty="0"/>
              <a:t>при его жизни стали народными песнями и поются доныне, например «Коробейники», «Меж высоких хлебов...». Тема сострадания, сочувствия к народу, бедным и угнетенным — одна из главных в поэзии Некрасова.</a:t>
            </a:r>
          </a:p>
        </p:txBody>
      </p:sp>
      <p:pic>
        <p:nvPicPr>
          <p:cNvPr id="3074" name="Picture 2" descr="Николай Некрас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28" y="746125"/>
            <a:ext cx="201622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4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628" y="102424"/>
            <a:ext cx="5030419" cy="315471"/>
          </a:xfrm>
        </p:spPr>
        <p:txBody>
          <a:bodyPr/>
          <a:lstStyle/>
          <a:p>
            <a:r>
              <a:rPr lang="ru-RU" dirty="0" smtClean="0"/>
              <a:t>Я лиру посвятил народу своему…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sz="1600" dirty="0"/>
              <a:t>Очень рано он испытал то острое сочувствие к людским </a:t>
            </a:r>
            <a:r>
              <a:rPr lang="ru-RU" sz="1600" dirty="0" smtClean="0"/>
              <a:t>страданиям</a:t>
            </a:r>
            <a:r>
              <a:rPr lang="ru-RU" sz="1600" dirty="0"/>
              <a:t>, которое и сделало его великим русским поэтом-гражданином. Он посвятил всю свою жизнь борьбе за освобождение народа, за его счастье.</a:t>
            </a:r>
          </a:p>
        </p:txBody>
      </p:sp>
      <p:pic>
        <p:nvPicPr>
          <p:cNvPr id="1026" name="Picture 2" descr="Николай Некрас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952234"/>
            <a:ext cx="2508250" cy="172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6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52" y="102424"/>
            <a:ext cx="4814395" cy="315471"/>
          </a:xfrm>
        </p:spPr>
        <p:txBody>
          <a:bodyPr/>
          <a:lstStyle/>
          <a:p>
            <a:r>
              <a:rPr lang="ru-RU" dirty="0" smtClean="0"/>
              <a:t>Герои стихотворений Некрасова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6596" y="515367"/>
            <a:ext cx="5619204" cy="270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462213"/>
          </a:xfrm>
        </p:spPr>
        <p:txBody>
          <a:bodyPr/>
          <a:lstStyle/>
          <a:p>
            <a:r>
              <a:rPr lang="ru-RU" sz="1600" dirty="0"/>
              <a:t>Некрасов, выражая мнение лучших людей своей Родины, призывал каждого быть гражданином — борцом за свободу и счастье народа. «Поэтом можешь ты не быть, но гражданином быть обязан», — писал он.</a:t>
            </a:r>
          </a:p>
        </p:txBody>
      </p:sp>
      <p:pic>
        <p:nvPicPr>
          <p:cNvPr id="5122" name="Picture 2" descr="Николай Некрас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36" y="741234"/>
            <a:ext cx="2090555" cy="232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4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D:\Маме\Учительская деятельность\Модератор\10 класс\10 класс 3 четверть\10 класс урок 34\Zolotaja_osen_by_Vasiliy_Polenov.jpg"/>
          <p:cNvPicPr>
            <a:picLocks noChangeAspect="1" noChangeArrowheads="1"/>
          </p:cNvPicPr>
          <p:nvPr/>
        </p:nvPicPr>
        <p:blipFill>
          <a:blip r:embed="rId3"/>
          <a:srcRect r="7983"/>
          <a:stretch>
            <a:fillRect/>
          </a:stretch>
        </p:blipFill>
        <p:spPr bwMode="auto">
          <a:xfrm>
            <a:off x="146596" y="542305"/>
            <a:ext cx="5472608" cy="258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6636" y="116862"/>
            <a:ext cx="4896544" cy="630942"/>
          </a:xfrm>
        </p:spPr>
        <p:txBody>
          <a:bodyPr/>
          <a:lstStyle/>
          <a:p>
            <a:r>
              <a:rPr lang="ru-RU" dirty="0" smtClean="0"/>
              <a:t>Н. А. Некрасов    «Славная осень!»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20390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уроке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0852" y="631826"/>
            <a:ext cx="3096344" cy="2462213"/>
          </a:xfrm>
        </p:spPr>
        <p:txBody>
          <a:bodyPr/>
          <a:lstStyle/>
          <a:p>
            <a:r>
              <a:rPr lang="ru-RU" sz="2000" dirty="0" smtClean="0"/>
              <a:t>- поговорим  о биографии и творчестве великого русского поэта Николая Алексеевича Некрасова. </a:t>
            </a:r>
          </a:p>
          <a:p>
            <a:r>
              <a:rPr lang="ru-RU" sz="2000" dirty="0" smtClean="0"/>
              <a:t>- вспомним произведения поэта, которые вы изучали в 6-8 классах.</a:t>
            </a:r>
          </a:p>
          <a:p>
            <a:endParaRPr lang="ru-RU" sz="2000" dirty="0"/>
          </a:p>
        </p:txBody>
      </p:sp>
      <p:pic>
        <p:nvPicPr>
          <p:cNvPr id="4" name="Picture 2" descr="Николай Некрасов: Кузнецов Ю. А.: Некрасов Николай Алексе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752" y="648619"/>
            <a:ext cx="1915543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Маме\Учительская деятельность\Модератор\10 класс\10 класс 3 четверть\10 класс урок 34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88" y="533855"/>
            <a:ext cx="5616624" cy="260978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456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1658"/>
            <a:ext cx="5765800" cy="31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3"/>
          </p:nvPr>
        </p:nvPicPr>
        <p:blipFill>
          <a:blip r:embed="rId2"/>
          <a:stretch>
            <a:fillRect/>
          </a:stretch>
        </p:blipFill>
        <p:spPr>
          <a:xfrm>
            <a:off x="0" y="22810"/>
            <a:ext cx="5765800" cy="322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7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82700" y="9842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 работа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8604" y="495037"/>
            <a:ext cx="5256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славный </a:t>
            </a:r>
            <a:r>
              <a:rPr lang="uz-Latn-UZ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хороший, приятный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ядреный </a:t>
            </a:r>
            <a:r>
              <a:rPr lang="uz-Latn-UZ" sz="1400" dirty="0" smtClean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=</a:t>
            </a:r>
            <a:r>
              <a:rPr lang="ru-RU" sz="1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крепкий, здоровый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бодрить </a:t>
            </a:r>
            <a:r>
              <a:rPr lang="uz-Latn-UZ" sz="1400" dirty="0" smtClean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=</a:t>
            </a:r>
            <a:r>
              <a:rPr lang="ru-RU" sz="1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делать бодрым, весёлым, поднимать настроение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неокрепший </a:t>
            </a:r>
            <a:r>
              <a:rPr lang="uz-Latn-UZ" sz="1400" dirty="0" smtClean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=</a:t>
            </a:r>
            <a:r>
              <a:rPr lang="ru-RU" sz="1400" dirty="0" smtClean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слабый, тонкий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студёный </a:t>
            </a:r>
            <a:r>
              <a:rPr lang="uz-Latn-UZ" sz="1400" dirty="0" smtClean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=</a:t>
            </a:r>
            <a:r>
              <a:rPr lang="ru-RU" sz="1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очень холодный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простор </a:t>
            </a:r>
            <a:r>
              <a:rPr lang="uz-Latn-UZ" sz="1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-</a:t>
            </a:r>
            <a:r>
              <a:rPr lang="ru-RU" sz="1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kenglik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поблёкнуть 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утратить свежесть, яркость красок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безобразье – </a:t>
            </a:r>
            <a:r>
              <a:rPr lang="en-US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xunuklik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кочи</a:t>
            </a:r>
            <a:r>
              <a:rPr lang="ru-RU" sz="1400" dirty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</a:t>
            </a:r>
            <a:r>
              <a:rPr lang="en-US" sz="1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do</a:t>
            </a:r>
            <a:r>
              <a:rPr lang="uz-Latn-UZ" sz="1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‘</a:t>
            </a:r>
            <a:r>
              <a:rPr lang="en-US" sz="1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ng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-BoldMT"/>
                <a:cs typeface="Times New Roman" panose="02020603050405020304" pitchFamily="18" charset="0"/>
              </a:rPr>
              <a:t>моховые болота 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– </a:t>
            </a:r>
            <a:r>
              <a:rPr lang="ru-RU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mox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bilan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qoplangan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botqoq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пень – </a:t>
            </a:r>
            <a:r>
              <a:rPr lang="en-US" sz="1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to</a:t>
            </a:r>
            <a:r>
              <a:rPr lang="uz-Latn-UZ" sz="1400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‘</a:t>
            </a:r>
            <a:r>
              <a:rPr lang="en-US" sz="1400" dirty="0" err="1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nka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сияние – </a:t>
            </a:r>
            <a:r>
              <a:rPr lang="en-US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nur</a:t>
            </a:r>
            <a:r>
              <a:rPr lang="ru-RU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en-US" sz="1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oy </a:t>
            </a:r>
            <a:r>
              <a:rPr lang="en-US" sz="1400" dirty="0" err="1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gardishi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05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Славная осень.... Обсуждение на LiveInternet - Российский Сервис 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" y="542305"/>
            <a:ext cx="5616625" cy="26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46596" y="470297"/>
            <a:ext cx="5544616" cy="1107996"/>
          </a:xfrm>
        </p:spPr>
        <p:txBody>
          <a:bodyPr/>
          <a:lstStyle/>
          <a:p>
            <a:r>
              <a:rPr lang="ru-RU" sz="1800" dirty="0"/>
              <a:t>Славная осень! </a:t>
            </a:r>
            <a:endParaRPr lang="ru-RU" sz="1800" dirty="0" smtClean="0"/>
          </a:p>
          <a:p>
            <a:r>
              <a:rPr lang="ru-RU" sz="1800" dirty="0" smtClean="0"/>
              <a:t>Здоровый</a:t>
            </a:r>
            <a:r>
              <a:rPr lang="ru-RU" sz="1800" dirty="0"/>
              <a:t>, </a:t>
            </a:r>
            <a:r>
              <a:rPr lang="ru-RU" sz="1800" dirty="0" smtClean="0"/>
              <a:t>ядрёный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Воздух усталые силы бодрит</a:t>
            </a:r>
            <a:r>
              <a:rPr lang="ru-RU" sz="1800" dirty="0" smtClean="0"/>
              <a:t>;</a:t>
            </a:r>
          </a:p>
          <a:p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79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9936"/>
          <a:stretch/>
        </p:blipFill>
        <p:spPr>
          <a:xfrm>
            <a:off x="74588" y="559625"/>
            <a:ext cx="5616624" cy="25749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0526" y="1597422"/>
            <a:ext cx="4146550" cy="1384995"/>
          </a:xfrm>
        </p:spPr>
        <p:txBody>
          <a:bodyPr/>
          <a:lstStyle/>
          <a:p>
            <a:r>
              <a:rPr lang="ru-RU" sz="1800" dirty="0"/>
              <a:t>Лёд неокрепший на речке студёной </a:t>
            </a:r>
          </a:p>
          <a:p>
            <a:r>
              <a:rPr lang="ru-RU" sz="1800" dirty="0"/>
              <a:t>Словно как тающий сахар лежит;</a:t>
            </a:r>
          </a:p>
          <a:p>
            <a:endParaRPr lang="ru-RU" sz="1800" dirty="0"/>
          </a:p>
        </p:txBody>
      </p:sp>
      <p:sp>
        <p:nvSpPr>
          <p:cNvPr id="5" name="AutoShape 2" descr="Лед неокрепший на речке студеной...: 2born — Live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Лед неокрепший на речке студеной...: 2born — LiveJourna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3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Н.А.Некрасов &quot;Славная осень!&quot; - презентация для начальной школ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7" y="566490"/>
            <a:ext cx="56166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56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636" y="110257"/>
            <a:ext cx="4958411" cy="315471"/>
          </a:xfrm>
        </p:spPr>
        <p:txBody>
          <a:bodyPr/>
          <a:lstStyle/>
          <a:p>
            <a:r>
              <a:rPr lang="ru-RU" dirty="0" smtClean="0"/>
              <a:t>…Жёлты </a:t>
            </a:r>
            <a:r>
              <a:rPr lang="ru-RU" dirty="0"/>
              <a:t>и свежи лежат, как ковер. </a:t>
            </a:r>
          </a:p>
        </p:txBody>
      </p:sp>
      <p:pic>
        <p:nvPicPr>
          <p:cNvPr id="12290" name="Picture 2" descr="листья поблекнуть еще не успели, желты и свежи лежат как ковер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542305"/>
            <a:ext cx="561662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900" y="746315"/>
            <a:ext cx="2594610" cy="1107996"/>
          </a:xfrm>
        </p:spPr>
        <p:txBody>
          <a:bodyPr/>
          <a:lstStyle/>
          <a:p>
            <a:r>
              <a:rPr lang="ru-RU" sz="1800" dirty="0"/>
              <a:t>Нет безобразья в природе! И </a:t>
            </a:r>
            <a:r>
              <a:rPr lang="ru-RU" sz="1800" dirty="0" err="1"/>
              <a:t>кочи</a:t>
            </a:r>
            <a:r>
              <a:rPr lang="ru-RU" sz="1800" dirty="0"/>
              <a:t>, </a:t>
            </a:r>
            <a:endParaRPr lang="ru-RU" sz="1800" dirty="0" smtClean="0"/>
          </a:p>
          <a:p>
            <a:r>
              <a:rPr lang="ru-RU" sz="1800" dirty="0" smtClean="0"/>
              <a:t>И </a:t>
            </a:r>
            <a:r>
              <a:rPr lang="ru-RU" sz="1800" dirty="0"/>
              <a:t>моховые болота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и пни –</a:t>
            </a:r>
          </a:p>
        </p:txBody>
      </p:sp>
      <p:pic>
        <p:nvPicPr>
          <p:cNvPr id="14338" name="Picture 2" descr="Моховые болот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748601"/>
            <a:ext cx="2508250" cy="201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Моховое болото: особенности и основные характерис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Болото на террасе реки. Крупные кочки осо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0" y="741233"/>
            <a:ext cx="2520713" cy="202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Пеньки былой любв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7" y="741232"/>
            <a:ext cx="2533176" cy="202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4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830997"/>
          </a:xfrm>
        </p:spPr>
        <p:txBody>
          <a:bodyPr/>
          <a:lstStyle/>
          <a:p>
            <a:r>
              <a:rPr lang="ru-RU" sz="1800" dirty="0"/>
              <a:t>Славная осень! Морозные ночи, Ясные, тихие дни... </a:t>
            </a:r>
          </a:p>
        </p:txBody>
      </p:sp>
      <p:pic>
        <p:nvPicPr>
          <p:cNvPr id="13314" name="Picture 2" descr="Славная осен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737166"/>
            <a:ext cx="2593975" cy="217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7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Из каких стихотворений эти строки?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14313"/>
            <a:ext cx="5049769" cy="2623627"/>
          </a:xfrm>
        </p:spPr>
        <p:txBody>
          <a:bodyPr/>
          <a:lstStyle/>
          <a:p>
            <a:r>
              <a:rPr lang="ru-RU" sz="1600" dirty="0"/>
              <a:t>Однажды в студёную зимнюю пору</a:t>
            </a:r>
          </a:p>
          <a:p>
            <a:r>
              <a:rPr lang="ru-RU" sz="1600" dirty="0"/>
              <a:t>Я из лесу вышел. Был сильный мороз</a:t>
            </a:r>
            <a:r>
              <a:rPr lang="ru-RU" sz="1600" dirty="0" smtClean="0"/>
              <a:t>…</a:t>
            </a:r>
          </a:p>
          <a:p>
            <a:endParaRPr lang="ru-RU" sz="1600" dirty="0"/>
          </a:p>
          <a:p>
            <a:r>
              <a:rPr lang="ru-RU" sz="1600" dirty="0"/>
              <a:t>Не ветер бушует над бором,</a:t>
            </a:r>
          </a:p>
          <a:p>
            <a:r>
              <a:rPr lang="ru-RU" sz="1600" dirty="0"/>
              <a:t>Не с гор побежали ручьи</a:t>
            </a:r>
            <a:r>
              <a:rPr lang="ru-RU" sz="1600" dirty="0" smtClean="0"/>
              <a:t>…</a:t>
            </a:r>
          </a:p>
          <a:p>
            <a:endParaRPr lang="ru-RU" sz="1600" dirty="0"/>
          </a:p>
          <a:p>
            <a:r>
              <a:rPr lang="ru-RU" sz="1600" dirty="0"/>
              <a:t>…небо, ельник и песок…</a:t>
            </a:r>
          </a:p>
          <a:p>
            <a:r>
              <a:rPr lang="ru-RU" sz="1600" dirty="0"/>
              <a:t>Невесёлая дорога ….</a:t>
            </a:r>
          </a:p>
          <a:p>
            <a:endParaRPr lang="ru-RU" dirty="0"/>
          </a:p>
        </p:txBody>
      </p:sp>
      <p:pic>
        <p:nvPicPr>
          <p:cNvPr id="7170" name="Picture 2" descr="Громкие чтения стихотворения «Мужичок с ноготок» 2017, Брянский район —  дата и место проведения, программа мероприятия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27" y="1118369"/>
            <a:ext cx="1997820" cy="172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Дарья в ле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27" y="1109252"/>
            <a:ext cx="1997820" cy="17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Школьник. Некрасов. Читать стихотворение онлайн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97" y="1118369"/>
            <a:ext cx="1603524" cy="16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1802780" y="830337"/>
            <a:ext cx="3816424" cy="1384995"/>
          </a:xfrm>
        </p:spPr>
        <p:txBody>
          <a:bodyPr/>
          <a:lstStyle/>
          <a:p>
            <a:r>
              <a:rPr lang="ru-RU" sz="1800" dirty="0"/>
              <a:t>Всё хорошо под сиянием лунным, </a:t>
            </a:r>
            <a:endParaRPr lang="ru-RU" sz="1800" dirty="0" smtClean="0"/>
          </a:p>
          <a:p>
            <a:r>
              <a:rPr lang="ru-RU" sz="1800" dirty="0" smtClean="0"/>
              <a:t>Всюду </a:t>
            </a:r>
            <a:r>
              <a:rPr lang="ru-RU" sz="1800" dirty="0"/>
              <a:t>родимую Русь узнаю... Быстро лечу я по рельсам чугунным, </a:t>
            </a:r>
            <a:endParaRPr lang="ru-RU" sz="1800" dirty="0" smtClean="0"/>
          </a:p>
          <a:p>
            <a:r>
              <a:rPr lang="ru-RU" sz="1800" dirty="0" smtClean="0"/>
              <a:t>Думаю </a:t>
            </a:r>
            <a:r>
              <a:rPr lang="ru-RU" sz="1800" dirty="0"/>
              <a:t>думу свою... </a:t>
            </a:r>
          </a:p>
        </p:txBody>
      </p:sp>
      <p:pic>
        <p:nvPicPr>
          <p:cNvPr id="15362" name="Picture 2" descr="Все хорошо под сиянием лунным! (Рахат Джанболотова) / Стихи.р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04" y="614313"/>
            <a:ext cx="1411095" cy="250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нига: &quot;&quot;Всюду родимую Русь узнаю&quot;: Стихи о природе&quot; - Николай Некрасов.  Купить книгу, читать рецензии | ISBN 5-7793-1006-8 |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2" y="741234"/>
            <a:ext cx="1333238" cy="210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Программа Быстро лечу я по рельсам чугунным… Музей железных дорог России  пер. Библиотечный, д. 4, к. 2. - 9 октября 2020 г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51" y="605037"/>
            <a:ext cx="3783344" cy="25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95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184" y="614313"/>
            <a:ext cx="5544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Какую картину вы представляете</a:t>
            </a:r>
            <a:r>
              <a:rPr lang="ru-RU" dirty="0" smtClean="0"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?</a:t>
            </a:r>
            <a:endParaRPr lang="uz-Latn-UZ" dirty="0" smtClean="0">
              <a:latin typeface="Arial" panose="020B0604020202020204" pitchFamily="34" charset="0"/>
              <a:ea typeface="TimesNewRomanPSMT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Найдите </a:t>
            </a:r>
            <a:r>
              <a:rPr lang="ru-RU" dirty="0"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в тексте эпитеты - прилагательные, которые помогают нарисовать картину осени</a:t>
            </a:r>
            <a:r>
              <a:rPr lang="ru-RU" dirty="0" smtClean="0"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ru-RU" dirty="0">
              <a:latin typeface="Arial" panose="020B0604020202020204" pitchFamily="34" charset="0"/>
              <a:ea typeface="TimesNewRomanPSMT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Какие сравнения использует поэт</a:t>
            </a:r>
            <a:r>
              <a:rPr lang="ru-RU" dirty="0" smtClean="0"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?</a:t>
            </a:r>
            <a:endParaRPr lang="uz-Latn-UZ" dirty="0" smtClean="0">
              <a:latin typeface="Arial" panose="020B0604020202020204" pitchFamily="34" charset="0"/>
              <a:ea typeface="TimesNewRomanPSMT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TimesNewRomanPSMT"/>
                <a:cs typeface="Arial" panose="020B0604020202020204" pitchFamily="34" charset="0"/>
              </a:rPr>
              <a:t>(лёд как тающий сахар, листья – как мягкая постель, как ковёр)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06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830337"/>
            <a:ext cx="5049769" cy="1938992"/>
          </a:xfrm>
        </p:spPr>
        <p:txBody>
          <a:bodyPr/>
          <a:lstStyle/>
          <a:p>
            <a:r>
              <a:rPr lang="ru-RU" sz="1800" smtClean="0"/>
              <a:t>«Железная дорога»– </a:t>
            </a:r>
            <a:r>
              <a:rPr lang="ru-RU" sz="1800" dirty="0"/>
              <a:t>это стихотворение </a:t>
            </a:r>
            <a:endParaRPr lang="ru-RU" sz="1800" dirty="0" smtClean="0"/>
          </a:p>
          <a:p>
            <a:r>
              <a:rPr lang="ru-RU" sz="1800" dirty="0" smtClean="0"/>
              <a:t>Н</a:t>
            </a:r>
            <a:r>
              <a:rPr lang="ru-RU" sz="1800" dirty="0"/>
              <a:t>. А. Некрасова. Оно было написано в 1864 году и стало воплощением размышлений поэта о тяжелой участи русского народа, несправедливости и тех условиях, в которых оказывались люди, строившие железные дороги. </a:t>
            </a:r>
          </a:p>
        </p:txBody>
      </p:sp>
    </p:spTree>
    <p:extLst>
      <p:ext uri="{BB962C8B-B14F-4D97-AF65-F5344CB8AC3E}">
        <p14:creationId xmlns:p14="http://schemas.microsoft.com/office/powerpoint/2010/main" val="6773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14314"/>
            <a:ext cx="5246444" cy="2769989"/>
          </a:xfrm>
        </p:spPr>
        <p:txBody>
          <a:bodyPr/>
          <a:lstStyle/>
          <a:p>
            <a:r>
              <a:rPr lang="ru-RU" sz="1800" dirty="0" smtClean="0"/>
              <a:t>Крестьяне</a:t>
            </a:r>
            <a:r>
              <a:rPr lang="ru-RU" sz="1800" dirty="0"/>
              <a:t>, трудившиеся на путях, находились в тяжелых условиях, голодали, болели. Об их жизнях не думали и не заботились, единственной целью было скорое завершение работы. Поэту, переживавшему за простых людей, стремящемуся отразить действительность такой, какая она есть, было больно и обидно видеть это. Его переживания воплотились в </a:t>
            </a:r>
            <a:r>
              <a:rPr lang="ru-RU" sz="1800" dirty="0" smtClean="0"/>
              <a:t>этом </a:t>
            </a:r>
            <a:r>
              <a:rPr lang="ru-RU" sz="1800" dirty="0"/>
              <a:t>стихотворении</a:t>
            </a:r>
            <a:r>
              <a:rPr lang="ru-RU" sz="1800" dirty="0" smtClean="0"/>
              <a:t>.  </a:t>
            </a:r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6152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ме\Учительская деятельность\Модератор\10 класс\10 класс 3 четверть\10 класс урок 34\Levitan_Zolotay_os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88" y="542305"/>
            <a:ext cx="5616624" cy="259228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02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278" y="102424"/>
            <a:ext cx="5350522" cy="276999"/>
          </a:xfrm>
        </p:spPr>
        <p:txBody>
          <a:bodyPr/>
          <a:lstStyle/>
          <a:p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500" y="708026"/>
            <a:ext cx="5105400" cy="830997"/>
          </a:xfrm>
        </p:spPr>
        <p:txBody>
          <a:bodyPr/>
          <a:lstStyle/>
          <a:p>
            <a:r>
              <a:rPr lang="ru-RU" sz="1800" dirty="0" smtClean="0"/>
              <a:t>Выучить стихотворение наизусть.</a:t>
            </a:r>
          </a:p>
          <a:p>
            <a:r>
              <a:rPr lang="ru-RU" sz="1800" dirty="0" smtClean="0"/>
              <a:t>Прочитать стихотворение «Железная дорога».</a:t>
            </a:r>
          </a:p>
          <a:p>
            <a:endParaRPr lang="ru-RU" sz="1800" dirty="0"/>
          </a:p>
        </p:txBody>
      </p:sp>
      <p:pic>
        <p:nvPicPr>
          <p:cNvPr id="17410" name="Picture 2" descr="Н.А.Некрасов. &quot;Железная дорога&quot;. Тема. Проблема. Идея. Названия  стихотворения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64" y="1406401"/>
            <a:ext cx="2232248" cy="167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7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990" y="129944"/>
            <a:ext cx="3893820" cy="410864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Музей-квартира Н. А. Некрасова</a:t>
            </a:r>
            <a:endParaRPr lang="ru-RU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634" t="25000" r="39442" b="2779"/>
          <a:stretch>
            <a:fillRect/>
          </a:stretch>
        </p:blipFill>
        <p:spPr>
          <a:xfrm>
            <a:off x="218604" y="666621"/>
            <a:ext cx="1584176" cy="2317214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t="5969"/>
          <a:stretch>
            <a:fillRect/>
          </a:stretch>
        </p:blipFill>
        <p:spPr>
          <a:xfrm>
            <a:off x="3838128" y="682771"/>
            <a:ext cx="1781075" cy="2301064"/>
          </a:xfr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 r="2158"/>
          <a:stretch>
            <a:fillRect/>
          </a:stretch>
        </p:blipFill>
        <p:spPr bwMode="auto">
          <a:xfrm>
            <a:off x="1946796" y="676011"/>
            <a:ext cx="1747316" cy="230782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73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15 интересных фактов о Некрасов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5" y="542305"/>
            <a:ext cx="55102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8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620" y="614313"/>
            <a:ext cx="1919083" cy="2197049"/>
          </a:xfrm>
          <a:prstGeom prst="ellipse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5" descr="2"/>
          <p:cNvPicPr>
            <a:picLocks noChangeAspect="1" noChangeArrowheads="1"/>
          </p:cNvPicPr>
          <p:nvPr/>
        </p:nvPicPr>
        <p:blipFill>
          <a:blip r:embed="rId3"/>
          <a:srcRect b="69"/>
          <a:stretch>
            <a:fillRect/>
          </a:stretch>
        </p:blipFill>
        <p:spPr bwMode="auto">
          <a:xfrm>
            <a:off x="278044" y="614313"/>
            <a:ext cx="2264343" cy="23042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История создания поэмы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6"/>
            <a:ext cx="5073257" cy="215444"/>
          </a:xfrm>
        </p:spPr>
        <p:txBody>
          <a:bodyPr/>
          <a:lstStyle/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360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r>
              <a:rPr lang="ru-RU" sz="1800" dirty="0" smtClean="0"/>
              <a:t>Николай Алексеевич Некрасов</a:t>
            </a:r>
            <a:r>
              <a:rPr lang="ru-RU" sz="1800" b="0" dirty="0"/>
              <a:t>(1821 — 1877)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846659"/>
          </a:xfrm>
        </p:spPr>
        <p:txBody>
          <a:bodyPr/>
          <a:lstStyle/>
          <a:p>
            <a:pPr>
              <a:buNone/>
              <a:defRPr/>
            </a:pPr>
            <a:r>
              <a:rPr lang="ru-RU" sz="1800" dirty="0">
                <a:solidFill>
                  <a:srgbClr val="002060"/>
                </a:solidFill>
              </a:rPr>
              <a:t>Родился на Украине в местечке Немиров.</a:t>
            </a:r>
          </a:p>
          <a:p>
            <a:pPr>
              <a:buNone/>
              <a:defRPr/>
            </a:pPr>
            <a:r>
              <a:rPr lang="ru-RU" sz="1800" dirty="0">
                <a:solidFill>
                  <a:srgbClr val="002060"/>
                </a:solidFill>
              </a:rPr>
              <a:t>Трёх лет отроду –переезд в имение</a:t>
            </a:r>
          </a:p>
          <a:p>
            <a:pPr>
              <a:buNone/>
              <a:defRPr/>
            </a:pPr>
            <a:r>
              <a:rPr lang="ru-RU" sz="1800" dirty="0">
                <a:solidFill>
                  <a:srgbClr val="002060"/>
                </a:solidFill>
              </a:rPr>
              <a:t>   </a:t>
            </a:r>
            <a:r>
              <a:rPr lang="ru-RU" sz="1800" dirty="0" err="1" smtClean="0">
                <a:solidFill>
                  <a:srgbClr val="002060"/>
                </a:solidFill>
              </a:rPr>
              <a:t>Грешнёво</a:t>
            </a: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>
                <a:solidFill>
                  <a:srgbClr val="002060"/>
                </a:solidFill>
              </a:rPr>
              <a:t>в Ярославской губернии.</a:t>
            </a:r>
          </a:p>
          <a:p>
            <a:endParaRPr lang="ru-RU" dirty="0"/>
          </a:p>
        </p:txBody>
      </p:sp>
      <p:pic>
        <p:nvPicPr>
          <p:cNvPr id="5" name="Picture 2" descr="C:\Users\Дом\Pictures\Last_music_roo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125" y="741234"/>
            <a:ext cx="2573803" cy="201166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69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724" y="102424"/>
            <a:ext cx="4166323" cy="315471"/>
          </a:xfrm>
        </p:spPr>
        <p:txBody>
          <a:bodyPr/>
          <a:lstStyle/>
          <a:p>
            <a:r>
              <a:rPr lang="ru-RU" dirty="0" smtClean="0"/>
              <a:t>Родители Некрасова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езентация к уроку литературы на тему «Н.А. Некрасов. О поэте.  Историческая основа стихотворения «Железная дорога». Анализ 1 части.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6" t="14494" r="7538" b="16713"/>
          <a:stretch/>
        </p:blipFill>
        <p:spPr bwMode="auto">
          <a:xfrm>
            <a:off x="218604" y="657603"/>
            <a:ext cx="5258906" cy="240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8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76999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Отец</a:t>
            </a:r>
            <a:r>
              <a:rPr lang="en-US" sz="1800" dirty="0"/>
              <a:t> </a:t>
            </a:r>
            <a:r>
              <a:rPr lang="ru-RU" sz="1800" dirty="0"/>
              <a:t>поэта</a:t>
            </a:r>
            <a:r>
              <a:rPr lang="en-US" sz="1800" dirty="0"/>
              <a:t> </a:t>
            </a:r>
            <a:r>
              <a:rPr lang="ru-RU" sz="1800" dirty="0"/>
              <a:t>Алексей</a:t>
            </a:r>
            <a:r>
              <a:rPr lang="en-US" sz="1800" dirty="0"/>
              <a:t> </a:t>
            </a:r>
            <a:r>
              <a:rPr lang="ru-RU" sz="1800" dirty="0" smtClean="0"/>
              <a:t>Сергеевич  </a:t>
            </a:r>
            <a:r>
              <a:rPr lang="en-US" sz="1800" dirty="0" smtClean="0"/>
              <a:t>(1788</a:t>
            </a:r>
            <a:r>
              <a:rPr lang="ru-RU" sz="1800" dirty="0"/>
              <a:t>—</a:t>
            </a:r>
            <a:r>
              <a:rPr lang="en-US" sz="1800" dirty="0"/>
              <a:t>1862)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900" y="614313"/>
            <a:ext cx="2736303" cy="2369880"/>
          </a:xfrm>
        </p:spPr>
        <p:txBody>
          <a:bodyPr/>
          <a:lstStyle/>
          <a:p>
            <a:pPr>
              <a:defRPr/>
            </a:pPr>
            <a:r>
              <a:rPr lang="ru-RU" sz="1400" dirty="0">
                <a:solidFill>
                  <a:srgbClr val="000000"/>
                </a:solidFill>
              </a:rPr>
              <a:t>Отец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поэта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принадлежал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к</a:t>
            </a:r>
          </a:p>
          <a:p>
            <a:pPr>
              <a:defRPr/>
            </a:pPr>
            <a:r>
              <a:rPr lang="ru-RU" sz="1400" dirty="0">
                <a:solidFill>
                  <a:srgbClr val="000000"/>
                </a:solidFill>
              </a:rPr>
              <a:t>старинному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ru-RU" sz="1400" dirty="0">
                <a:solidFill>
                  <a:srgbClr val="000000"/>
                </a:solidFill>
              </a:rPr>
              <a:t>но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обедневшему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роду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endParaRPr lang="ru-RU" sz="1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1400" dirty="0">
                <a:solidFill>
                  <a:srgbClr val="000000"/>
                </a:solidFill>
              </a:rPr>
              <a:t>В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молодости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он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служил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в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армии.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Человек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суровый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и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своенравный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ru-RU" sz="1400" dirty="0">
                <a:solidFill>
                  <a:srgbClr val="000000"/>
                </a:solidFill>
              </a:rPr>
              <a:t>он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жестоко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эксплуатировал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крестьян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endParaRPr lang="ru-RU" sz="1400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За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малейшую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провинность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крепостных наказывали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ru-RU" sz="1400" dirty="0">
                <a:solidFill>
                  <a:srgbClr val="000000"/>
                </a:solidFill>
              </a:rPr>
              <a:t>розгами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</a:p>
          <a:p>
            <a:endParaRPr lang="ru-RU" sz="1400" dirty="0"/>
          </a:p>
        </p:txBody>
      </p:sp>
      <p:pic>
        <p:nvPicPr>
          <p:cNvPr id="5" name="Picture 7" descr="отец некрасов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167" r="2083" b="13446"/>
          <a:stretch>
            <a:fillRect/>
          </a:stretch>
        </p:blipFill>
        <p:spPr bwMode="auto">
          <a:xfrm>
            <a:off x="434628" y="686321"/>
            <a:ext cx="2016224" cy="2088232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83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Детство Некрасова Н. А » Музей ССС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70"/>
            <a:ext cx="5765800" cy="32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О, мать моя, подвигнут я тобою! Во мне спасла живую душу ты! 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13701" r="11626" b="4091"/>
          <a:stretch/>
        </p:blipFill>
        <p:spPr bwMode="auto">
          <a:xfrm>
            <a:off x="88578" y="86921"/>
            <a:ext cx="5691212" cy="324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4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740" y="102424"/>
            <a:ext cx="4022307" cy="315471"/>
          </a:xfrm>
        </p:spPr>
        <p:txBody>
          <a:bodyPr/>
          <a:lstStyle/>
          <a:p>
            <a:r>
              <a:rPr lang="ru-RU" dirty="0" smtClean="0"/>
              <a:t>Детство Некрасова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215991"/>
          </a:xfrm>
        </p:spPr>
        <p:txBody>
          <a:bodyPr/>
          <a:lstStyle/>
          <a:p>
            <a:r>
              <a:rPr lang="ru-RU" dirty="0" smtClean="0"/>
              <a:t>Поэт провел </a:t>
            </a:r>
            <a:r>
              <a:rPr lang="ru-RU" dirty="0"/>
              <a:t>детство и юность на Волге. «Благословенная река, кормилица народа!» — говорил он о ней. Но здесь же, на этой «благословенной реке», еще ребенком увидел Некрасов и бурлаков, которые, согнувшись, медленно брели вдоль реки и тянули за собой тяжелую баржу. Их изнурительный, безрадостный труд волновал впечатлительного мальчика до слез.</a:t>
            </a:r>
          </a:p>
        </p:txBody>
      </p:sp>
      <p:pic>
        <p:nvPicPr>
          <p:cNvPr id="5" name="Picture 2" descr="https://ds04.infourok.ru/uploads/ex/0e2b/00125daa-98d34a17/640/img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 t="12869" r="12471" b="12111"/>
          <a:stretch/>
        </p:blipFill>
        <p:spPr bwMode="auto">
          <a:xfrm>
            <a:off x="288925" y="741235"/>
            <a:ext cx="2508250" cy="21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Бурлаки на Волге. Репин И.Е. . &quot;Шедевры Русского музея&quot;. Государственный  Русский музей. Artef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9" y="753475"/>
            <a:ext cx="2536221" cy="21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5402" y="753474"/>
            <a:ext cx="2508250" cy="22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7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2532</TotalTime>
  <Words>814</Words>
  <Application>Microsoft Office PowerPoint</Application>
  <PresentationFormat>Произвольный</PresentationFormat>
  <Paragraphs>83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TimesNewRomanPS-BoldMT</vt:lpstr>
      <vt:lpstr>TimesNewRomanPSMT</vt:lpstr>
      <vt:lpstr>Office Theme</vt:lpstr>
      <vt:lpstr>Русский язык литературное чтение</vt:lpstr>
      <vt:lpstr>Сегодня на уроке</vt:lpstr>
      <vt:lpstr>Из каких стихотворений эти строки?</vt:lpstr>
      <vt:lpstr>Николай Алексеевич Некрасов(1821 — 1877)</vt:lpstr>
      <vt:lpstr>Родители Некрасова</vt:lpstr>
      <vt:lpstr>Отец поэта Алексей Сергеевич  (1788—1862)</vt:lpstr>
      <vt:lpstr>Презентация PowerPoint</vt:lpstr>
      <vt:lpstr>Презентация PowerPoint</vt:lpstr>
      <vt:lpstr>Детство Некрасова</vt:lpstr>
      <vt:lpstr>О Волга, колыбель моя…</vt:lpstr>
      <vt:lpstr>Презентация PowerPoint</vt:lpstr>
      <vt:lpstr>Презентация PowerPoint</vt:lpstr>
      <vt:lpstr>Белинский и Некрасов</vt:lpstr>
      <vt:lpstr>Некрасов в журнале «Современник» </vt:lpstr>
      <vt:lpstr>Презентация PowerPoint</vt:lpstr>
      <vt:lpstr>Я лиру посвятил народу своему…</vt:lpstr>
      <vt:lpstr>Герои стихотворений Некрасова</vt:lpstr>
      <vt:lpstr>Презентация PowerPoint</vt:lpstr>
      <vt:lpstr>Н. А. Некрасов    «Славная осень!»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…Жёлты и свежи лежат, как ковер.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самостоятельного выполнения</vt:lpstr>
      <vt:lpstr>Музей-квартира Н. А. Некрасова</vt:lpstr>
      <vt:lpstr>Презентация PowerPoint</vt:lpstr>
      <vt:lpstr>Презентация PowerPoint</vt:lpstr>
      <vt:lpstr>История создания поэмы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Teacher</cp:lastModifiedBy>
  <cp:revision>126</cp:revision>
  <dcterms:created xsi:type="dcterms:W3CDTF">2020-04-13T08:06:06Z</dcterms:created>
  <dcterms:modified xsi:type="dcterms:W3CDTF">2020-12-15T12:16:41Z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