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351" r:id="rId3"/>
    <p:sldId id="443" r:id="rId4"/>
    <p:sldId id="448" r:id="rId5"/>
    <p:sldId id="444" r:id="rId6"/>
    <p:sldId id="445" r:id="rId7"/>
    <p:sldId id="446" r:id="rId8"/>
    <p:sldId id="447" r:id="rId9"/>
    <p:sldId id="449" r:id="rId10"/>
    <p:sldId id="450" r:id="rId11"/>
    <p:sldId id="451" r:id="rId12"/>
    <p:sldId id="452" r:id="rId13"/>
    <p:sldId id="453" r:id="rId14"/>
    <p:sldId id="454" r:id="rId15"/>
    <p:sldId id="455" r:id="rId16"/>
    <p:sldId id="456" r:id="rId17"/>
    <p:sldId id="457" r:id="rId18"/>
    <p:sldId id="458" r:id="rId19"/>
    <p:sldId id="413" r:id="rId20"/>
    <p:sldId id="412" r:id="rId21"/>
    <p:sldId id="437" r:id="rId22"/>
    <p:sldId id="352" r:id="rId23"/>
    <p:sldId id="298" r:id="rId24"/>
  </p:sldIdLst>
  <p:sldSz cx="5765800" cy="3244850"/>
  <p:notesSz cx="5765800" cy="3244850"/>
  <p:custDataLst>
    <p:tags r:id="rId2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86848" autoAdjust="0"/>
  </p:normalViewPr>
  <p:slideViewPr>
    <p:cSldViewPr>
      <p:cViewPr varScale="1">
        <p:scale>
          <a:sx n="197" d="100"/>
          <a:sy n="197" d="100"/>
        </p:scale>
        <p:origin x="1218" y="15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700">
                <a:solidFill>
                  <a:schemeClr val="tx1"/>
                </a:solidFill>
                <a:latin typeface="Calibri" pitchFamily="34" charset="0"/>
              </a:defRPr>
            </a:lvl1pPr>
            <a:lvl2pPr marL="418281" indent="-160877" eaLnBrk="0" hangingPunct="0">
              <a:spcBef>
                <a:spcPct val="30000"/>
              </a:spcBef>
              <a:defRPr sz="700">
                <a:solidFill>
                  <a:schemeClr val="tx1"/>
                </a:solidFill>
                <a:latin typeface="Calibri" pitchFamily="34" charset="0"/>
              </a:defRPr>
            </a:lvl2pPr>
            <a:lvl3pPr marL="643509" indent="-128702" eaLnBrk="0" hangingPunct="0">
              <a:spcBef>
                <a:spcPct val="30000"/>
              </a:spcBef>
              <a:defRPr sz="700">
                <a:solidFill>
                  <a:schemeClr val="tx1"/>
                </a:solidFill>
                <a:latin typeface="Calibri" pitchFamily="34" charset="0"/>
              </a:defRPr>
            </a:lvl3pPr>
            <a:lvl4pPr marL="900913" indent="-128702" eaLnBrk="0" hangingPunct="0">
              <a:spcBef>
                <a:spcPct val="30000"/>
              </a:spcBef>
              <a:defRPr sz="700">
                <a:solidFill>
                  <a:schemeClr val="tx1"/>
                </a:solidFill>
                <a:latin typeface="Calibri" pitchFamily="34" charset="0"/>
              </a:defRPr>
            </a:lvl4pPr>
            <a:lvl5pPr marL="1158316" indent="-128702" eaLnBrk="0" hangingPunct="0">
              <a:spcBef>
                <a:spcPct val="30000"/>
              </a:spcBef>
              <a:defRPr sz="700">
                <a:solidFill>
                  <a:schemeClr val="tx1"/>
                </a:solidFill>
                <a:latin typeface="Calibri" pitchFamily="34" charset="0"/>
              </a:defRPr>
            </a:lvl5pPr>
            <a:lvl6pPr marL="1415720" indent="-128702" eaLnBrk="0" fontAlgn="base" hangingPunct="0">
              <a:spcBef>
                <a:spcPct val="3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Calibri" pitchFamily="34" charset="0"/>
              </a:defRPr>
            </a:lvl6pPr>
            <a:lvl7pPr marL="1673123" indent="-128702" eaLnBrk="0" fontAlgn="base" hangingPunct="0">
              <a:spcBef>
                <a:spcPct val="3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Calibri" pitchFamily="34" charset="0"/>
              </a:defRPr>
            </a:lvl7pPr>
            <a:lvl8pPr marL="1930527" indent="-128702" eaLnBrk="0" fontAlgn="base" hangingPunct="0">
              <a:spcBef>
                <a:spcPct val="3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Calibri" pitchFamily="34" charset="0"/>
              </a:defRPr>
            </a:lvl8pPr>
            <a:lvl9pPr marL="2187931" indent="-128702" eaLnBrk="0" fontAlgn="base" hangingPunct="0">
              <a:spcBef>
                <a:spcPct val="3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517ABEC-1839-4462-8A66-BB1957BB7A29}" type="slidenum">
              <a:rPr lang="ru-RU" altLang="ru-RU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576580" y="685024"/>
            <a:ext cx="2363978" cy="2677656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3111130" y="685024"/>
            <a:ext cx="2363978" cy="2677656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32435" y="432647"/>
            <a:ext cx="4900930" cy="1292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51"/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2"/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CCB11-08EC-49D6-88E2-C61F3A7A15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501812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1"/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2"/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0EF12-5774-47E8-BC2B-2B11556859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744533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8" r:id="rId6"/>
    <p:sldLayoutId id="2147483669" r:id="rId7"/>
    <p:sldLayoutId id="2147483670" r:id="rId8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Литература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5"/>
          <p:cNvSpPr txBox="1">
            <a:spLocks/>
          </p:cNvSpPr>
          <p:nvPr/>
        </p:nvSpPr>
        <p:spPr>
          <a:xfrm>
            <a:off x="382570" y="1190377"/>
            <a:ext cx="3000396" cy="1231106"/>
          </a:xfrm>
          <a:prstGeom prst="rect">
            <a:avLst/>
          </a:prstGeom>
          <a:ln w="76200" cmpd="tri">
            <a:solidFill>
              <a:srgbClr val="002060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2000" kern="0" dirty="0" smtClean="0">
                <a:solidFill>
                  <a:srgbClr val="0070C0"/>
                </a:solidFill>
              </a:rPr>
              <a:t>Михаил Афанасьевич Булгаков</a:t>
            </a:r>
          </a:p>
          <a:p>
            <a:pPr algn="ctr"/>
            <a:r>
              <a:rPr lang="ru-RU" altLang="ru-RU" sz="2000" kern="0" dirty="0" smtClean="0">
                <a:solidFill>
                  <a:srgbClr val="0070C0"/>
                </a:solidFill>
              </a:rPr>
              <a:t>Роман </a:t>
            </a:r>
          </a:p>
          <a:p>
            <a:pPr algn="ctr"/>
            <a:r>
              <a:rPr lang="ru-RU" altLang="ru-RU" sz="2000" kern="0" dirty="0" smtClean="0">
                <a:solidFill>
                  <a:srgbClr val="0070C0"/>
                </a:solidFill>
              </a:rPr>
              <a:t>«Мастер и Маргарита »</a:t>
            </a:r>
            <a:endParaRPr lang="ru-RU" altLang="ru-RU" sz="2000" kern="0" dirty="0">
              <a:solidFill>
                <a:srgbClr val="0070C0"/>
              </a:solidFill>
            </a:endParaRPr>
          </a:p>
        </p:txBody>
      </p:sp>
      <p:pic>
        <p:nvPicPr>
          <p:cNvPr id="13" name="Picture 5" descr="Bulgak_ov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7280" y="1078310"/>
            <a:ext cx="2000264" cy="197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Мастер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661993"/>
          </a:xfrm>
        </p:spPr>
        <p:txBody>
          <a:bodyPr/>
          <a:lstStyle/>
          <a:p>
            <a:r>
              <a:rPr lang="ru-RU" dirty="0" smtClean="0"/>
              <a:t>Мастер- это бывший историк, отрекшийся от своего имени и написавший гениальный роман о Понтии Пилате. Живёт в маленьком </a:t>
            </a:r>
            <a:r>
              <a:rPr lang="ru-RU" dirty="0" smtClean="0"/>
              <a:t>подвальчике. </a:t>
            </a:r>
            <a:r>
              <a:rPr lang="ru-RU" dirty="0" smtClean="0"/>
              <a:t>Он беден. Имеет болезненный вид. Не выдержав травли критиков, оказывается в психиатрической больнице. </a:t>
            </a:r>
            <a:endParaRPr lang="ru-RU" dirty="0"/>
          </a:p>
        </p:txBody>
      </p:sp>
      <p:pic>
        <p:nvPicPr>
          <p:cNvPr id="3074" name="Picture 2" descr="F:\__\как\master_1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2714643" cy="25717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Маргарита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400657"/>
          </a:xfrm>
        </p:spPr>
        <p:txBody>
          <a:bodyPr/>
          <a:lstStyle/>
          <a:p>
            <a:r>
              <a:rPr lang="ru-RU" dirty="0" smtClean="0"/>
              <a:t>Маргарита- красивая и умная женщина, жена «крупного специалиста», ни в чём не знает нужды. Она , имея все материальные блага, несчастлива. Её жизнь меняется после встречи с Мастером. Полюбив, Маргарита  становится «тайной женой» Мастера, другом его и единомышленником.  </a:t>
            </a:r>
          </a:p>
          <a:p>
            <a:r>
              <a:rPr lang="ru-RU" dirty="0" smtClean="0"/>
              <a:t>Она заключает сделку с дьяволом и продаёт ему душу, чтобы спасти своего любимого Мастера. </a:t>
            </a:r>
            <a:endParaRPr lang="ru-RU" dirty="0"/>
          </a:p>
        </p:txBody>
      </p:sp>
      <p:pic>
        <p:nvPicPr>
          <p:cNvPr id="4099" name="Picture 3" descr="F:\__\как\e9845b433d067e0d4922d6e614188f6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2786082" cy="257176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Королева бала</a:t>
            </a:r>
            <a:endParaRPr lang="ru-RU" dirty="0"/>
          </a:p>
        </p:txBody>
      </p:sp>
      <p:pic>
        <p:nvPicPr>
          <p:cNvPr id="5122" name="Picture 2" descr="F:\__\как\kinopoisk.ru-Master-i-Margarita-346443_d_85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2857520" cy="2571767"/>
          </a:xfrm>
          <a:prstGeom prst="rect">
            <a:avLst/>
          </a:prstGeom>
          <a:noFill/>
        </p:spPr>
      </p:pic>
      <p:pic>
        <p:nvPicPr>
          <p:cNvPr id="5123" name="Picture 3" descr="F:\__\как\images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954338" y="550855"/>
            <a:ext cx="2736874" cy="25717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Маргарита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215991"/>
          </a:xfrm>
        </p:spPr>
        <p:txBody>
          <a:bodyPr/>
          <a:lstStyle/>
          <a:p>
            <a:r>
              <a:rPr lang="ru-RU" dirty="0" smtClean="0"/>
              <a:t>Маргарита - единственный персонаж, который действует во всех трёх мирах романа. Она становится королевой на балу у сатаны, встречает и провожает гостей, играет там роль хозяйки. </a:t>
            </a:r>
          </a:p>
          <a:p>
            <a:r>
              <a:rPr lang="ru-RU" dirty="0" smtClean="0"/>
              <a:t>В качестве вознаграждения  </a:t>
            </a:r>
            <a:r>
              <a:rPr lang="ru-RU" dirty="0" err="1" smtClean="0"/>
              <a:t>Воланд</a:t>
            </a:r>
            <a:r>
              <a:rPr lang="ru-RU" dirty="0" smtClean="0"/>
              <a:t> исполняет её желание. </a:t>
            </a:r>
          </a:p>
          <a:p>
            <a:r>
              <a:rPr lang="ru-RU" dirty="0" smtClean="0"/>
              <a:t>Настоящей любви –по </a:t>
            </a:r>
            <a:r>
              <a:rPr lang="ru-RU" dirty="0" err="1" smtClean="0"/>
              <a:t>Булгакову-нет</a:t>
            </a:r>
            <a:r>
              <a:rPr lang="ru-RU" dirty="0" smtClean="0"/>
              <a:t> места в реальном жестоком мире, поэтому автор убивает и Мастера, и Маргариту. </a:t>
            </a:r>
            <a:endParaRPr lang="ru-RU" dirty="0"/>
          </a:p>
        </p:txBody>
      </p:sp>
      <p:pic>
        <p:nvPicPr>
          <p:cNvPr id="6146" name="Picture 2" descr="F:\__\как\9e5b0a8cbd80025afc5e58f04321341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2857520" cy="25717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Свита </a:t>
            </a:r>
            <a:r>
              <a:rPr lang="ru-RU" dirty="0" err="1" smtClean="0"/>
              <a:t>Воланда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11528" y="1083504"/>
            <a:ext cx="2038993" cy="142493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0" name="Picture 2" descr="F:\__\как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2286016" cy="2571768"/>
          </a:xfrm>
          <a:prstGeom prst="rect">
            <a:avLst/>
          </a:prstGeom>
          <a:noFill/>
        </p:spPr>
      </p:pic>
      <p:pic>
        <p:nvPicPr>
          <p:cNvPr id="7171" name="Picture 3" descr="F:\__\как\454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2834" y="550855"/>
            <a:ext cx="2214578" cy="2571768"/>
          </a:xfrm>
          <a:prstGeom prst="rect">
            <a:avLst/>
          </a:prstGeom>
          <a:noFill/>
        </p:spPr>
      </p:pic>
      <p:pic>
        <p:nvPicPr>
          <p:cNvPr id="7172" name="Picture 4" descr="F:\__\unname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68784" y="550855"/>
            <a:ext cx="1509706" cy="25717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err="1" smtClean="0"/>
              <a:t>Фагот-Коровьев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400657"/>
          </a:xfrm>
        </p:spPr>
        <p:txBody>
          <a:bodyPr/>
          <a:lstStyle/>
          <a:p>
            <a:r>
              <a:rPr lang="ru-RU" dirty="0" err="1" smtClean="0"/>
              <a:t>Фагот-Коровьев</a:t>
            </a:r>
            <a:r>
              <a:rPr lang="ru-RU" dirty="0" smtClean="0"/>
              <a:t> –старший подручный </a:t>
            </a:r>
            <a:r>
              <a:rPr lang="ru-RU" dirty="0" err="1" smtClean="0"/>
              <a:t>Воланда</a:t>
            </a:r>
            <a:r>
              <a:rPr lang="ru-RU" dirty="0" smtClean="0"/>
              <a:t>. В общении с москвичами представляется секретарем и переводчиком иностранца </a:t>
            </a:r>
            <a:r>
              <a:rPr lang="ru-RU" dirty="0" err="1" smtClean="0"/>
              <a:t>Воланда</a:t>
            </a:r>
            <a:r>
              <a:rPr lang="ru-RU" dirty="0" smtClean="0"/>
              <a:t>. Он постоянно в действии. С кем бы он ни общался, кривляется, </a:t>
            </a:r>
            <a:r>
              <a:rPr lang="ru-RU" dirty="0" smtClean="0"/>
              <a:t>паясничает </a:t>
            </a:r>
            <a:r>
              <a:rPr lang="ru-RU" dirty="0" smtClean="0"/>
              <a:t>и «орёт». На последних страницах романа Фагот предстаёт в истинном образе. Это был рыцарь «с мрачнейшим и никогда не улыбающимся лицом». </a:t>
            </a:r>
            <a:endParaRPr lang="ru-RU" dirty="0"/>
          </a:p>
        </p:txBody>
      </p:sp>
      <p:pic>
        <p:nvPicPr>
          <p:cNvPr id="7" name="Picture 3" descr="F:\__\как\454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2714644" cy="25717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err="1" smtClean="0"/>
              <a:t>Азазелло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215991"/>
          </a:xfrm>
        </p:spPr>
        <p:txBody>
          <a:bodyPr/>
          <a:lstStyle/>
          <a:p>
            <a:r>
              <a:rPr lang="ru-RU" dirty="0" err="1" smtClean="0"/>
              <a:t>Азазелло-помощник</a:t>
            </a:r>
            <a:r>
              <a:rPr lang="ru-RU" dirty="0" smtClean="0"/>
              <a:t> </a:t>
            </a:r>
            <a:r>
              <a:rPr lang="ru-RU" dirty="0" err="1" smtClean="0"/>
              <a:t>Воланда</a:t>
            </a:r>
            <a:r>
              <a:rPr lang="ru-RU" dirty="0" smtClean="0"/>
              <a:t>. Внешность у него, с «торчащим изо рта клыком» и  с бельмом на правом глазу,  отталкивающая и страшная. </a:t>
            </a:r>
            <a:r>
              <a:rPr lang="ru-RU" dirty="0" smtClean="0"/>
              <a:t>В романе он предстаёт демоном-убийцей. Он выбросил </a:t>
            </a:r>
            <a:r>
              <a:rPr lang="ru-RU" dirty="0" err="1" smtClean="0"/>
              <a:t>Лиходеева</a:t>
            </a:r>
            <a:r>
              <a:rPr lang="ru-RU" dirty="0" smtClean="0"/>
              <a:t> в Ялту, отравил главных героев вином, стрелял из револьвера. </a:t>
            </a:r>
            <a:r>
              <a:rPr lang="ru-RU" dirty="0" smtClean="0"/>
              <a:t>Покидая </a:t>
            </a:r>
            <a:r>
              <a:rPr lang="ru-RU" dirty="0" smtClean="0"/>
              <a:t>землю, Азазелло принимает настоящий облик- облик демона-убийцы с пустыми холодными глазами. </a:t>
            </a:r>
            <a:endParaRPr lang="ru-RU" dirty="0"/>
          </a:p>
        </p:txBody>
      </p:sp>
      <p:pic>
        <p:nvPicPr>
          <p:cNvPr id="5" name="Picture 4" descr="F:\__\unname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2700357" cy="25717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Кот Бегемот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82901" y="550856"/>
            <a:ext cx="2714644" cy="2200602"/>
          </a:xfrm>
        </p:spPr>
        <p:txBody>
          <a:bodyPr/>
          <a:lstStyle/>
          <a:p>
            <a:r>
              <a:rPr lang="ru-RU" sz="1100" dirty="0" smtClean="0"/>
              <a:t>Как говорит про него </a:t>
            </a:r>
            <a:r>
              <a:rPr lang="ru-RU" sz="1100" dirty="0" err="1" smtClean="0"/>
              <a:t>Воланд</a:t>
            </a:r>
            <a:r>
              <a:rPr lang="ru-RU" sz="1100" dirty="0" smtClean="0"/>
              <a:t> : «Шут гороховый». Он является перед москвичами в виде  громадного, как боров, чёрного кота…с отчаянными кавалерийскими усами». Шутки Бегемота отнюдь не всегда безобидны. Порой он говорит очень значимые слова, например про Достоевского.</a:t>
            </a:r>
          </a:p>
          <a:p>
            <a:r>
              <a:rPr lang="ru-RU" sz="1100" dirty="0" smtClean="0"/>
              <a:t>После его исчезновения по всей стране стали истреблять черных котов. Улетая в свите </a:t>
            </a:r>
            <a:r>
              <a:rPr lang="ru-RU" sz="1100" dirty="0" err="1" smtClean="0"/>
              <a:t>Воланда</a:t>
            </a:r>
            <a:r>
              <a:rPr lang="ru-RU" sz="1100" dirty="0" smtClean="0"/>
              <a:t> , Бегемот превращается в молодого пажа, лучшего шута, который когда-либо жил на свете. </a:t>
            </a:r>
            <a:endParaRPr lang="ru-RU" sz="1100" dirty="0"/>
          </a:p>
        </p:txBody>
      </p:sp>
      <p:pic>
        <p:nvPicPr>
          <p:cNvPr id="5" name="Picture 2" descr="F:\__\как\скачанные файлы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2714644" cy="25717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err="1" smtClean="0"/>
              <a:t>Гелла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031325"/>
          </a:xfrm>
        </p:spPr>
        <p:txBody>
          <a:bodyPr/>
          <a:lstStyle/>
          <a:p>
            <a:r>
              <a:rPr lang="ru-RU" dirty="0" err="1" smtClean="0"/>
              <a:t>Гелла-это</a:t>
            </a:r>
            <a:r>
              <a:rPr lang="ru-RU" dirty="0" smtClean="0"/>
              <a:t> ведьма. Она является служанкой  в свите дьявола. Внешне привлекательная рыжеволосая зеленоглазая девушка. Однако её уродует шрам на шее. Она девушка-вампир, спутница сатаны. Вампиры, по мифологии, являются низшим разрядом нечистой силы. Символично , что в конце романа </a:t>
            </a:r>
            <a:r>
              <a:rPr lang="ru-RU" dirty="0" err="1" smtClean="0"/>
              <a:t>Геллы</a:t>
            </a:r>
            <a:r>
              <a:rPr lang="ru-RU" dirty="0" smtClean="0"/>
              <a:t> рядом с </a:t>
            </a:r>
            <a:r>
              <a:rPr lang="ru-RU" dirty="0" err="1" smtClean="0"/>
              <a:t>Воландом</a:t>
            </a:r>
            <a:r>
              <a:rPr lang="ru-RU" dirty="0" smtClean="0"/>
              <a:t> нет. </a:t>
            </a:r>
            <a:endParaRPr lang="ru-RU" dirty="0"/>
          </a:p>
        </p:txBody>
      </p:sp>
      <p:pic>
        <p:nvPicPr>
          <p:cNvPr id="8195" name="Picture 3" descr="C:\Documents and Settings\Эмма\Рабочий стол\original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2786082" cy="25837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622293"/>
            <a:ext cx="2508123" cy="2585323"/>
          </a:xfrm>
        </p:spPr>
        <p:txBody>
          <a:bodyPr/>
          <a:lstStyle/>
          <a:p>
            <a:r>
              <a:rPr lang="en-US" dirty="0" smtClean="0"/>
              <a:t>1</a:t>
            </a:r>
            <a:r>
              <a:rPr lang="ru-RU" dirty="0" smtClean="0"/>
              <a:t>. </a:t>
            </a:r>
            <a:r>
              <a:rPr lang="ru-RU" b="1" dirty="0" smtClean="0"/>
              <a:t> О каких героях  идет речь в цитате: «Любовь выскочила перед нами, как из-под земли выскакивает убийца в переулке, и поразила нас сразу обоих! Так поражает молния, так поражает финский нож!»?</a:t>
            </a:r>
          </a:p>
          <a:p>
            <a:r>
              <a:rPr lang="ru-RU" dirty="0" smtClean="0"/>
              <a:t>А)о  Бездомном и </a:t>
            </a:r>
            <a:r>
              <a:rPr lang="ru-RU" dirty="0" err="1" smtClean="0"/>
              <a:t>Гелле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В)о  </a:t>
            </a:r>
            <a:r>
              <a:rPr lang="ru-RU" dirty="0" err="1" smtClean="0"/>
              <a:t>Воланде</a:t>
            </a:r>
            <a:r>
              <a:rPr lang="ru-RU" dirty="0" smtClean="0"/>
              <a:t> и </a:t>
            </a:r>
            <a:r>
              <a:rPr lang="ru-RU" dirty="0" err="1" smtClean="0"/>
              <a:t>Фриде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С)о  </a:t>
            </a:r>
            <a:r>
              <a:rPr lang="ru-RU" dirty="0" err="1" smtClean="0"/>
              <a:t>Воланде</a:t>
            </a:r>
            <a:r>
              <a:rPr lang="ru-RU" dirty="0" smtClean="0"/>
              <a:t> и Маргарите;</a:t>
            </a:r>
          </a:p>
          <a:p>
            <a:r>
              <a:rPr lang="en-US" dirty="0" smtClean="0"/>
              <a:t>D)</a:t>
            </a:r>
            <a:r>
              <a:rPr lang="ru-RU" dirty="0" smtClean="0"/>
              <a:t> о Мастере и Маргарите.</a:t>
            </a:r>
          </a:p>
          <a:p>
            <a:r>
              <a:rPr lang="ru-RU" dirty="0" smtClean="0"/>
              <a:t>Ответ: </a:t>
            </a:r>
            <a:r>
              <a:rPr lang="en-US" dirty="0" smtClean="0"/>
              <a:t>D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746630"/>
            <a:ext cx="2346603" cy="21405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2952329" cy="646331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Познакомимся с романом  М.А.Булгакова 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«Мастер и Маргарита »</a:t>
            </a: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622425"/>
            <a:ext cx="2952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Проанализируем героев произведения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5891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400657"/>
          </a:xfrm>
        </p:spPr>
        <p:txBody>
          <a:bodyPr/>
          <a:lstStyle/>
          <a:p>
            <a:r>
              <a:rPr lang="ru-RU" dirty="0" smtClean="0"/>
              <a:t>2. Почему Маргарита поверила </a:t>
            </a:r>
            <a:r>
              <a:rPr lang="ru-RU" dirty="0" err="1" smtClean="0"/>
              <a:t>Азазелло</a:t>
            </a:r>
            <a:r>
              <a:rPr lang="ru-RU" dirty="0" smtClean="0"/>
              <a:t>?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А) Он сказал, что сможет устроить её  встречу с Мастером;</a:t>
            </a:r>
          </a:p>
          <a:p>
            <a:r>
              <a:rPr lang="en-US" dirty="0" smtClean="0"/>
              <a:t>B)</a:t>
            </a:r>
            <a:r>
              <a:rPr lang="ru-RU" dirty="0" smtClean="0"/>
              <a:t> </a:t>
            </a:r>
            <a:r>
              <a:rPr lang="ru-RU" dirty="0" err="1" smtClean="0"/>
              <a:t>Азазелло</a:t>
            </a:r>
            <a:r>
              <a:rPr lang="ru-RU" dirty="0" smtClean="0"/>
              <a:t> процитировал строки из романа Мастера;</a:t>
            </a:r>
          </a:p>
          <a:p>
            <a:r>
              <a:rPr lang="ru-RU" dirty="0" smtClean="0"/>
              <a:t> С) Он показал платок, который Маргарита дарила Мастеру;</a:t>
            </a:r>
          </a:p>
          <a:p>
            <a:r>
              <a:rPr lang="en-US" dirty="0" smtClean="0"/>
              <a:t>D)</a:t>
            </a:r>
            <a:r>
              <a:rPr lang="ru-RU" dirty="0" smtClean="0"/>
              <a:t> </a:t>
            </a:r>
            <a:r>
              <a:rPr lang="ru-RU" dirty="0" err="1" smtClean="0"/>
              <a:t>Азазелло</a:t>
            </a:r>
            <a:r>
              <a:rPr lang="ru-RU" dirty="0" smtClean="0"/>
              <a:t> загипнотизировал женщину.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Ответ: </a:t>
            </a:r>
            <a:r>
              <a:rPr lang="en-US" b="1" dirty="0" smtClean="0">
                <a:solidFill>
                  <a:srgbClr val="0070C0"/>
                </a:solidFill>
              </a:rPr>
              <a:t>B</a:t>
            </a:r>
            <a:endParaRPr lang="ru-RU" b="1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746630"/>
            <a:ext cx="2346603" cy="21405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031325"/>
          </a:xfrm>
        </p:spPr>
        <p:txBody>
          <a:bodyPr/>
          <a:lstStyle/>
          <a:p>
            <a:r>
              <a:rPr lang="ru-RU" dirty="0" smtClean="0"/>
              <a:t>3. О ком из героев идет речь в цитате: «Я стала ведьмой от горя и бедствий, поразивших меня».</a:t>
            </a:r>
          </a:p>
          <a:p>
            <a:r>
              <a:rPr lang="ru-RU" dirty="0" smtClean="0"/>
              <a:t> </a:t>
            </a:r>
          </a:p>
          <a:p>
            <a:endParaRPr lang="ru-RU" dirty="0" smtClean="0"/>
          </a:p>
          <a:p>
            <a:r>
              <a:rPr lang="ru-RU" dirty="0" smtClean="0"/>
              <a:t>А) о Наташе </a:t>
            </a:r>
          </a:p>
          <a:p>
            <a:r>
              <a:rPr lang="en-US" dirty="0" smtClean="0"/>
              <a:t>B)</a:t>
            </a:r>
            <a:r>
              <a:rPr lang="ru-RU" b="1" dirty="0" smtClean="0"/>
              <a:t> </a:t>
            </a:r>
            <a:r>
              <a:rPr lang="ru-RU" dirty="0" smtClean="0"/>
              <a:t>о Маргарите </a:t>
            </a:r>
          </a:p>
          <a:p>
            <a:r>
              <a:rPr lang="ru-RU" dirty="0" smtClean="0"/>
              <a:t> С) о </a:t>
            </a:r>
            <a:r>
              <a:rPr lang="ru-RU" dirty="0" err="1" smtClean="0"/>
              <a:t>Гелле</a:t>
            </a:r>
            <a:endParaRPr lang="ru-RU" dirty="0" smtClean="0"/>
          </a:p>
          <a:p>
            <a:r>
              <a:rPr lang="en-US" dirty="0" smtClean="0"/>
              <a:t>D) </a:t>
            </a:r>
            <a:r>
              <a:rPr lang="ru-RU" dirty="0" smtClean="0"/>
              <a:t>нет верного ответа 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Ответ: В</a:t>
            </a:r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746630"/>
            <a:ext cx="2346603" cy="21405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</a:t>
            </a:r>
            <a:r>
              <a:rPr lang="en-US" sz="2400" dirty="0" smtClean="0"/>
              <a:t> </a:t>
            </a:r>
            <a:r>
              <a:rPr lang="ru-RU" sz="2400" dirty="0" smtClean="0"/>
              <a:t>мы </a:t>
            </a:r>
            <a:r>
              <a:rPr lang="ru-RU" sz="2400" dirty="0"/>
              <a:t>узнали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74353"/>
            <a:ext cx="3384376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Познакомились с романом  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М.А.Булгакова «Мастер и Маргарита »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30772" y="1622425"/>
            <a:ext cx="3303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Arial"/>
                <a:cs typeface="Arial"/>
              </a:rPr>
              <a:t>Проанализировали главных героев произведения </a:t>
            </a:r>
            <a:endParaRPr lang="ru-RU" sz="1400" dirty="0">
              <a:solidFill>
                <a:srgbClr val="0070C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373136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7246" y="758329"/>
            <a:ext cx="5491958" cy="430887"/>
          </a:xfrm>
        </p:spPr>
        <p:txBody>
          <a:bodyPr/>
          <a:lstStyle/>
          <a:p>
            <a:pPr marL="342900" indent="-342900" algn="ctr">
              <a:buAutoNum type="arabicPeriod"/>
            </a:pPr>
            <a:r>
              <a:rPr lang="ru-RU" sz="1400" dirty="0" smtClean="0"/>
              <a:t>Сделать ментальную карту по данному произведению.</a:t>
            </a:r>
          </a:p>
          <a:p>
            <a:pPr marL="342900" indent="-342900" algn="ctr">
              <a:buAutoNum type="arabicPeriod"/>
            </a:pPr>
            <a:endParaRPr lang="ru-RU" sz="1400" dirty="0" smtClean="0"/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9"/>
          <p:cNvSpPr txBox="1">
            <a:spLocks noChangeArrowheads="1"/>
          </p:cNvSpPr>
          <p:nvPr/>
        </p:nvSpPr>
        <p:spPr bwMode="auto">
          <a:xfrm>
            <a:off x="3609632" y="985473"/>
            <a:ext cx="1588598" cy="20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 dirty="0">
              <a:solidFill>
                <a:srgbClr val="FF6600"/>
              </a:solidFill>
            </a:endParaRPr>
          </a:p>
        </p:txBody>
      </p:sp>
      <p:sp>
        <p:nvSpPr>
          <p:cNvPr id="17412" name="Text Box 10"/>
          <p:cNvSpPr txBox="1">
            <a:spLocks noChangeArrowheads="1"/>
          </p:cNvSpPr>
          <p:nvPr/>
        </p:nvSpPr>
        <p:spPr bwMode="auto">
          <a:xfrm>
            <a:off x="3609631" y="1325732"/>
            <a:ext cx="1679690" cy="20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 dirty="0"/>
          </a:p>
        </p:txBody>
      </p:sp>
      <p:sp>
        <p:nvSpPr>
          <p:cNvPr id="17413" name="Text Box 11"/>
          <p:cNvSpPr txBox="1">
            <a:spLocks noChangeArrowheads="1"/>
          </p:cNvSpPr>
          <p:nvPr/>
        </p:nvSpPr>
        <p:spPr bwMode="auto">
          <a:xfrm>
            <a:off x="3654677" y="1145462"/>
            <a:ext cx="1679690" cy="112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b="1" i="1" dirty="0"/>
              <a:t>Я часть той силы, что вечно хочет зла и вечно совершает благо.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b="1" i="1" dirty="0"/>
              <a:t>Гёте. «Фауст».</a:t>
            </a:r>
          </a:p>
        </p:txBody>
      </p:sp>
      <p:pic>
        <p:nvPicPr>
          <p:cNvPr id="1026" name="Picture 2" descr="F:\__\как\615.jpg"/>
          <p:cNvPicPr>
            <a:picLocks noGrp="1" noChangeAspect="1" noChangeArrowheads="1"/>
          </p:cNvPicPr>
          <p:nvPr>
            <p:ph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6596" y="614313"/>
            <a:ext cx="3417988" cy="2520280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Роман «Мастер и Маргарита»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522956" cy="2585323"/>
          </a:xfrm>
        </p:spPr>
        <p:txBody>
          <a:bodyPr/>
          <a:lstStyle/>
          <a:p>
            <a:r>
              <a:rPr lang="ru-RU" dirty="0" smtClean="0"/>
              <a:t>Роман «Мастер и  Маргарита» известен во всём мире. По его сюжету созданы кинофильмы и сериалы. Это произведение считается венцом писателя, его лебединой песней и «закатным» романом, возможно, поэтому Михаил Булгаков отдал ему всю силу своего таланта , мастерство и фантазию. </a:t>
            </a:r>
          </a:p>
          <a:p>
            <a:r>
              <a:rPr lang="ru-RU" dirty="0" smtClean="0"/>
              <a:t>Среди вариантов названия произведения были «Копыто инженера», «Гастроли </a:t>
            </a:r>
            <a:r>
              <a:rPr lang="ru-RU" dirty="0" err="1" smtClean="0"/>
              <a:t>Воланда</a:t>
            </a:r>
            <a:r>
              <a:rPr lang="ru-RU" dirty="0" smtClean="0"/>
              <a:t>», «Князь тьмы», «Чёрный маг». В 1937 году утвердилось окончательное название романа - «Мастер и Маргарита». </a:t>
            </a:r>
          </a:p>
          <a:p>
            <a:r>
              <a:rPr lang="ru-RU" dirty="0" smtClean="0"/>
              <a:t>Над романом писатель работал 12 лет. </a:t>
            </a:r>
          </a:p>
          <a:p>
            <a:r>
              <a:rPr lang="ru-RU" dirty="0" smtClean="0"/>
              <a:t>При жизни писателя его сильнейшее произведение не будет ни закончено, ни издано.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2435" y="193666"/>
            <a:ext cx="4900930" cy="35719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3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История создания романа</a:t>
            </a: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476480" y="758329"/>
            <a:ext cx="1031037" cy="58092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rgbClr val="FF0000"/>
                </a:solidFill>
              </a:rPr>
              <a:t>1928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chemeClr val="bg2"/>
                </a:solidFill>
              </a:rPr>
              <a:t>Замысел </a:t>
            </a:r>
          </a:p>
        </p:txBody>
      </p:sp>
      <p:sp>
        <p:nvSpPr>
          <p:cNvPr id="18436" name="Rectangle 8"/>
          <p:cNvSpPr>
            <a:spLocks noChangeArrowheads="1"/>
          </p:cNvSpPr>
          <p:nvPr/>
        </p:nvSpPr>
        <p:spPr bwMode="auto">
          <a:xfrm>
            <a:off x="2428443" y="758329"/>
            <a:ext cx="1045051" cy="58092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rgbClr val="FF0000"/>
                </a:solidFill>
              </a:rPr>
              <a:t>1929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Начало работы</a:t>
            </a:r>
          </a:p>
        </p:txBody>
      </p: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4245271" y="758329"/>
            <a:ext cx="1044050" cy="58092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rgbClr val="FF0000"/>
                </a:solidFill>
              </a:rPr>
              <a:t>1928 – 1938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8 редакций</a:t>
            </a:r>
          </a:p>
        </p:txBody>
      </p:sp>
      <p:sp>
        <p:nvSpPr>
          <p:cNvPr id="18438" name="Rectangle 10"/>
          <p:cNvSpPr>
            <a:spLocks noChangeArrowheads="1"/>
          </p:cNvSpPr>
          <p:nvPr/>
        </p:nvSpPr>
        <p:spPr bwMode="auto">
          <a:xfrm>
            <a:off x="476480" y="1408111"/>
            <a:ext cx="1271279" cy="79343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Первоначально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rgbClr val="FF0000"/>
                </a:solidFill>
              </a:rPr>
              <a:t>роман о Дьяволе</a:t>
            </a:r>
            <a:r>
              <a:rPr lang="ru-RU" altLang="ru-RU" sz="1000" b="1" dirty="0">
                <a:solidFill>
                  <a:schemeClr val="bg2"/>
                </a:solidFill>
              </a:rPr>
              <a:t>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без Мастера 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Маргариты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000" b="1" dirty="0">
              <a:solidFill>
                <a:schemeClr val="bg2"/>
              </a:solidFill>
            </a:endParaRPr>
          </a:p>
        </p:txBody>
      </p:sp>
      <p:sp>
        <p:nvSpPr>
          <p:cNvPr id="18439" name="Rectangle 11"/>
          <p:cNvSpPr>
            <a:spLocks noChangeArrowheads="1"/>
          </p:cNvSpPr>
          <p:nvPr/>
        </p:nvSpPr>
        <p:spPr bwMode="auto">
          <a:xfrm>
            <a:off x="2474489" y="1408111"/>
            <a:ext cx="862868" cy="78581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rgbClr val="FF0000"/>
                </a:solidFill>
              </a:rPr>
              <a:t>1930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сжёг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 рукопись</a:t>
            </a:r>
          </a:p>
        </p:txBody>
      </p:sp>
      <p:sp>
        <p:nvSpPr>
          <p:cNvPr id="18440" name="Rectangle 12"/>
          <p:cNvSpPr>
            <a:spLocks noChangeArrowheads="1"/>
          </p:cNvSpPr>
          <p:nvPr/>
        </p:nvSpPr>
        <p:spPr bwMode="auto">
          <a:xfrm>
            <a:off x="3836860" y="1479549"/>
            <a:ext cx="1497506" cy="72199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rgbClr val="FF0000"/>
                </a:solidFill>
              </a:rPr>
              <a:t>1931 – 1932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Продолжение работы,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появление образов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Мастера и Маргариты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000" b="1" dirty="0">
              <a:solidFill>
                <a:schemeClr val="bg2"/>
              </a:solidFill>
            </a:endParaRPr>
          </a:p>
        </p:txBody>
      </p:sp>
      <p:sp>
        <p:nvSpPr>
          <p:cNvPr id="18441" name="Rectangle 13"/>
          <p:cNvSpPr>
            <a:spLocks noChangeArrowheads="1"/>
          </p:cNvSpPr>
          <p:nvPr/>
        </p:nvSpPr>
        <p:spPr bwMode="auto">
          <a:xfrm>
            <a:off x="476480" y="2303694"/>
            <a:ext cx="1135142" cy="54456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rgbClr val="FF0000"/>
                </a:solidFill>
              </a:rPr>
              <a:t>1936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Заключительная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глава</a:t>
            </a:r>
          </a:p>
        </p:txBody>
      </p:sp>
      <p:sp>
        <p:nvSpPr>
          <p:cNvPr id="18442" name="Rectangle 14"/>
          <p:cNvSpPr>
            <a:spLocks noChangeArrowheads="1"/>
          </p:cNvSpPr>
          <p:nvPr/>
        </p:nvSpPr>
        <p:spPr bwMode="auto">
          <a:xfrm>
            <a:off x="2338352" y="2338245"/>
            <a:ext cx="1180188" cy="5107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rgbClr val="FF0000"/>
                </a:solidFill>
              </a:rPr>
              <a:t>1936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Название романа</a:t>
            </a:r>
          </a:p>
        </p:txBody>
      </p:sp>
      <p:sp>
        <p:nvSpPr>
          <p:cNvPr id="18443" name="Rectangle 15"/>
          <p:cNvSpPr>
            <a:spLocks noChangeArrowheads="1"/>
          </p:cNvSpPr>
          <p:nvPr/>
        </p:nvSpPr>
        <p:spPr bwMode="auto">
          <a:xfrm>
            <a:off x="4199225" y="2338245"/>
            <a:ext cx="1135142" cy="5107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rgbClr val="FF0000"/>
                </a:solidFill>
              </a:rPr>
              <a:t>1940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Редактирование 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schemeClr val="bg2"/>
                </a:solidFill>
              </a:rPr>
              <a:t>переписывание</a:t>
            </a:r>
          </a:p>
        </p:txBody>
      </p:sp>
      <p:sp>
        <p:nvSpPr>
          <p:cNvPr id="18444" name="AutoShape 16"/>
          <p:cNvSpPr>
            <a:spLocks noChangeArrowheads="1"/>
          </p:cNvSpPr>
          <p:nvPr/>
        </p:nvSpPr>
        <p:spPr bwMode="auto">
          <a:xfrm>
            <a:off x="1656667" y="1009509"/>
            <a:ext cx="615619" cy="229844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 dirty="0"/>
          </a:p>
        </p:txBody>
      </p:sp>
      <p:sp>
        <p:nvSpPr>
          <p:cNvPr id="18445" name="AutoShape 17"/>
          <p:cNvSpPr>
            <a:spLocks noChangeArrowheads="1"/>
          </p:cNvSpPr>
          <p:nvPr/>
        </p:nvSpPr>
        <p:spPr bwMode="auto">
          <a:xfrm>
            <a:off x="3563585" y="1009509"/>
            <a:ext cx="615620" cy="229844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 dirty="0"/>
          </a:p>
        </p:txBody>
      </p:sp>
      <p:sp>
        <p:nvSpPr>
          <p:cNvPr id="18446" name="AutoShape 18"/>
          <p:cNvSpPr>
            <a:spLocks noChangeArrowheads="1"/>
          </p:cNvSpPr>
          <p:nvPr/>
        </p:nvSpPr>
        <p:spPr bwMode="auto">
          <a:xfrm>
            <a:off x="1792804" y="1758378"/>
            <a:ext cx="615619" cy="229844"/>
          </a:xfrm>
          <a:prstGeom prst="rightArrow">
            <a:avLst>
              <a:gd name="adj1" fmla="val 49676"/>
              <a:gd name="adj2" fmla="val 5229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 dirty="0"/>
          </a:p>
        </p:txBody>
      </p:sp>
      <p:sp>
        <p:nvSpPr>
          <p:cNvPr id="18447" name="AutoShape 19"/>
          <p:cNvSpPr>
            <a:spLocks noChangeArrowheads="1"/>
          </p:cNvSpPr>
          <p:nvPr/>
        </p:nvSpPr>
        <p:spPr bwMode="auto">
          <a:xfrm>
            <a:off x="3382403" y="1758378"/>
            <a:ext cx="408411" cy="229844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 dirty="0"/>
          </a:p>
        </p:txBody>
      </p:sp>
      <p:sp>
        <p:nvSpPr>
          <p:cNvPr id="18448" name="AutoShape 20"/>
          <p:cNvSpPr>
            <a:spLocks noChangeArrowheads="1"/>
          </p:cNvSpPr>
          <p:nvPr/>
        </p:nvSpPr>
        <p:spPr bwMode="auto">
          <a:xfrm>
            <a:off x="1702713" y="2507999"/>
            <a:ext cx="615619" cy="229844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 dirty="0"/>
          </a:p>
        </p:txBody>
      </p:sp>
      <p:sp>
        <p:nvSpPr>
          <p:cNvPr id="18449" name="AutoShape 21"/>
          <p:cNvSpPr>
            <a:spLocks noChangeArrowheads="1"/>
          </p:cNvSpPr>
          <p:nvPr/>
        </p:nvSpPr>
        <p:spPr bwMode="auto">
          <a:xfrm>
            <a:off x="3609631" y="2507999"/>
            <a:ext cx="569573" cy="229844"/>
          </a:xfrm>
          <a:prstGeom prst="rightArrow">
            <a:avLst>
              <a:gd name="adj1" fmla="val 50000"/>
              <a:gd name="adj2" fmla="val 4648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 dirty="0"/>
          </a:p>
        </p:txBody>
      </p:sp>
      <p:sp>
        <p:nvSpPr>
          <p:cNvPr id="18450" name="Rectangle 22"/>
          <p:cNvSpPr>
            <a:spLocks noChangeArrowheads="1"/>
          </p:cNvSpPr>
          <p:nvPr/>
        </p:nvSpPr>
        <p:spPr bwMode="auto">
          <a:xfrm>
            <a:off x="476479" y="2908310"/>
            <a:ext cx="4857887" cy="21431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000" b="1" i="1" dirty="0">
                <a:solidFill>
                  <a:schemeClr val="bg2"/>
                </a:solidFill>
              </a:rPr>
              <a:t>Опубликован впервые в журнале «Москва» в</a:t>
            </a:r>
            <a:r>
              <a:rPr lang="ru-RU" altLang="ru-RU" sz="1000" b="1" i="1" dirty="0"/>
              <a:t> </a:t>
            </a:r>
            <a:r>
              <a:rPr lang="ru-RU" altLang="ru-RU" sz="1000" b="1" i="1" dirty="0" smtClean="0">
                <a:solidFill>
                  <a:srgbClr val="FF0000"/>
                </a:solidFill>
              </a:rPr>
              <a:t>1967 </a:t>
            </a:r>
            <a:r>
              <a:rPr lang="ru-RU" altLang="ru-RU" sz="1000" b="1" i="1" dirty="0" smtClean="0">
                <a:solidFill>
                  <a:schemeClr val="bg2"/>
                </a:solidFill>
              </a:rPr>
              <a:t>году.</a:t>
            </a:r>
            <a:endParaRPr lang="ru-RU" altLang="ru-RU" sz="1000" b="1" i="1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32435" y="122227"/>
            <a:ext cx="4900930" cy="50006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3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Время и пространство</a:t>
            </a:r>
            <a:br>
              <a:rPr lang="ru-RU" sz="23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3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59" name="Rectangle 17"/>
          <p:cNvSpPr>
            <a:spLocks noGrp="1" noChangeArrowheads="1"/>
          </p:cNvSpPr>
          <p:nvPr>
            <p:ph type="body" idx="4294967295"/>
          </p:nvPr>
        </p:nvSpPr>
        <p:spPr>
          <a:xfrm>
            <a:off x="432435" y="941157"/>
            <a:ext cx="4900930" cy="2303693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buFontTx/>
              <a:buNone/>
            </a:pPr>
            <a:endParaRPr lang="ru-RU" altLang="ru-RU" smtClean="0"/>
          </a:p>
        </p:txBody>
      </p:sp>
      <p:sp>
        <p:nvSpPr>
          <p:cNvPr id="19460" name="Rectangle 18"/>
          <p:cNvSpPr>
            <a:spLocks noChangeArrowheads="1"/>
          </p:cNvSpPr>
          <p:nvPr/>
        </p:nvSpPr>
        <p:spPr bwMode="auto">
          <a:xfrm>
            <a:off x="168256" y="622293"/>
            <a:ext cx="1769780" cy="12603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rgbClr val="C00000"/>
                </a:solidFill>
              </a:rPr>
              <a:t>Реальное</a:t>
            </a:r>
            <a:r>
              <a:rPr lang="ru-RU" altLang="ru-RU" sz="1400" b="1" dirty="0">
                <a:solidFill>
                  <a:schemeClr val="tx2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bg2"/>
                </a:solidFill>
              </a:rPr>
              <a:t>Москва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bg2"/>
                </a:solidFill>
              </a:rPr>
              <a:t>20 – 30 годы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bg2"/>
                </a:solidFill>
              </a:rPr>
              <a:t>ХХ века</a:t>
            </a:r>
          </a:p>
        </p:txBody>
      </p:sp>
      <p:sp>
        <p:nvSpPr>
          <p:cNvPr id="19461" name="Rectangle 19"/>
          <p:cNvSpPr>
            <a:spLocks noChangeArrowheads="1"/>
          </p:cNvSpPr>
          <p:nvPr/>
        </p:nvSpPr>
        <p:spPr bwMode="auto">
          <a:xfrm>
            <a:off x="2025644" y="1408111"/>
            <a:ext cx="1582597" cy="12603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rgbClr val="C00000"/>
                </a:solidFill>
              </a:rPr>
              <a:t>Библейское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rgbClr val="C00000"/>
                </a:solidFill>
              </a:rPr>
              <a:t>(мифологическое</a:t>
            </a:r>
            <a:r>
              <a:rPr lang="ru-RU" altLang="ru-RU" sz="1400" b="1" dirty="0">
                <a:solidFill>
                  <a:schemeClr val="tx2"/>
                </a:solidFill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 err="1">
                <a:solidFill>
                  <a:schemeClr val="bg2"/>
                </a:solidFill>
              </a:rPr>
              <a:t>Ершалаим</a:t>
            </a:r>
            <a:endParaRPr lang="ru-RU" altLang="ru-RU" sz="1400" b="1" dirty="0">
              <a:solidFill>
                <a:schemeClr val="bg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bg2"/>
                </a:solidFill>
              </a:rPr>
              <a:t>1 год н.э.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400" b="1" dirty="0"/>
          </a:p>
        </p:txBody>
      </p:sp>
      <p:sp>
        <p:nvSpPr>
          <p:cNvPr id="19462" name="Rectangle 20"/>
          <p:cNvSpPr>
            <a:spLocks noChangeArrowheads="1"/>
          </p:cNvSpPr>
          <p:nvPr/>
        </p:nvSpPr>
        <p:spPr bwMode="auto">
          <a:xfrm>
            <a:off x="3668718" y="1693863"/>
            <a:ext cx="1504508" cy="122658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rgbClr val="FF0000"/>
                </a:solidFill>
              </a:rPr>
              <a:t>Фантастическое</a:t>
            </a:r>
            <a:r>
              <a:rPr lang="ru-RU" altLang="ru-RU" sz="1400" b="1" dirty="0">
                <a:solidFill>
                  <a:schemeClr val="tx2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bg2"/>
                </a:solidFill>
              </a:rPr>
              <a:t>Перемещение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bg2"/>
                </a:solidFill>
              </a:rPr>
              <a:t>во времени 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bg2"/>
                </a:solidFill>
              </a:rPr>
              <a:t>п</a:t>
            </a:r>
            <a:r>
              <a:rPr lang="ru-RU" altLang="ru-RU" sz="1400" b="1" dirty="0" smtClean="0">
                <a:solidFill>
                  <a:schemeClr val="bg2"/>
                </a:solidFill>
              </a:rPr>
              <a:t>ространстве</a:t>
            </a:r>
            <a:endParaRPr lang="ru-RU" altLang="ru-RU" sz="1400" b="1" dirty="0">
              <a:solidFill>
                <a:schemeClr val="bg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 dirty="0">
                <a:solidFill>
                  <a:schemeClr val="bg2"/>
                </a:solidFill>
              </a:rPr>
              <a:t>(</a:t>
            </a:r>
            <a:r>
              <a:rPr lang="ru-RU" altLang="ru-RU" sz="1100" b="1" dirty="0" err="1">
                <a:solidFill>
                  <a:schemeClr val="bg2"/>
                </a:solidFill>
              </a:rPr>
              <a:t>Воланд</a:t>
            </a:r>
            <a:r>
              <a:rPr lang="ru-RU" altLang="ru-RU" sz="1100" b="1" dirty="0">
                <a:solidFill>
                  <a:schemeClr val="bg2"/>
                </a:solidFill>
              </a:rPr>
              <a:t> и его свита)</a:t>
            </a:r>
          </a:p>
        </p:txBody>
      </p:sp>
      <p:sp>
        <p:nvSpPr>
          <p:cNvPr id="19463" name="AutoShape 22"/>
          <p:cNvSpPr>
            <a:spLocks noChangeArrowheads="1"/>
          </p:cNvSpPr>
          <p:nvPr/>
        </p:nvSpPr>
        <p:spPr bwMode="auto">
          <a:xfrm rot="5400000">
            <a:off x="1580501" y="1325230"/>
            <a:ext cx="715069" cy="2588604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8359 h 21600"/>
              <a:gd name="T20" fmla="*/ 18762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355" y="0"/>
                </a:moveTo>
                <a:lnTo>
                  <a:pt x="13109" y="4222"/>
                </a:lnTo>
                <a:lnTo>
                  <a:pt x="15947" y="4222"/>
                </a:lnTo>
                <a:lnTo>
                  <a:pt x="15947" y="18359"/>
                </a:lnTo>
                <a:lnTo>
                  <a:pt x="0" y="18359"/>
                </a:lnTo>
                <a:lnTo>
                  <a:pt x="0" y="21600"/>
                </a:lnTo>
                <a:lnTo>
                  <a:pt x="18762" y="21600"/>
                </a:lnTo>
                <a:lnTo>
                  <a:pt x="18762" y="4222"/>
                </a:lnTo>
                <a:lnTo>
                  <a:pt x="21600" y="4222"/>
                </a:lnTo>
                <a:lnTo>
                  <a:pt x="17355" y="0"/>
                </a:lnTo>
                <a:close/>
              </a:path>
            </a:pathLst>
          </a:cu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/>
          <a:p>
            <a:endParaRPr lang="ru-RU"/>
          </a:p>
        </p:txBody>
      </p:sp>
      <p:sp>
        <p:nvSpPr>
          <p:cNvPr id="19464" name="AutoShape 23"/>
          <p:cNvSpPr>
            <a:spLocks noChangeArrowheads="1"/>
          </p:cNvSpPr>
          <p:nvPr/>
        </p:nvSpPr>
        <p:spPr bwMode="auto">
          <a:xfrm rot="-5400000">
            <a:off x="3597878" y="124410"/>
            <a:ext cx="476963" cy="2451466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5872 h 21600"/>
              <a:gd name="T20" fmla="*/ 1826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843" y="0"/>
                </a:moveTo>
                <a:lnTo>
                  <a:pt x="10085" y="5965"/>
                </a:lnTo>
                <a:lnTo>
                  <a:pt x="13421" y="5965"/>
                </a:lnTo>
                <a:lnTo>
                  <a:pt x="13421" y="15872"/>
                </a:lnTo>
                <a:lnTo>
                  <a:pt x="0" y="15872"/>
                </a:lnTo>
                <a:lnTo>
                  <a:pt x="0" y="21600"/>
                </a:lnTo>
                <a:lnTo>
                  <a:pt x="18264" y="21600"/>
                </a:lnTo>
                <a:lnTo>
                  <a:pt x="18264" y="5965"/>
                </a:lnTo>
                <a:lnTo>
                  <a:pt x="21600" y="5965"/>
                </a:lnTo>
                <a:lnTo>
                  <a:pt x="15843" y="0"/>
                </a:lnTo>
                <a:close/>
              </a:path>
            </a:pathLst>
          </a:cu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lIns="51481" tIns="25740" rIns="51481" bIns="25740" anchor="ctr"/>
          <a:lstStyle/>
          <a:p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31434" y="122227"/>
            <a:ext cx="4900930" cy="353943"/>
          </a:xfrm>
        </p:spPr>
        <p:txBody>
          <a:bodyPr/>
          <a:lstStyle/>
          <a:p>
            <a:pPr algn="ctr" eaLnBrk="1" hangingPunct="1"/>
            <a:r>
              <a:rPr lang="ru-RU" altLang="ru-RU" sz="2300" dirty="0" smtClean="0">
                <a:solidFill>
                  <a:srgbClr val="FFFF00"/>
                </a:solidFill>
              </a:rPr>
              <a:t>Композиция романа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8256" y="622293"/>
            <a:ext cx="5357850" cy="2600373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lnSpc>
                <a:spcPct val="90000"/>
              </a:lnSpc>
            </a:pPr>
            <a:r>
              <a:rPr lang="ru-RU" altLang="ru-RU" sz="1600" dirty="0" smtClean="0"/>
              <a:t> </a:t>
            </a:r>
            <a:r>
              <a:rPr lang="ru-RU" altLang="ru-RU" sz="1400" b="1" dirty="0" smtClean="0"/>
              <a:t>1. Роман состоит из 26 глав,  4 из которых посвящены библейским историям,  и включает в себя два повествовательных плана: сатирический (</a:t>
            </a:r>
            <a:r>
              <a:rPr lang="ru-RU" altLang="ru-RU" sz="1400" b="1" dirty="0" smtClean="0"/>
              <a:t>бытовой) </a:t>
            </a:r>
            <a:r>
              <a:rPr lang="ru-RU" altLang="ru-RU" sz="1400" b="1" dirty="0" smtClean="0"/>
              <a:t>и символический (библейский). Сочетание двух планов -реального и мистического –позволило Булгакову создать произведение , отличающееся эпическим размахом и философской глубиной.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400" b="1" dirty="0" smtClean="0"/>
              <a:t>2</a:t>
            </a:r>
            <a:r>
              <a:rPr lang="ru-RU" altLang="ru-RU" sz="1400" dirty="0" smtClean="0"/>
              <a:t>. </a:t>
            </a:r>
            <a:r>
              <a:rPr lang="ru-RU" altLang="ru-RU" sz="1400" b="1" dirty="0" smtClean="0"/>
              <a:t>Многоплановая композиция:  современность, мифология, фантастика.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400" b="1" dirty="0" smtClean="0"/>
              <a:t>3. Принцип зеркального отражения – «роман в романе». События происходят и в древнем </a:t>
            </a:r>
            <a:r>
              <a:rPr lang="ru-RU" altLang="ru-RU" sz="1400" b="1" dirty="0" err="1" smtClean="0"/>
              <a:t>Ершалаиме</a:t>
            </a:r>
            <a:r>
              <a:rPr lang="ru-RU" altLang="ru-RU" sz="1400" b="1" dirty="0" smtClean="0"/>
              <a:t>,  и в современной  Москве.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400" b="1" dirty="0" smtClean="0"/>
              <a:t>4. Жанр романа: роман-миф.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8" name="Rectangle 12"/>
          <p:cNvSpPr>
            <a:spLocks noGrp="1" noChangeArrowheads="1"/>
          </p:cNvSpPr>
          <p:nvPr>
            <p:ph type="title"/>
          </p:nvPr>
        </p:nvSpPr>
        <p:spPr>
          <a:xfrm>
            <a:off x="431434" y="122228"/>
            <a:ext cx="4900930" cy="42862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7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Герои романа</a:t>
            </a:r>
          </a:p>
        </p:txBody>
      </p:sp>
      <p:pic>
        <p:nvPicPr>
          <p:cNvPr id="21508" name="Picture 17" descr="Булгаков книг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94" y="622293"/>
            <a:ext cx="5286412" cy="2337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smtClean="0"/>
              <a:t>Воланд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11463" y="550855"/>
            <a:ext cx="2666048" cy="2262158"/>
          </a:xfrm>
        </p:spPr>
        <p:txBody>
          <a:bodyPr/>
          <a:lstStyle/>
          <a:p>
            <a:r>
              <a:rPr lang="ru-RU" sz="1050" dirty="0" smtClean="0"/>
              <a:t>Главным героем романа является сатана, действующий под именем </a:t>
            </a:r>
            <a:r>
              <a:rPr lang="ru-RU" sz="1050" dirty="0" err="1" smtClean="0"/>
              <a:t>Воланд</a:t>
            </a:r>
            <a:r>
              <a:rPr lang="ru-RU" sz="1050" dirty="0" smtClean="0"/>
              <a:t>.  Сатана, Дьявол, «дух зла и повелитель теней», могущественный «князь тьмы». Посетил Москву в роли «профессора чёрной магии». Появившись в Москве,  он обрушивает всю свою силу на власть имущих, творящих беззаконие. Он расправляется  с гонителями великого Мастера, жизнь которого имеет много параллелей с Булгаковым. </a:t>
            </a:r>
            <a:r>
              <a:rPr lang="ru-RU" sz="1050" dirty="0" err="1" smtClean="0"/>
              <a:t>Воланд</a:t>
            </a:r>
            <a:r>
              <a:rPr lang="ru-RU" sz="1050" dirty="0" smtClean="0"/>
              <a:t> возрождает сожжённый роман Мастера, произнося великую фразу: «Рукописи не горят».</a:t>
            </a:r>
            <a:endParaRPr lang="ru-RU" sz="1050" dirty="0"/>
          </a:p>
        </p:txBody>
      </p:sp>
      <p:pic>
        <p:nvPicPr>
          <p:cNvPr id="2050" name="Picture 2" descr="F:\__\как\65992ab7a27d8d924182849f5b261a2c0e729c25r1-480-640v2_0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1276" y="550855"/>
            <a:ext cx="2628748" cy="25837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11bc201c8cd4534821a54173674133c5359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8234</TotalTime>
  <Words>994</Words>
  <Application>Microsoft Office PowerPoint</Application>
  <PresentationFormat>Произвольный</PresentationFormat>
  <Paragraphs>122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Arial Black</vt:lpstr>
      <vt:lpstr>Calibri</vt:lpstr>
      <vt:lpstr>Times New Roman</vt:lpstr>
      <vt:lpstr>Office Theme</vt:lpstr>
      <vt:lpstr>Литература </vt:lpstr>
      <vt:lpstr>Сегодня на уроке </vt:lpstr>
      <vt:lpstr>Презентация PowerPoint</vt:lpstr>
      <vt:lpstr>Роман «Мастер и Маргарита»</vt:lpstr>
      <vt:lpstr>История создания романа</vt:lpstr>
      <vt:lpstr>Время и пространство </vt:lpstr>
      <vt:lpstr>Композиция романа </vt:lpstr>
      <vt:lpstr>Герои романа</vt:lpstr>
      <vt:lpstr>Воланд</vt:lpstr>
      <vt:lpstr>Мастер</vt:lpstr>
      <vt:lpstr>Маргарита</vt:lpstr>
      <vt:lpstr>Королева бала</vt:lpstr>
      <vt:lpstr>Маргарита </vt:lpstr>
      <vt:lpstr>Свита Воланда</vt:lpstr>
      <vt:lpstr>Фагот-Коровьев</vt:lpstr>
      <vt:lpstr>Азазелло</vt:lpstr>
      <vt:lpstr>Кот Бегемот</vt:lpstr>
      <vt:lpstr>Гелла</vt:lpstr>
      <vt:lpstr>Готовимся к поступлению в вуз</vt:lpstr>
      <vt:lpstr>Готовимся к поступлению в вуз</vt:lpstr>
      <vt:lpstr>Готовимся к поступлению в вуз</vt:lpstr>
      <vt:lpstr>Сегодня на уроке мы узнали </vt:lpstr>
      <vt:lpstr>Задание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User</cp:lastModifiedBy>
  <cp:revision>826</cp:revision>
  <dcterms:created xsi:type="dcterms:W3CDTF">2020-04-13T08:06:06Z</dcterms:created>
  <dcterms:modified xsi:type="dcterms:W3CDTF">2020-12-30T08:36:59Z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