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51" r:id="rId3"/>
    <p:sldId id="443" r:id="rId4"/>
    <p:sldId id="448" r:id="rId5"/>
    <p:sldId id="444" r:id="rId6"/>
    <p:sldId id="445" r:id="rId7"/>
    <p:sldId id="446" r:id="rId8"/>
    <p:sldId id="447" r:id="rId9"/>
    <p:sldId id="449" r:id="rId10"/>
    <p:sldId id="450" r:id="rId11"/>
    <p:sldId id="451" r:id="rId12"/>
    <p:sldId id="452" r:id="rId13"/>
    <p:sldId id="453" r:id="rId14"/>
    <p:sldId id="454" r:id="rId15"/>
    <p:sldId id="455" r:id="rId16"/>
    <p:sldId id="456" r:id="rId17"/>
    <p:sldId id="457" r:id="rId18"/>
    <p:sldId id="458" r:id="rId19"/>
    <p:sldId id="413" r:id="rId20"/>
    <p:sldId id="412" r:id="rId21"/>
    <p:sldId id="437" r:id="rId22"/>
    <p:sldId id="352" r:id="rId23"/>
    <p:sldId id="298" r:id="rId24"/>
  </p:sldIdLst>
  <p:sldSz cx="5765800" cy="3244850"/>
  <p:notesSz cx="5765800" cy="324485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21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517ABEC-1839-4462-8A66-BB1957BB7A29}" type="slidenum">
              <a:rPr lang="ru-RU" altLang="ru-RU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7658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11113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32435" y="432647"/>
            <a:ext cx="4900930" cy="1292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CCB11-08EC-49D6-88E2-C61F3A7A1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501812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0EF12-5774-47E8-BC2B-2B1155685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744533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  <p:sldLayoutId id="2147483670" r:id="rId8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382570" y="1190377"/>
            <a:ext cx="3000396" cy="123110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Михаил Афанасьевич Булгаков</a:t>
            </a:r>
          </a:p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Роман </a:t>
            </a:r>
          </a:p>
          <a:p>
            <a:pPr algn="ctr"/>
            <a:r>
              <a:rPr lang="ru-RU" altLang="ru-RU" sz="2000" kern="0" dirty="0" smtClean="0">
                <a:solidFill>
                  <a:srgbClr val="0070C0"/>
                </a:solidFill>
              </a:rPr>
              <a:t>«Мастер и Маргарита »</a:t>
            </a:r>
            <a:endParaRPr lang="ru-RU" altLang="ru-RU" sz="2000" kern="0" dirty="0">
              <a:solidFill>
                <a:srgbClr val="0070C0"/>
              </a:solidFill>
            </a:endParaRPr>
          </a:p>
        </p:txBody>
      </p:sp>
      <p:pic>
        <p:nvPicPr>
          <p:cNvPr id="13" name="Picture 5" descr="Bulgak_ov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1078310"/>
            <a:ext cx="2000264" cy="197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Мастер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Мастер- это бывший историк, отрекшийся от своего имени и написавший гениальный роман о Понтии Пилате. Живёт в маленьком </a:t>
            </a:r>
            <a:r>
              <a:rPr lang="ru-RU" dirty="0" smtClean="0"/>
              <a:t>подвальчике. </a:t>
            </a:r>
            <a:r>
              <a:rPr lang="ru-RU" dirty="0" smtClean="0"/>
              <a:t>Он беден. Имеет болезненный вид. Не выдержав травли критиков, оказывается в психиатрической больнице. </a:t>
            </a:r>
            <a:endParaRPr lang="ru-RU" dirty="0"/>
          </a:p>
        </p:txBody>
      </p:sp>
      <p:pic>
        <p:nvPicPr>
          <p:cNvPr id="3074" name="Picture 2" descr="F:\__\как\master_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3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Маргарита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Маргарита- красивая и умная женщина, жена «крупного специалиста», ни в чём не знает нужды. Она , имея все материальные блага, несчастлива. Её жизнь меняется после встречи с Мастером. Полюбив, Маргарита  становится «тайной женой» Мастера, другом его и единомышленником.  </a:t>
            </a:r>
          </a:p>
          <a:p>
            <a:r>
              <a:rPr lang="ru-RU" dirty="0" smtClean="0"/>
              <a:t>Она заключает сделку с дьяволом и продаёт ему душу, чтобы спасти своего любимого Мастера. </a:t>
            </a:r>
            <a:endParaRPr lang="ru-RU" dirty="0"/>
          </a:p>
        </p:txBody>
      </p:sp>
      <p:pic>
        <p:nvPicPr>
          <p:cNvPr id="4099" name="Picture 3" descr="F:\__\как\e9845b433d067e0d4922d6e614188f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Королева бала</a:t>
            </a:r>
            <a:endParaRPr lang="ru-RU" dirty="0"/>
          </a:p>
        </p:txBody>
      </p:sp>
      <p:pic>
        <p:nvPicPr>
          <p:cNvPr id="5122" name="Picture 2" descr="F:\__\как\kinopoisk.ru-Master-i-Margarita-346443_d_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7"/>
          </a:xfrm>
          <a:prstGeom prst="rect">
            <a:avLst/>
          </a:prstGeom>
          <a:noFill/>
        </p:spPr>
      </p:pic>
      <p:pic>
        <p:nvPicPr>
          <p:cNvPr id="5123" name="Picture 3" descr="F:\__\как\images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50855"/>
            <a:ext cx="273687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Маргарита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Маргарита - единственный персонаж, который действует во всех трёх мирах романа. Она становится королевой на балу у сатаны, встречает и провожает гостей, играет там роль хозяйки. </a:t>
            </a:r>
          </a:p>
          <a:p>
            <a:r>
              <a:rPr lang="ru-RU" dirty="0" smtClean="0"/>
              <a:t>В качестве вознаграждения  </a:t>
            </a:r>
            <a:r>
              <a:rPr lang="ru-RU" dirty="0" err="1" smtClean="0"/>
              <a:t>Воланд</a:t>
            </a:r>
            <a:r>
              <a:rPr lang="ru-RU" dirty="0" smtClean="0"/>
              <a:t> исполняет её желание. </a:t>
            </a:r>
          </a:p>
          <a:p>
            <a:r>
              <a:rPr lang="ru-RU" dirty="0" smtClean="0"/>
              <a:t>Настоящей любви –по </a:t>
            </a:r>
            <a:r>
              <a:rPr lang="ru-RU" dirty="0" err="1" smtClean="0"/>
              <a:t>Булгакову-нет</a:t>
            </a:r>
            <a:r>
              <a:rPr lang="ru-RU" dirty="0" smtClean="0"/>
              <a:t> места в реальном жестоком мире, поэтому автор убивает и Мастера, и Маргариту. </a:t>
            </a:r>
            <a:endParaRPr lang="ru-RU" dirty="0"/>
          </a:p>
        </p:txBody>
      </p:sp>
      <p:pic>
        <p:nvPicPr>
          <p:cNvPr id="6146" name="Picture 2" descr="F:\__\как\9e5b0a8cbd80025afc5e58f0432134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Свита </a:t>
            </a:r>
            <a:r>
              <a:rPr lang="ru-RU" dirty="0" err="1" smtClean="0"/>
              <a:t>Воланда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11528" y="1083504"/>
            <a:ext cx="2038993" cy="1424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F:\__\как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286016" cy="2571768"/>
          </a:xfrm>
          <a:prstGeom prst="rect">
            <a:avLst/>
          </a:prstGeom>
          <a:noFill/>
        </p:spPr>
      </p:pic>
      <p:pic>
        <p:nvPicPr>
          <p:cNvPr id="7171" name="Picture 3" descr="F:\__\как\45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2834" y="550855"/>
            <a:ext cx="2214578" cy="2571768"/>
          </a:xfrm>
          <a:prstGeom prst="rect">
            <a:avLst/>
          </a:prstGeom>
          <a:noFill/>
        </p:spPr>
      </p:pic>
      <p:pic>
        <p:nvPicPr>
          <p:cNvPr id="7172" name="Picture 4" descr="F:\__\unnam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8784" y="550855"/>
            <a:ext cx="150970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Фагот-Коровьев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err="1" smtClean="0"/>
              <a:t>Фагот-Коровьев</a:t>
            </a:r>
            <a:r>
              <a:rPr lang="ru-RU" dirty="0" smtClean="0"/>
              <a:t> –старший подручный </a:t>
            </a:r>
            <a:r>
              <a:rPr lang="ru-RU" dirty="0" err="1" smtClean="0"/>
              <a:t>Воланда</a:t>
            </a:r>
            <a:r>
              <a:rPr lang="ru-RU" dirty="0" smtClean="0"/>
              <a:t>. В общении с москвичами представляется секретарем и переводчиком иностранца </a:t>
            </a:r>
            <a:r>
              <a:rPr lang="ru-RU" dirty="0" err="1" smtClean="0"/>
              <a:t>Воланда</a:t>
            </a:r>
            <a:r>
              <a:rPr lang="ru-RU" dirty="0" smtClean="0"/>
              <a:t>. Он постоянно в действии. С кем бы он ни общался, кривляется, </a:t>
            </a:r>
            <a:r>
              <a:rPr lang="ru-RU" dirty="0" smtClean="0"/>
              <a:t>паясничает </a:t>
            </a:r>
            <a:r>
              <a:rPr lang="ru-RU" dirty="0" smtClean="0"/>
              <a:t>и «орёт». На последних страницах романа Фагот предстаёт в истинном образе. Это был рыцарь «с мрачнейшим и никогда не улыбающимся лицом». </a:t>
            </a:r>
            <a:endParaRPr lang="ru-RU" dirty="0"/>
          </a:p>
        </p:txBody>
      </p:sp>
      <p:pic>
        <p:nvPicPr>
          <p:cNvPr id="7" name="Picture 3" descr="F:\__\как\45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Азазелло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err="1" smtClean="0"/>
              <a:t>Азазелло-помощник</a:t>
            </a:r>
            <a:r>
              <a:rPr lang="ru-RU" dirty="0" smtClean="0"/>
              <a:t> </a:t>
            </a:r>
            <a:r>
              <a:rPr lang="ru-RU" dirty="0" err="1" smtClean="0"/>
              <a:t>Воланда</a:t>
            </a:r>
            <a:r>
              <a:rPr lang="ru-RU" dirty="0" smtClean="0"/>
              <a:t>. Внешность у него, с «торчащим изо рта клыком» и  с бельмом на правом глазу,  отталкивающая и страшная. </a:t>
            </a:r>
            <a:r>
              <a:rPr lang="ru-RU" dirty="0" smtClean="0"/>
              <a:t>В романе он предстаёт демоном-убийцей. Он выбросил </a:t>
            </a:r>
            <a:r>
              <a:rPr lang="ru-RU" dirty="0" err="1" smtClean="0"/>
              <a:t>Лиходеева</a:t>
            </a:r>
            <a:r>
              <a:rPr lang="ru-RU" dirty="0" smtClean="0"/>
              <a:t> в Ялту, отравил главных героев вином, стрелял из револьвера. </a:t>
            </a:r>
            <a:r>
              <a:rPr lang="ru-RU" dirty="0" smtClean="0"/>
              <a:t>Покидая </a:t>
            </a:r>
            <a:r>
              <a:rPr lang="ru-RU" dirty="0" smtClean="0"/>
              <a:t>землю, Азазелло принимает настоящий облик- облик демона-убийцы с пустыми холодными глазами. </a:t>
            </a:r>
            <a:endParaRPr lang="ru-RU" dirty="0"/>
          </a:p>
        </p:txBody>
      </p:sp>
      <p:pic>
        <p:nvPicPr>
          <p:cNvPr id="5" name="Picture 4" descr="F:\__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Кот Бегемот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550856"/>
            <a:ext cx="2714644" cy="2200602"/>
          </a:xfrm>
        </p:spPr>
        <p:txBody>
          <a:bodyPr/>
          <a:lstStyle/>
          <a:p>
            <a:r>
              <a:rPr lang="ru-RU" sz="1100" dirty="0" smtClean="0"/>
              <a:t>Как говорит про него </a:t>
            </a:r>
            <a:r>
              <a:rPr lang="ru-RU" sz="1100" dirty="0" err="1" smtClean="0"/>
              <a:t>Воланд</a:t>
            </a:r>
            <a:r>
              <a:rPr lang="ru-RU" sz="1100" dirty="0" smtClean="0"/>
              <a:t> : «Шут гороховый». Он является перед москвичами в виде  громадного, как боров, чёрного кота…с отчаянными кавалерийскими усами». Шутки Бегемота отнюдь не всегда безобидны. Порой он говорит очень значимые слова, например про Достоевского.</a:t>
            </a:r>
          </a:p>
          <a:p>
            <a:r>
              <a:rPr lang="ru-RU" sz="1100" dirty="0" smtClean="0"/>
              <a:t>После его исчезновения по всей стране стали истреблять черных котов. Улетая в свите </a:t>
            </a:r>
            <a:r>
              <a:rPr lang="ru-RU" sz="1100" dirty="0" err="1" smtClean="0"/>
              <a:t>Воланда</a:t>
            </a:r>
            <a:r>
              <a:rPr lang="ru-RU" sz="1100" dirty="0" smtClean="0"/>
              <a:t> , Бегемот превращается в молодого пажа, лучшего шута, который когда-либо жил на свете. </a:t>
            </a:r>
            <a:endParaRPr lang="ru-RU" sz="1100" dirty="0"/>
          </a:p>
        </p:txBody>
      </p:sp>
      <p:pic>
        <p:nvPicPr>
          <p:cNvPr id="5" name="Picture 2" descr="F:\__\как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Гелла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err="1" smtClean="0"/>
              <a:t>Гелла-это</a:t>
            </a:r>
            <a:r>
              <a:rPr lang="ru-RU" dirty="0" smtClean="0"/>
              <a:t> ведьма. Она является служанкой  в свите дьявола. Внешне привлекательная рыжеволосая зеленоглазая девушка. Однако её уродует шрам на шее. Она девушка-вампир, спутница сатаны. Вампиры, по мифологии, являются низшим разрядом нечистой силы. Символично , что в конце романа </a:t>
            </a:r>
            <a:r>
              <a:rPr lang="ru-RU" dirty="0" err="1" smtClean="0"/>
              <a:t>Геллы</a:t>
            </a:r>
            <a:r>
              <a:rPr lang="ru-RU" dirty="0" smtClean="0"/>
              <a:t> рядом с </a:t>
            </a:r>
            <a:r>
              <a:rPr lang="ru-RU" dirty="0" err="1" smtClean="0"/>
              <a:t>Воландом</a:t>
            </a:r>
            <a:r>
              <a:rPr lang="ru-RU" dirty="0" smtClean="0"/>
              <a:t> нет. </a:t>
            </a:r>
            <a:endParaRPr lang="ru-RU" dirty="0"/>
          </a:p>
        </p:txBody>
      </p:sp>
      <p:pic>
        <p:nvPicPr>
          <p:cNvPr id="8195" name="Picture 3" descr="C:\Documents and Settings\Эмма\Рабочий стол\original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837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508123" cy="2585323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 </a:t>
            </a:r>
            <a:r>
              <a:rPr lang="ru-RU" b="1" dirty="0" smtClean="0"/>
              <a:t> О каких героях  идет речь в цитате: «Любовь выскочила перед нами, как из-под земли выскакивает убийца в переулке, и поразила нас сразу обоих! Так поражает молния, так поражает финский нож!»?</a:t>
            </a:r>
          </a:p>
          <a:p>
            <a:r>
              <a:rPr lang="ru-RU" dirty="0" smtClean="0"/>
              <a:t>А)о  Бездомном и </a:t>
            </a:r>
            <a:r>
              <a:rPr lang="ru-RU" dirty="0" err="1" smtClean="0"/>
              <a:t>Гелле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В)о  </a:t>
            </a:r>
            <a:r>
              <a:rPr lang="ru-RU" dirty="0" err="1" smtClean="0"/>
              <a:t>Воланде</a:t>
            </a:r>
            <a:r>
              <a:rPr lang="ru-RU" dirty="0" smtClean="0"/>
              <a:t> и </a:t>
            </a:r>
            <a:r>
              <a:rPr lang="ru-RU" dirty="0" err="1" smtClean="0"/>
              <a:t>Фриде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С)о  </a:t>
            </a:r>
            <a:r>
              <a:rPr lang="ru-RU" dirty="0" err="1" smtClean="0"/>
              <a:t>Воланде</a:t>
            </a:r>
            <a:r>
              <a:rPr lang="ru-RU" dirty="0" smtClean="0"/>
              <a:t> и Маргарите;</a:t>
            </a:r>
          </a:p>
          <a:p>
            <a:r>
              <a:rPr lang="en-US" dirty="0" smtClean="0"/>
              <a:t>D)</a:t>
            </a:r>
            <a:r>
              <a:rPr lang="ru-RU" dirty="0" smtClean="0"/>
              <a:t> о Мастере и Маргарите.</a:t>
            </a:r>
          </a:p>
          <a:p>
            <a:r>
              <a:rPr lang="ru-RU" dirty="0" smtClean="0"/>
              <a:t>Ответ: </a:t>
            </a:r>
            <a:r>
              <a:rPr lang="en-US" dirty="0" smtClean="0"/>
              <a:t>D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романом  М.А.Булгакова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«Мастер и Маргарита »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героев произведения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2. Почему Маргарита поверила </a:t>
            </a:r>
            <a:r>
              <a:rPr lang="ru-RU" dirty="0" err="1" smtClean="0"/>
              <a:t>Азазелло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А) Он сказал, что сможет устроить её  встречу с Мастером;</a:t>
            </a:r>
          </a:p>
          <a:p>
            <a:r>
              <a:rPr lang="en-US" dirty="0" smtClean="0"/>
              <a:t>B)</a:t>
            </a:r>
            <a:r>
              <a:rPr lang="ru-RU" dirty="0" smtClean="0"/>
              <a:t> </a:t>
            </a:r>
            <a:r>
              <a:rPr lang="ru-RU" dirty="0" err="1" smtClean="0"/>
              <a:t>Азазелло</a:t>
            </a:r>
            <a:r>
              <a:rPr lang="ru-RU" dirty="0" smtClean="0"/>
              <a:t> процитировал строки из романа Мастера;</a:t>
            </a:r>
          </a:p>
          <a:p>
            <a:r>
              <a:rPr lang="ru-RU" dirty="0" smtClean="0"/>
              <a:t> С) Он показал платок, который Маргарита дарила Мастеру;</a:t>
            </a:r>
          </a:p>
          <a:p>
            <a:r>
              <a:rPr lang="en-US" dirty="0" smtClean="0"/>
              <a:t>D)</a:t>
            </a:r>
            <a:r>
              <a:rPr lang="ru-RU" dirty="0" smtClean="0"/>
              <a:t> </a:t>
            </a:r>
            <a:r>
              <a:rPr lang="ru-RU" dirty="0" err="1" smtClean="0"/>
              <a:t>Азазелло</a:t>
            </a:r>
            <a:r>
              <a:rPr lang="ru-RU" dirty="0" smtClean="0"/>
              <a:t> загипнотизировал женщину.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</a:t>
            </a:r>
            <a:r>
              <a:rPr lang="en-US" b="1" dirty="0" smtClean="0">
                <a:solidFill>
                  <a:srgbClr val="0070C0"/>
                </a:solidFill>
              </a:rPr>
              <a:t>B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3. О ком из героев идет речь в цитате: «Я стала ведьмой от горя и бедствий, поразивших меня».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/>
              <a:t>А) о Наташе </a:t>
            </a:r>
          </a:p>
          <a:p>
            <a:r>
              <a:rPr lang="en-US" dirty="0" smtClean="0"/>
              <a:t>B)</a:t>
            </a:r>
            <a:r>
              <a:rPr lang="ru-RU" b="1" dirty="0" smtClean="0"/>
              <a:t> </a:t>
            </a:r>
            <a:r>
              <a:rPr lang="ru-RU" dirty="0" smtClean="0"/>
              <a:t>о Маргарите </a:t>
            </a:r>
          </a:p>
          <a:p>
            <a:r>
              <a:rPr lang="ru-RU" dirty="0" smtClean="0"/>
              <a:t> С) о </a:t>
            </a:r>
            <a:r>
              <a:rPr lang="ru-RU" dirty="0" err="1" smtClean="0"/>
              <a:t>Гелле</a:t>
            </a:r>
            <a:endParaRPr lang="ru-RU" dirty="0" smtClean="0"/>
          </a:p>
          <a:p>
            <a:r>
              <a:rPr lang="en-US" dirty="0" smtClean="0"/>
              <a:t>D) </a:t>
            </a:r>
            <a:r>
              <a:rPr lang="ru-RU" dirty="0" smtClean="0"/>
              <a:t>нет верного ответа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В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 романом  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М.А.Булгакова «Мастер и Маргарита 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Проанализировали главных героев произведения 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Сделать ментальную карту по данному произведению.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3609632" y="985473"/>
            <a:ext cx="1588598" cy="2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>
              <a:solidFill>
                <a:srgbClr val="FF6600"/>
              </a:solidFill>
            </a:endParaRPr>
          </a:p>
        </p:txBody>
      </p:sp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3609631" y="1325732"/>
            <a:ext cx="1679690" cy="2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7413" name="Text Box 11"/>
          <p:cNvSpPr txBox="1">
            <a:spLocks noChangeArrowheads="1"/>
          </p:cNvSpPr>
          <p:nvPr/>
        </p:nvSpPr>
        <p:spPr bwMode="auto">
          <a:xfrm>
            <a:off x="3654677" y="1145462"/>
            <a:ext cx="1679690" cy="112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/>
              <a:t>Я часть той силы, что вечно хочет зла и вечно совершает благо.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/>
              <a:t>Гёте. «Фауст».</a:t>
            </a:r>
          </a:p>
        </p:txBody>
      </p:sp>
      <p:pic>
        <p:nvPicPr>
          <p:cNvPr id="1026" name="Picture 2" descr="F:\__\как\615.jpg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6596" y="614313"/>
            <a:ext cx="3417988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«Мастер и Маргарита»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522956" cy="2585323"/>
          </a:xfrm>
        </p:spPr>
        <p:txBody>
          <a:bodyPr/>
          <a:lstStyle/>
          <a:p>
            <a:r>
              <a:rPr lang="ru-RU" dirty="0" smtClean="0"/>
              <a:t>Роман «Мастер и  Маргарита» известен во всём мире. По его сюжету созданы кинофильмы и сериалы. Это произведение считается венцом писателя, его лебединой песней и «закатным» романом, возможно, поэтому Михаил Булгаков отдал ему всю силу своего таланта , мастерство и фантазию. </a:t>
            </a:r>
          </a:p>
          <a:p>
            <a:r>
              <a:rPr lang="ru-RU" dirty="0" smtClean="0"/>
              <a:t>Среди вариантов названия произведения были «Копыто инженера», «Гастроли </a:t>
            </a:r>
            <a:r>
              <a:rPr lang="ru-RU" dirty="0" err="1" smtClean="0"/>
              <a:t>Воланда</a:t>
            </a:r>
            <a:r>
              <a:rPr lang="ru-RU" dirty="0" smtClean="0"/>
              <a:t>», «Князь тьмы», «Чёрный маг». В 1937 году утвердилось окончательное название романа - «Мастер и Маргарита». </a:t>
            </a:r>
          </a:p>
          <a:p>
            <a:r>
              <a:rPr lang="ru-RU" dirty="0" smtClean="0"/>
              <a:t>Над романом писатель работал 12 лет. </a:t>
            </a:r>
          </a:p>
          <a:p>
            <a:r>
              <a:rPr lang="ru-RU" dirty="0" smtClean="0"/>
              <a:t>При жизни писателя его сильнейшее произведение не будет ни закончено, ни издано.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93666"/>
            <a:ext cx="4900930" cy="35719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3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История создания романа</a:t>
            </a: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476480" y="758329"/>
            <a:ext cx="1031037" cy="58092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1928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chemeClr val="bg2"/>
                </a:solidFill>
              </a:rPr>
              <a:t>Замысел </a:t>
            </a:r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2428443" y="758329"/>
            <a:ext cx="1045051" cy="58092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1929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Начало работы</a:t>
            </a: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4245271" y="758329"/>
            <a:ext cx="1044050" cy="58092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1928 – 1938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8 редакций</a:t>
            </a:r>
          </a:p>
        </p:txBody>
      </p:sp>
      <p:sp>
        <p:nvSpPr>
          <p:cNvPr id="18438" name="Rectangle 10"/>
          <p:cNvSpPr>
            <a:spLocks noChangeArrowheads="1"/>
          </p:cNvSpPr>
          <p:nvPr/>
        </p:nvSpPr>
        <p:spPr bwMode="auto">
          <a:xfrm>
            <a:off x="476480" y="1408111"/>
            <a:ext cx="1271279" cy="79343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Первоначально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роман о Дьяволе</a:t>
            </a:r>
            <a:r>
              <a:rPr lang="ru-RU" altLang="ru-RU" sz="1000" b="1" dirty="0">
                <a:solidFill>
                  <a:schemeClr val="bg2"/>
                </a:solidFill>
              </a:rPr>
              <a:t>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без Мастера 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Маргариты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 b="1" dirty="0">
              <a:solidFill>
                <a:schemeClr val="bg2"/>
              </a:solidFill>
            </a:endParaRPr>
          </a:p>
        </p:txBody>
      </p:sp>
      <p:sp>
        <p:nvSpPr>
          <p:cNvPr id="18439" name="Rectangle 11"/>
          <p:cNvSpPr>
            <a:spLocks noChangeArrowheads="1"/>
          </p:cNvSpPr>
          <p:nvPr/>
        </p:nvSpPr>
        <p:spPr bwMode="auto">
          <a:xfrm>
            <a:off x="2474489" y="1408111"/>
            <a:ext cx="862868" cy="78581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1930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сжёг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 рукопись</a:t>
            </a:r>
          </a:p>
        </p:txBody>
      </p:sp>
      <p:sp>
        <p:nvSpPr>
          <p:cNvPr id="18440" name="Rectangle 12"/>
          <p:cNvSpPr>
            <a:spLocks noChangeArrowheads="1"/>
          </p:cNvSpPr>
          <p:nvPr/>
        </p:nvSpPr>
        <p:spPr bwMode="auto">
          <a:xfrm>
            <a:off x="3836860" y="1479549"/>
            <a:ext cx="1497506" cy="72199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1931 – 1932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Продолжение работы,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появление образов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Мастера и Маргариты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 b="1" dirty="0">
              <a:solidFill>
                <a:schemeClr val="bg2"/>
              </a:solidFill>
            </a:endParaRPr>
          </a:p>
        </p:txBody>
      </p:sp>
      <p:sp>
        <p:nvSpPr>
          <p:cNvPr id="18441" name="Rectangle 13"/>
          <p:cNvSpPr>
            <a:spLocks noChangeArrowheads="1"/>
          </p:cNvSpPr>
          <p:nvPr/>
        </p:nvSpPr>
        <p:spPr bwMode="auto">
          <a:xfrm>
            <a:off x="476480" y="2303694"/>
            <a:ext cx="1135142" cy="5445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1936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Заключительная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глава</a:t>
            </a:r>
          </a:p>
        </p:txBody>
      </p:sp>
      <p:sp>
        <p:nvSpPr>
          <p:cNvPr id="18442" name="Rectangle 14"/>
          <p:cNvSpPr>
            <a:spLocks noChangeArrowheads="1"/>
          </p:cNvSpPr>
          <p:nvPr/>
        </p:nvSpPr>
        <p:spPr bwMode="auto">
          <a:xfrm>
            <a:off x="2338352" y="2338245"/>
            <a:ext cx="1180188" cy="510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1936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Название романа</a:t>
            </a:r>
          </a:p>
        </p:txBody>
      </p:sp>
      <p:sp>
        <p:nvSpPr>
          <p:cNvPr id="18443" name="Rectangle 15"/>
          <p:cNvSpPr>
            <a:spLocks noChangeArrowheads="1"/>
          </p:cNvSpPr>
          <p:nvPr/>
        </p:nvSpPr>
        <p:spPr bwMode="auto">
          <a:xfrm>
            <a:off x="4199225" y="2338245"/>
            <a:ext cx="1135142" cy="510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rgbClr val="FF0000"/>
                </a:solidFill>
              </a:rPr>
              <a:t>1940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Редактирование 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chemeClr val="bg2"/>
                </a:solidFill>
              </a:rPr>
              <a:t>переписывание</a:t>
            </a:r>
          </a:p>
        </p:txBody>
      </p:sp>
      <p:sp>
        <p:nvSpPr>
          <p:cNvPr id="18444" name="AutoShape 16"/>
          <p:cNvSpPr>
            <a:spLocks noChangeArrowheads="1"/>
          </p:cNvSpPr>
          <p:nvPr/>
        </p:nvSpPr>
        <p:spPr bwMode="auto">
          <a:xfrm>
            <a:off x="1656667" y="1009509"/>
            <a:ext cx="615619" cy="229844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45" name="AutoShape 17"/>
          <p:cNvSpPr>
            <a:spLocks noChangeArrowheads="1"/>
          </p:cNvSpPr>
          <p:nvPr/>
        </p:nvSpPr>
        <p:spPr bwMode="auto">
          <a:xfrm>
            <a:off x="3563585" y="1009509"/>
            <a:ext cx="615620" cy="229844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46" name="AutoShape 18"/>
          <p:cNvSpPr>
            <a:spLocks noChangeArrowheads="1"/>
          </p:cNvSpPr>
          <p:nvPr/>
        </p:nvSpPr>
        <p:spPr bwMode="auto">
          <a:xfrm>
            <a:off x="1792804" y="1758378"/>
            <a:ext cx="615619" cy="229844"/>
          </a:xfrm>
          <a:prstGeom prst="rightArrow">
            <a:avLst>
              <a:gd name="adj1" fmla="val 49676"/>
              <a:gd name="adj2" fmla="val 522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47" name="AutoShape 19"/>
          <p:cNvSpPr>
            <a:spLocks noChangeArrowheads="1"/>
          </p:cNvSpPr>
          <p:nvPr/>
        </p:nvSpPr>
        <p:spPr bwMode="auto">
          <a:xfrm>
            <a:off x="3382403" y="1758378"/>
            <a:ext cx="408411" cy="229844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48" name="AutoShape 20"/>
          <p:cNvSpPr>
            <a:spLocks noChangeArrowheads="1"/>
          </p:cNvSpPr>
          <p:nvPr/>
        </p:nvSpPr>
        <p:spPr bwMode="auto">
          <a:xfrm>
            <a:off x="1702713" y="2507999"/>
            <a:ext cx="615619" cy="229844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49" name="AutoShape 21"/>
          <p:cNvSpPr>
            <a:spLocks noChangeArrowheads="1"/>
          </p:cNvSpPr>
          <p:nvPr/>
        </p:nvSpPr>
        <p:spPr bwMode="auto">
          <a:xfrm>
            <a:off x="3609631" y="2507999"/>
            <a:ext cx="569573" cy="229844"/>
          </a:xfrm>
          <a:prstGeom prst="rightArrow">
            <a:avLst>
              <a:gd name="adj1" fmla="val 50000"/>
              <a:gd name="adj2" fmla="val 464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 dirty="0"/>
          </a:p>
        </p:txBody>
      </p:sp>
      <p:sp>
        <p:nvSpPr>
          <p:cNvPr id="18450" name="Rectangle 22"/>
          <p:cNvSpPr>
            <a:spLocks noChangeArrowheads="1"/>
          </p:cNvSpPr>
          <p:nvPr/>
        </p:nvSpPr>
        <p:spPr bwMode="auto">
          <a:xfrm>
            <a:off x="476479" y="2908310"/>
            <a:ext cx="4857887" cy="21431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i="1" dirty="0">
                <a:solidFill>
                  <a:schemeClr val="bg2"/>
                </a:solidFill>
              </a:rPr>
              <a:t>Опубликован впервые в журнале «Москва» в</a:t>
            </a:r>
            <a:r>
              <a:rPr lang="ru-RU" altLang="ru-RU" sz="1000" b="1" i="1" dirty="0"/>
              <a:t> </a:t>
            </a:r>
            <a:r>
              <a:rPr lang="ru-RU" altLang="ru-RU" sz="1000" b="1" i="1" dirty="0" smtClean="0">
                <a:solidFill>
                  <a:srgbClr val="FF0000"/>
                </a:solidFill>
              </a:rPr>
              <a:t>1967 </a:t>
            </a:r>
            <a:r>
              <a:rPr lang="ru-RU" altLang="ru-RU" sz="1000" b="1" i="1" dirty="0" smtClean="0">
                <a:solidFill>
                  <a:schemeClr val="bg2"/>
                </a:solidFill>
              </a:rPr>
              <a:t>году.</a:t>
            </a:r>
            <a:endParaRPr lang="ru-RU" altLang="ru-RU" sz="1000" b="1" i="1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22227"/>
            <a:ext cx="4900930" cy="50006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3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Время и пространство</a:t>
            </a:r>
            <a:br>
              <a:rPr lang="ru-RU" sz="23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3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59" name="Rectangle 17"/>
          <p:cNvSpPr>
            <a:spLocks noGrp="1" noChangeArrowheads="1"/>
          </p:cNvSpPr>
          <p:nvPr>
            <p:ph type="body" idx="4294967295"/>
          </p:nvPr>
        </p:nvSpPr>
        <p:spPr>
          <a:xfrm>
            <a:off x="432435" y="941157"/>
            <a:ext cx="4900930" cy="2303693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endParaRPr lang="ru-RU" altLang="ru-RU" smtClean="0"/>
          </a:p>
        </p:txBody>
      </p:sp>
      <p:sp>
        <p:nvSpPr>
          <p:cNvPr id="19460" name="Rectangle 18"/>
          <p:cNvSpPr>
            <a:spLocks noChangeArrowheads="1"/>
          </p:cNvSpPr>
          <p:nvPr/>
        </p:nvSpPr>
        <p:spPr bwMode="auto">
          <a:xfrm>
            <a:off x="168256" y="622293"/>
            <a:ext cx="1769780" cy="126038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Реальное</a:t>
            </a:r>
            <a:r>
              <a:rPr lang="ru-RU" altLang="ru-RU" sz="1400" b="1" dirty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Москва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20 – 30 годы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ХХ века</a:t>
            </a:r>
          </a:p>
        </p:txBody>
      </p:sp>
      <p:sp>
        <p:nvSpPr>
          <p:cNvPr id="19461" name="Rectangle 19"/>
          <p:cNvSpPr>
            <a:spLocks noChangeArrowheads="1"/>
          </p:cNvSpPr>
          <p:nvPr/>
        </p:nvSpPr>
        <p:spPr bwMode="auto">
          <a:xfrm>
            <a:off x="2025644" y="1408111"/>
            <a:ext cx="1582597" cy="126038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Библейское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(мифологическое</a:t>
            </a:r>
            <a:r>
              <a:rPr lang="ru-RU" altLang="ru-RU" sz="1400" b="1" dirty="0">
                <a:solidFill>
                  <a:schemeClr val="tx2"/>
                </a:solidFill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err="1">
                <a:solidFill>
                  <a:schemeClr val="bg2"/>
                </a:solidFill>
              </a:rPr>
              <a:t>Ершалаим</a:t>
            </a:r>
            <a:endParaRPr lang="ru-RU" altLang="ru-RU" sz="1400" b="1" dirty="0">
              <a:solidFill>
                <a:schemeClr val="bg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1 год н.э.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400" b="1" dirty="0"/>
          </a:p>
        </p:txBody>
      </p:sp>
      <p:sp>
        <p:nvSpPr>
          <p:cNvPr id="19462" name="Rectangle 20"/>
          <p:cNvSpPr>
            <a:spLocks noChangeArrowheads="1"/>
          </p:cNvSpPr>
          <p:nvPr/>
        </p:nvSpPr>
        <p:spPr bwMode="auto">
          <a:xfrm>
            <a:off x="3668718" y="1693863"/>
            <a:ext cx="1504508" cy="122658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FF0000"/>
                </a:solidFill>
              </a:rPr>
              <a:t>Фантастическое</a:t>
            </a:r>
            <a:r>
              <a:rPr lang="ru-RU" altLang="ru-RU" sz="1400" b="1" dirty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Перемещение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во времени 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/>
                </a:solidFill>
              </a:rPr>
              <a:t>п</a:t>
            </a:r>
            <a:r>
              <a:rPr lang="ru-RU" altLang="ru-RU" sz="1400" b="1" dirty="0" smtClean="0">
                <a:solidFill>
                  <a:schemeClr val="bg2"/>
                </a:solidFill>
              </a:rPr>
              <a:t>ространстве</a:t>
            </a:r>
            <a:endParaRPr lang="ru-RU" altLang="ru-RU" sz="1400" b="1" dirty="0">
              <a:solidFill>
                <a:schemeClr val="bg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b="1" dirty="0">
                <a:solidFill>
                  <a:schemeClr val="bg2"/>
                </a:solidFill>
              </a:rPr>
              <a:t>(</a:t>
            </a:r>
            <a:r>
              <a:rPr lang="ru-RU" altLang="ru-RU" sz="1100" b="1" dirty="0" err="1">
                <a:solidFill>
                  <a:schemeClr val="bg2"/>
                </a:solidFill>
              </a:rPr>
              <a:t>Воланд</a:t>
            </a:r>
            <a:r>
              <a:rPr lang="ru-RU" altLang="ru-RU" sz="1100" b="1" dirty="0">
                <a:solidFill>
                  <a:schemeClr val="bg2"/>
                </a:solidFill>
              </a:rPr>
              <a:t> и его свита)</a:t>
            </a:r>
          </a:p>
        </p:txBody>
      </p:sp>
      <p:sp>
        <p:nvSpPr>
          <p:cNvPr id="19463" name="AutoShape 22"/>
          <p:cNvSpPr>
            <a:spLocks noChangeArrowheads="1"/>
          </p:cNvSpPr>
          <p:nvPr/>
        </p:nvSpPr>
        <p:spPr bwMode="auto">
          <a:xfrm rot="5400000">
            <a:off x="1580501" y="1325230"/>
            <a:ext cx="715069" cy="258860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359 h 21600"/>
              <a:gd name="T20" fmla="*/ 18762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355" y="0"/>
                </a:moveTo>
                <a:lnTo>
                  <a:pt x="13109" y="4222"/>
                </a:lnTo>
                <a:lnTo>
                  <a:pt x="15947" y="4222"/>
                </a:lnTo>
                <a:lnTo>
                  <a:pt x="15947" y="18359"/>
                </a:lnTo>
                <a:lnTo>
                  <a:pt x="0" y="18359"/>
                </a:lnTo>
                <a:lnTo>
                  <a:pt x="0" y="21600"/>
                </a:lnTo>
                <a:lnTo>
                  <a:pt x="18762" y="21600"/>
                </a:lnTo>
                <a:lnTo>
                  <a:pt x="18762" y="4222"/>
                </a:lnTo>
                <a:lnTo>
                  <a:pt x="21600" y="4222"/>
                </a:lnTo>
                <a:lnTo>
                  <a:pt x="17355" y="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19464" name="AutoShape 23"/>
          <p:cNvSpPr>
            <a:spLocks noChangeArrowheads="1"/>
          </p:cNvSpPr>
          <p:nvPr/>
        </p:nvSpPr>
        <p:spPr bwMode="auto">
          <a:xfrm rot="-5400000">
            <a:off x="3597878" y="124410"/>
            <a:ext cx="476963" cy="245146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5872 h 21600"/>
              <a:gd name="T20" fmla="*/ 1826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843" y="0"/>
                </a:moveTo>
                <a:lnTo>
                  <a:pt x="10085" y="5965"/>
                </a:lnTo>
                <a:lnTo>
                  <a:pt x="13421" y="5965"/>
                </a:lnTo>
                <a:lnTo>
                  <a:pt x="13421" y="15872"/>
                </a:lnTo>
                <a:lnTo>
                  <a:pt x="0" y="15872"/>
                </a:lnTo>
                <a:lnTo>
                  <a:pt x="0" y="21600"/>
                </a:lnTo>
                <a:lnTo>
                  <a:pt x="18264" y="21600"/>
                </a:lnTo>
                <a:lnTo>
                  <a:pt x="18264" y="5965"/>
                </a:lnTo>
                <a:lnTo>
                  <a:pt x="21600" y="5965"/>
                </a:lnTo>
                <a:lnTo>
                  <a:pt x="15843" y="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434" y="122227"/>
            <a:ext cx="4900930" cy="353943"/>
          </a:xfrm>
        </p:spPr>
        <p:txBody>
          <a:bodyPr/>
          <a:lstStyle/>
          <a:p>
            <a:pPr algn="ctr" eaLnBrk="1" hangingPunct="1"/>
            <a:r>
              <a:rPr lang="ru-RU" altLang="ru-RU" sz="2300" dirty="0" smtClean="0">
                <a:solidFill>
                  <a:srgbClr val="FFFF00"/>
                </a:solidFill>
              </a:rPr>
              <a:t>Композиция романа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622293"/>
            <a:ext cx="5357850" cy="2600373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lnSpc>
                <a:spcPct val="90000"/>
              </a:lnSpc>
            </a:pPr>
            <a:r>
              <a:rPr lang="ru-RU" altLang="ru-RU" sz="1600" dirty="0" smtClean="0"/>
              <a:t> </a:t>
            </a:r>
            <a:r>
              <a:rPr lang="ru-RU" altLang="ru-RU" sz="1400" b="1" dirty="0" smtClean="0"/>
              <a:t>1. Роман состоит из 26 глав,  4 из которых посвящены библейским историям,  и включает в себя два повествовательных плана: сатирический (</a:t>
            </a:r>
            <a:r>
              <a:rPr lang="ru-RU" altLang="ru-RU" sz="1400" b="1" dirty="0" smtClean="0"/>
              <a:t>бытовой) </a:t>
            </a:r>
            <a:r>
              <a:rPr lang="ru-RU" altLang="ru-RU" sz="1400" b="1" dirty="0" smtClean="0"/>
              <a:t>и символический (библейский). Сочетание двух планов -реального и мистического –позволило Булгакову создать произведение , отличающееся эпическим размахом и философской глубиной.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400" b="1" dirty="0" smtClean="0"/>
              <a:t>2</a:t>
            </a:r>
            <a:r>
              <a:rPr lang="ru-RU" altLang="ru-RU" sz="1400" dirty="0" smtClean="0"/>
              <a:t>. </a:t>
            </a:r>
            <a:r>
              <a:rPr lang="ru-RU" altLang="ru-RU" sz="1400" b="1" dirty="0" smtClean="0"/>
              <a:t>Многоплановая композиция:  современность, мифология, фантастика.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400" b="1" dirty="0" smtClean="0"/>
              <a:t>3. Принцип зеркального отражения – «роман в романе». События происходят и в древнем </a:t>
            </a:r>
            <a:r>
              <a:rPr lang="ru-RU" altLang="ru-RU" sz="1400" b="1" dirty="0" err="1" smtClean="0"/>
              <a:t>Ершалаиме</a:t>
            </a:r>
            <a:r>
              <a:rPr lang="ru-RU" altLang="ru-RU" sz="1400" b="1" dirty="0" smtClean="0"/>
              <a:t>,  и в современной  Москве.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1400" b="1" dirty="0" smtClean="0"/>
              <a:t>4. Жанр романа: роман-миф.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8" name="Rectangle 12"/>
          <p:cNvSpPr>
            <a:spLocks noGrp="1" noChangeArrowheads="1"/>
          </p:cNvSpPr>
          <p:nvPr>
            <p:ph type="title"/>
          </p:nvPr>
        </p:nvSpPr>
        <p:spPr>
          <a:xfrm>
            <a:off x="431434" y="122228"/>
            <a:ext cx="4900930" cy="42862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7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Герои романа</a:t>
            </a:r>
          </a:p>
        </p:txBody>
      </p:sp>
      <p:pic>
        <p:nvPicPr>
          <p:cNvPr id="21508" name="Picture 17" descr="Булгаков 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622293"/>
            <a:ext cx="5286412" cy="233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smtClean="0"/>
              <a:t>Воланд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550855"/>
            <a:ext cx="2666048" cy="2262158"/>
          </a:xfrm>
        </p:spPr>
        <p:txBody>
          <a:bodyPr/>
          <a:lstStyle/>
          <a:p>
            <a:r>
              <a:rPr lang="ru-RU" sz="1050" dirty="0" smtClean="0"/>
              <a:t>Главным героем романа является сатана, действующий под именем </a:t>
            </a:r>
            <a:r>
              <a:rPr lang="ru-RU" sz="1050" dirty="0" err="1" smtClean="0"/>
              <a:t>Воланд</a:t>
            </a:r>
            <a:r>
              <a:rPr lang="ru-RU" sz="1050" dirty="0" smtClean="0"/>
              <a:t>.  Сатана, Дьявол, «дух зла и повелитель теней», могущественный «князь тьмы». Посетил Москву в роли «профессора чёрной магии». Появившись в Москве,  он обрушивает всю свою силу на власть имущих, творящих беззаконие. Он расправляется  с гонителями великого Мастера, жизнь которого имеет много параллелей с Булгаковым. </a:t>
            </a:r>
            <a:r>
              <a:rPr lang="ru-RU" sz="1050" dirty="0" err="1" smtClean="0"/>
              <a:t>Воланд</a:t>
            </a:r>
            <a:r>
              <a:rPr lang="ru-RU" sz="1050" dirty="0" smtClean="0"/>
              <a:t> возрождает сожжённый роман Мастера, произнося великую фразу: «Рукописи не горят».</a:t>
            </a:r>
            <a:endParaRPr lang="ru-RU" sz="1050" dirty="0"/>
          </a:p>
        </p:txBody>
      </p:sp>
      <p:pic>
        <p:nvPicPr>
          <p:cNvPr id="2050" name="Picture 2" descr="F:\__\как\65992ab7a27d8d924182849f5b261a2c0e729c25r1-480-640v2_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276" y="550855"/>
            <a:ext cx="2628748" cy="25837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8234</TotalTime>
  <Words>994</Words>
  <Application>Microsoft Office PowerPoint</Application>
  <PresentationFormat>Произвольный</PresentationFormat>
  <Paragraphs>122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Презентация PowerPoint</vt:lpstr>
      <vt:lpstr>Роман «Мастер и Маргарита»</vt:lpstr>
      <vt:lpstr>История создания романа</vt:lpstr>
      <vt:lpstr>Время и пространство </vt:lpstr>
      <vt:lpstr>Композиция романа </vt:lpstr>
      <vt:lpstr>Герои романа</vt:lpstr>
      <vt:lpstr>Воланд</vt:lpstr>
      <vt:lpstr>Мастер</vt:lpstr>
      <vt:lpstr>Маргарита</vt:lpstr>
      <vt:lpstr>Королева бала</vt:lpstr>
      <vt:lpstr>Маргарита </vt:lpstr>
      <vt:lpstr>Свита Воланда</vt:lpstr>
      <vt:lpstr>Фагот-Коровьев</vt:lpstr>
      <vt:lpstr>Азазелло</vt:lpstr>
      <vt:lpstr>Кот Бегемот</vt:lpstr>
      <vt:lpstr>Гелла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826</cp:revision>
  <dcterms:created xsi:type="dcterms:W3CDTF">2020-04-13T08:06:06Z</dcterms:created>
  <dcterms:modified xsi:type="dcterms:W3CDTF">2020-12-30T08:36:59Z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