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51" r:id="rId3"/>
    <p:sldId id="472" r:id="rId4"/>
    <p:sldId id="462" r:id="rId5"/>
    <p:sldId id="459" r:id="rId6"/>
    <p:sldId id="460" r:id="rId7"/>
    <p:sldId id="461" r:id="rId8"/>
    <p:sldId id="463" r:id="rId9"/>
    <p:sldId id="466" r:id="rId10"/>
    <p:sldId id="465" r:id="rId11"/>
    <p:sldId id="467" r:id="rId12"/>
    <p:sldId id="468" r:id="rId13"/>
    <p:sldId id="469" r:id="rId14"/>
    <p:sldId id="470" r:id="rId15"/>
    <p:sldId id="471" r:id="rId16"/>
    <p:sldId id="473" r:id="rId17"/>
    <p:sldId id="413" r:id="rId18"/>
    <p:sldId id="412" r:id="rId19"/>
    <p:sldId id="437" r:id="rId20"/>
    <p:sldId id="475" r:id="rId21"/>
    <p:sldId id="352" r:id="rId22"/>
    <p:sldId id="298" r:id="rId23"/>
  </p:sldIdLst>
  <p:sldSz cx="5765800" cy="3244850"/>
  <p:notesSz cx="5765800" cy="324485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86848" autoAdjust="0"/>
  </p:normalViewPr>
  <p:slideViewPr>
    <p:cSldViewPr>
      <p:cViewPr varScale="1">
        <p:scale>
          <a:sx n="104" d="100"/>
          <a:sy n="104" d="100"/>
        </p:scale>
        <p:origin x="-56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76580" y="685024"/>
            <a:ext cx="2363978" cy="2677656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111130" y="685024"/>
            <a:ext cx="2363978" cy="2677656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239694" y="1190377"/>
            <a:ext cx="3143272" cy="1477328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Михаил Афанасьевич Булгаков</a:t>
            </a:r>
          </a:p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Тема, идея и проблематика романа </a:t>
            </a:r>
          </a:p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«Мастер и Маргарита»</a:t>
            </a:r>
          </a:p>
          <a:p>
            <a:pPr algn="ctr"/>
            <a:endParaRPr lang="ru-RU" altLang="ru-RU" sz="1600" kern="0" dirty="0">
              <a:solidFill>
                <a:srgbClr val="0070C0"/>
              </a:solidFill>
            </a:endParaRPr>
          </a:p>
        </p:txBody>
      </p:sp>
      <p:pic>
        <p:nvPicPr>
          <p:cNvPr id="13" name="Picture 5" descr="Bulgak_ov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280" y="1078310"/>
            <a:ext cx="2000264" cy="19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Добро и зло в романе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1" y="550855"/>
            <a:ext cx="2714644" cy="2100575"/>
          </a:xfrm>
        </p:spPr>
        <p:txBody>
          <a:bodyPr/>
          <a:lstStyle/>
          <a:p>
            <a:r>
              <a:rPr lang="ru-RU" sz="1050" dirty="0" smtClean="0"/>
              <a:t>Добро и зло неразрывны. Когда люди прекращают творить добро,  на его месте тут же возникает зло. В романе две противоборствующие силы воплощены в образах </a:t>
            </a:r>
            <a:r>
              <a:rPr lang="ru-RU" sz="1050" dirty="0" err="1" smtClean="0"/>
              <a:t>Воланда</a:t>
            </a:r>
            <a:r>
              <a:rPr lang="ru-RU" sz="1050" dirty="0" smtClean="0"/>
              <a:t> и </a:t>
            </a:r>
            <a:r>
              <a:rPr lang="ru-RU" sz="1050" dirty="0" err="1" smtClean="0"/>
              <a:t>Иешуа</a:t>
            </a:r>
            <a:r>
              <a:rPr lang="ru-RU" sz="1050" dirty="0" smtClean="0"/>
              <a:t>. </a:t>
            </a:r>
            <a:r>
              <a:rPr lang="ru-RU" sz="1050" dirty="0" err="1" smtClean="0"/>
              <a:t>Иешуа</a:t>
            </a:r>
            <a:r>
              <a:rPr lang="ru-RU" sz="1050" dirty="0" smtClean="0"/>
              <a:t>  рассказывает людям о добре, за открытое изречение мыслей о добре его казнят. </a:t>
            </a:r>
          </a:p>
          <a:p>
            <a:r>
              <a:rPr lang="ru-RU" sz="1050" dirty="0" err="1" smtClean="0"/>
              <a:t>Воланд</a:t>
            </a:r>
            <a:r>
              <a:rPr lang="ru-RU" sz="1050" dirty="0" smtClean="0"/>
              <a:t> , призванный творить зло, прибывает в Москву и видит, что сердца людей наполнены тьмой и злом. Он не подталкивает людей к грехам, они сами творят зло. Идея романа в том, что выбор добра и зла лежит на человеке. </a:t>
            </a:r>
            <a:endParaRPr lang="ru-RU" sz="1050" dirty="0"/>
          </a:p>
        </p:txBody>
      </p:sp>
      <p:pic>
        <p:nvPicPr>
          <p:cNvPr id="6146" name="Picture 2" descr="C:\Documents and Settings\Эмма\Рабочий стол\4 января\10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0035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Добро и зло – относительные категории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99595" cy="2400657"/>
          </a:xfrm>
        </p:spPr>
        <p:txBody>
          <a:bodyPr/>
          <a:lstStyle/>
          <a:p>
            <a:r>
              <a:rPr lang="ru-RU" dirty="0" smtClean="0"/>
              <a:t>Хорошие люди </a:t>
            </a:r>
            <a:r>
              <a:rPr lang="ru-RU" dirty="0" smtClean="0"/>
              <a:t>нередко поступают </a:t>
            </a:r>
            <a:r>
              <a:rPr lang="ru-RU" dirty="0" smtClean="0"/>
              <a:t>неправильно, малодушно и эгоистично. Так Мастер сжигает свой роман, Маргарита жестоко мстит критику </a:t>
            </a:r>
            <a:r>
              <a:rPr lang="ru-RU" dirty="0" err="1" smtClean="0"/>
              <a:t>Латунскому</a:t>
            </a:r>
            <a:r>
              <a:rPr lang="ru-RU" dirty="0" smtClean="0"/>
              <a:t>, оставляет своего супруга. </a:t>
            </a:r>
            <a:r>
              <a:rPr lang="ru-RU" dirty="0" err="1" smtClean="0"/>
              <a:t>Воланд-это</a:t>
            </a:r>
            <a:r>
              <a:rPr lang="ru-RU" dirty="0" smtClean="0"/>
              <a:t> олицетворение зла  в романе , наоборот, возвращает рукопись Мастеру, дарит героям покой. М.А.Булгаков показывает, что добро и зло – это относительные категории. Свет и тьма тесно переплетены в мире. </a:t>
            </a:r>
            <a:endParaRPr lang="ru-RU" dirty="0"/>
          </a:p>
        </p:txBody>
      </p:sp>
      <p:pic>
        <p:nvPicPr>
          <p:cNvPr id="7170" name="Picture 2" descr="C:\Documents and Settings\Эмма\Рабочий стол\4 января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Тема любви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ru-RU" dirty="0" smtClean="0"/>
              <a:t>Тема любви проходит красной нитью через всё произведение. Маргарита- это женщина, которая способна ради любви продать душу дьяволу. Она верна Мастеру, мстит его обидчикам. Образ Маргариты очень сложный. В ней сочетаются светлое и  демоническое начала, ведь она превращается в ведьму. Также она –очень светлая и добрая женщина, которая способна жалеть и любить. </a:t>
            </a:r>
            <a:endParaRPr lang="ru-RU" dirty="0"/>
          </a:p>
        </p:txBody>
      </p:sp>
      <p:pic>
        <p:nvPicPr>
          <p:cNvPr id="8194" name="Picture 2" descr="C:\Documents and Settings\Эмма\Рабочий стол\4 января\62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0035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Любовь в романе</a:t>
            </a:r>
            <a:endParaRPr lang="ru-RU" dirty="0"/>
          </a:p>
        </p:txBody>
      </p:sp>
      <p:pic>
        <p:nvPicPr>
          <p:cNvPr id="9218" name="Picture 2" descr="C:\Documents and Settings\Эмма\Рабочий стол\4 января\privately.ru_-jeto-vodka-slabo-sprosila-margarita-kot-podprygnul-na-stule-ot-obidy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86082" cy="2500330"/>
          </a:xfrm>
          <a:prstGeom prst="rect">
            <a:avLst/>
          </a:prstGeom>
          <a:noFill/>
        </p:spPr>
      </p:pic>
      <p:pic>
        <p:nvPicPr>
          <p:cNvPr id="9219" name="Picture 3" descr="C:\Documents and Settings\Эмма\Рабочий стол\4 января\07102230.114030.343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622293"/>
            <a:ext cx="2786081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Добро и зло в романе</a:t>
            </a:r>
            <a:endParaRPr lang="ru-RU" dirty="0"/>
          </a:p>
        </p:txBody>
      </p:sp>
      <p:pic>
        <p:nvPicPr>
          <p:cNvPr id="10242" name="Picture 2" descr="C:\Documents and Settings\Эмма\Рабочий стол\4 января\283481_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  <p:pic>
        <p:nvPicPr>
          <p:cNvPr id="10243" name="Picture 3" descr="C:\Documents and Settings\Эмма\Рабочий стол\4 января\mqdefault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4338" y="550855"/>
            <a:ext cx="2700357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Два мира Булгакова</a:t>
            </a:r>
            <a:endParaRPr lang="ru-RU" dirty="0"/>
          </a:p>
        </p:txBody>
      </p:sp>
      <p:pic>
        <p:nvPicPr>
          <p:cNvPr id="11266" name="Picture 2" descr="C:\Documents and Settings\Эмма\Рабочий стол\4 января\73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714644" cy="2571768"/>
          </a:xfrm>
          <a:prstGeom prst="rect">
            <a:avLst/>
          </a:prstGeom>
          <a:noFill/>
        </p:spPr>
      </p:pic>
      <p:pic>
        <p:nvPicPr>
          <p:cNvPr id="11267" name="Picture 3" descr="C:\Documents and Settings\Эмма\Рабочий стол\4 января\547818.483xp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50855"/>
            <a:ext cx="2714643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Два мира Булгакова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4" y="550855"/>
            <a:ext cx="2928957" cy="2369880"/>
          </a:xfrm>
        </p:spPr>
        <p:txBody>
          <a:bodyPr/>
          <a:lstStyle/>
          <a:p>
            <a:r>
              <a:rPr lang="ru-RU" sz="1100" dirty="0" smtClean="0"/>
              <a:t>Люди во времена </a:t>
            </a:r>
            <a:r>
              <a:rPr lang="ru-RU" sz="1100" dirty="0" err="1" smtClean="0"/>
              <a:t>Иешуа</a:t>
            </a:r>
            <a:r>
              <a:rPr lang="ru-RU" sz="1100" dirty="0" smtClean="0"/>
              <a:t> и Понтия Пилата не сильно отличаются от современников Мастера. Их также заботят личные проблемы, деньги, власть. </a:t>
            </a:r>
            <a:r>
              <a:rPr lang="ru-RU" sz="1100" dirty="0" smtClean="0"/>
              <a:t>Мастер находится  </a:t>
            </a:r>
            <a:r>
              <a:rPr lang="ru-RU" sz="1100" dirty="0" smtClean="0"/>
              <a:t>в Москве, </a:t>
            </a:r>
            <a:r>
              <a:rPr lang="ru-RU" sz="1100" dirty="0" err="1" smtClean="0"/>
              <a:t>Иешуа</a:t>
            </a:r>
            <a:r>
              <a:rPr lang="ru-RU" sz="1100" dirty="0" smtClean="0"/>
              <a:t> - </a:t>
            </a:r>
            <a:r>
              <a:rPr lang="ru-RU" sz="1100" dirty="0" smtClean="0"/>
              <a:t>в Иудее. Оба несут людям свет, за это оба страдают: первый гоним и ненавидим критиками, второй подвергается более страшному наказанию-смертной казни. Главы, в которых описывается Иудея, резко отличаются  московских. Лексика романа о Понтии Пилате возвышенная и </a:t>
            </a:r>
            <a:r>
              <a:rPr lang="ru-RU" sz="1100" dirty="0" smtClean="0"/>
              <a:t>лиричная, </a:t>
            </a:r>
            <a:r>
              <a:rPr lang="ru-RU" sz="1100" dirty="0" smtClean="0"/>
              <a:t>а лексика «московских глав» наполнена едкой сатирой и жаргонизмами. </a:t>
            </a:r>
            <a:endParaRPr lang="ru-RU" sz="1100" dirty="0"/>
          </a:p>
        </p:txBody>
      </p:sp>
      <p:pic>
        <p:nvPicPr>
          <p:cNvPr id="12290" name="Picture 2" descr="C:\Documents and Settings\Эмма\Рабочий стол\4 января\f7bfdd3bc5b8c5a8f7852abb1364497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9" y="622293"/>
            <a:ext cx="250033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508123" cy="2031325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.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Какой болезнью страдал Понтий Пилат?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А) у него болело сердце;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В) мигренью;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С) у него болели ноги;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D)</a:t>
            </a:r>
            <a:r>
              <a:rPr lang="ru-RU" dirty="0" smtClean="0">
                <a:solidFill>
                  <a:srgbClr val="0070C0"/>
                </a:solidFill>
              </a:rPr>
              <a:t> нет правильного ответа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Ответ: 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2. Кто был дирижером на балу у сатаны?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А) Иоганн Штраус;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B)</a:t>
            </a:r>
            <a:r>
              <a:rPr lang="ru-RU" dirty="0" smtClean="0">
                <a:solidFill>
                  <a:srgbClr val="0070C0"/>
                </a:solidFill>
              </a:rPr>
              <a:t> Бетховен;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С) Кот-Бегемот;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D)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Азазелло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А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3. Какой запах ненавидел Понтий Пилат?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А) запах розового масла;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B)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запах дыма;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С) запах лекарств;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D) </a:t>
            </a:r>
            <a:r>
              <a:rPr lang="ru-RU" dirty="0" smtClean="0">
                <a:solidFill>
                  <a:srgbClr val="0070C0"/>
                </a:solidFill>
              </a:rPr>
              <a:t>нет верного ответа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А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Тема романа М.А.Булгакова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«Мастер и </a:t>
            </a:r>
            <a:r>
              <a:rPr lang="ru-RU" sz="1400" dirty="0" smtClean="0">
                <a:solidFill>
                  <a:srgbClr val="0070C0"/>
                </a:solidFill>
              </a:rPr>
              <a:t>Маргарита»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Проанализируем идею и </a:t>
            </a:r>
            <a:r>
              <a:rPr lang="ru-RU" sz="1400" kern="0" smtClean="0">
                <a:solidFill>
                  <a:srgbClr val="0070C0"/>
                </a:solidFill>
              </a:rPr>
              <a:t>проблематику произведения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0313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3. Какой прибор починял Бегемот ?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А) примус;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B)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замок от двери;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С) телефон;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D) </a:t>
            </a:r>
            <a:r>
              <a:rPr lang="ru-RU" dirty="0" smtClean="0">
                <a:solidFill>
                  <a:srgbClr val="0070C0"/>
                </a:solidFill>
              </a:rPr>
              <a:t>метлу Маргариты.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А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</a:t>
            </a:r>
            <a:r>
              <a:rPr lang="en-US" sz="2400" dirty="0" smtClean="0"/>
              <a:t> </a:t>
            </a:r>
            <a:r>
              <a:rPr lang="ru-RU" sz="2400" dirty="0" smtClean="0"/>
              <a:t>мы </a:t>
            </a:r>
            <a:r>
              <a:rPr lang="ru-RU" sz="2400" dirty="0"/>
              <a:t>узнали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74353"/>
            <a:ext cx="3384376" cy="646331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Проанализировали тему, идею и проблематику  романа 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М.А.Булгакова «Мастер и Маргарита 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0772" y="1622425"/>
            <a:ext cx="3303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Поучаствовали в викторине и решили тесты.</a:t>
            </a:r>
            <a:endParaRPr lang="ru-RU" sz="1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7313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646331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Написать сочинение на тему</a:t>
            </a:r>
            <a:r>
              <a:rPr lang="ru-RU" sz="1400" smtClean="0"/>
              <a:t>: </a:t>
            </a:r>
            <a:endParaRPr lang="ru-RU" sz="1400" smtClean="0"/>
          </a:p>
          <a:p>
            <a:pPr marL="342900" indent="-342900" algn="ctr">
              <a:buAutoNum type="arabicPeriod"/>
            </a:pPr>
            <a:r>
              <a:rPr lang="ru-RU" sz="1400" smtClean="0"/>
              <a:t>«</a:t>
            </a:r>
            <a:r>
              <a:rPr lang="ru-RU" sz="1400" dirty="0" smtClean="0"/>
              <a:t>Добро или зло побеждает в романе «Мастер </a:t>
            </a:r>
            <a:r>
              <a:rPr lang="ru-RU" sz="1400" smtClean="0"/>
              <a:t>и Маргарита»?</a:t>
            </a:r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Викторина «Да –Нет»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693732"/>
            <a:ext cx="5357850" cy="2585323"/>
          </a:xfrm>
        </p:spPr>
        <p:txBody>
          <a:bodyPr/>
          <a:lstStyle/>
          <a:p>
            <a:pPr marL="228600" indent="-228600" algn="ctr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Правда ли, что Маргарита была приглашена на бал к </a:t>
            </a:r>
            <a:r>
              <a:rPr lang="ru-RU" b="1" dirty="0" err="1" smtClean="0">
                <a:solidFill>
                  <a:srgbClr val="0070C0"/>
                </a:solidFill>
              </a:rPr>
              <a:t>Воланду</a:t>
            </a:r>
            <a:r>
              <a:rPr lang="ru-RU" b="1" dirty="0" smtClean="0">
                <a:solidFill>
                  <a:srgbClr val="0070C0"/>
                </a:solidFill>
              </a:rPr>
              <a:t> в качестве гостьи? </a:t>
            </a:r>
          </a:p>
          <a:p>
            <a:pPr marL="228600" indent="-228600" algn="ctr"/>
            <a:r>
              <a:rPr lang="ru-RU" b="1" u="sng" dirty="0" smtClean="0">
                <a:solidFill>
                  <a:srgbClr val="00B050"/>
                </a:solidFill>
              </a:rPr>
              <a:t>1. </a:t>
            </a:r>
            <a:r>
              <a:rPr lang="ru-RU" b="1" u="sng" dirty="0" smtClean="0">
                <a:solidFill>
                  <a:srgbClr val="00B050"/>
                </a:solidFill>
              </a:rPr>
              <a:t>Нет</a:t>
            </a:r>
            <a:endParaRPr lang="ru-RU" b="1" u="sng" dirty="0" smtClean="0">
              <a:solidFill>
                <a:srgbClr val="00B050"/>
              </a:solidFill>
            </a:endParaRPr>
          </a:p>
          <a:p>
            <a:pPr marL="228600" indent="-228600"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2. Правда ли, что Аннушка пролила масло?</a:t>
            </a:r>
          </a:p>
          <a:p>
            <a:pPr marL="228600" indent="-228600" algn="ctr"/>
            <a:r>
              <a:rPr lang="ru-RU" b="1" u="sng" dirty="0" smtClean="0">
                <a:solidFill>
                  <a:srgbClr val="FF0000"/>
                </a:solidFill>
              </a:rPr>
              <a:t>2. Да</a:t>
            </a:r>
          </a:p>
          <a:p>
            <a:pPr marL="228600" indent="-228600" algn="ctr"/>
            <a:r>
              <a:rPr lang="ru-RU" b="1" dirty="0" smtClean="0">
                <a:solidFill>
                  <a:srgbClr val="0070C0"/>
                </a:solidFill>
              </a:rPr>
              <a:t>3. Правда ли, что собаку  Понтия Пилата  звали </a:t>
            </a:r>
            <a:r>
              <a:rPr lang="ru-RU" b="1" dirty="0" err="1" smtClean="0">
                <a:solidFill>
                  <a:srgbClr val="0070C0"/>
                </a:solidFill>
              </a:rPr>
              <a:t>Гелла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</a:p>
          <a:p>
            <a:pPr marL="228600" indent="-228600" algn="ctr"/>
            <a:r>
              <a:rPr lang="ru-RU" b="1" u="sng" dirty="0" smtClean="0">
                <a:solidFill>
                  <a:srgbClr val="00B050"/>
                </a:solidFill>
              </a:rPr>
              <a:t>3. </a:t>
            </a:r>
            <a:r>
              <a:rPr lang="ru-RU" b="1" u="sng" dirty="0" smtClean="0">
                <a:solidFill>
                  <a:srgbClr val="00B050"/>
                </a:solidFill>
              </a:rPr>
              <a:t>Нет</a:t>
            </a:r>
            <a:endParaRPr lang="ru-RU" b="1" u="sng" dirty="0" smtClean="0">
              <a:solidFill>
                <a:srgbClr val="00B050"/>
              </a:solidFill>
            </a:endParaRPr>
          </a:p>
          <a:p>
            <a:pPr marL="228600" indent="-228600"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4. Правда ли, что москвичей испортил квартирный вопрос?</a:t>
            </a:r>
          </a:p>
          <a:p>
            <a:pPr marL="228600" indent="-228600" algn="ctr"/>
            <a:r>
              <a:rPr lang="ru-RU" b="1" u="sng" dirty="0" smtClean="0">
                <a:solidFill>
                  <a:srgbClr val="FF0000"/>
                </a:solidFill>
              </a:rPr>
              <a:t>4. </a:t>
            </a:r>
            <a:r>
              <a:rPr lang="ru-RU" b="1" u="sng" dirty="0" smtClean="0">
                <a:solidFill>
                  <a:srgbClr val="FF0000"/>
                </a:solidFill>
              </a:rPr>
              <a:t>Да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marL="228600" indent="-228600" algn="ctr"/>
            <a:r>
              <a:rPr lang="ru-RU" b="1" dirty="0" smtClean="0">
                <a:solidFill>
                  <a:srgbClr val="00B050"/>
                </a:solidFill>
              </a:rPr>
              <a:t>5.Правда ли, что в руках у Маргариты были жёлтые цветы?</a:t>
            </a:r>
          </a:p>
          <a:p>
            <a:pPr marL="228600" indent="-228600" algn="ctr"/>
            <a:r>
              <a:rPr lang="ru-RU" b="1" u="sng" dirty="0" smtClean="0">
                <a:solidFill>
                  <a:srgbClr val="FF0000"/>
                </a:solidFill>
              </a:rPr>
              <a:t>5. </a:t>
            </a:r>
            <a:r>
              <a:rPr lang="ru-RU" b="1" u="sng" dirty="0" smtClean="0">
                <a:solidFill>
                  <a:srgbClr val="FF0000"/>
                </a:solidFill>
              </a:rPr>
              <a:t>Да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marL="228600" indent="-228600"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Роман «Мастер и Маргарита»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2" y="550855"/>
            <a:ext cx="2857519" cy="2369880"/>
          </a:xfrm>
        </p:spPr>
        <p:txBody>
          <a:bodyPr/>
          <a:lstStyle/>
          <a:p>
            <a:r>
              <a:rPr lang="ru-RU" sz="1100" dirty="0" smtClean="0"/>
              <a:t>Роман «Мастер и Маргарита» – это легендарное произведение Булгакова, ставшее его путевкой в бессмертие. Роман открывает нам мир Москвы 30-х годов. Мастер пишет гениальный роман о Понтии Пилате, но его не допускают к публикации. В приступе отчаяния герой сжигает свою рукопись и попадает в психиатрическую больницу. В это время в Москву со своей свитой прибывает </a:t>
            </a:r>
            <a:r>
              <a:rPr lang="ru-RU" sz="1100" dirty="0" err="1" smtClean="0"/>
              <a:t>Воланд</a:t>
            </a:r>
            <a:r>
              <a:rPr lang="ru-RU" sz="1100" dirty="0" smtClean="0"/>
              <a:t>. Они учиняют в городе беспорядки, а также предлагают Маргарите сделку: быть королевой на балу у сатаны. В конце романа влюбленные вместе с князем тьмы покидают землю.</a:t>
            </a:r>
            <a:endParaRPr lang="ru-RU" sz="1100" dirty="0"/>
          </a:p>
        </p:txBody>
      </p:sp>
      <p:pic>
        <p:nvPicPr>
          <p:cNvPr id="1026" name="Picture 2" descr="C:\Documents and Settings\Эмма\Рабочий стол\4 января\c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643205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Темы и проблемы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54338" y="622293"/>
            <a:ext cx="2643206" cy="1107996"/>
          </a:xfrm>
        </p:spPr>
        <p:txBody>
          <a:bodyPr/>
          <a:lstStyle/>
          <a:p>
            <a:pPr algn="ctr"/>
            <a:r>
              <a:rPr lang="ru-RU" dirty="0" smtClean="0"/>
              <a:t>В романе автор затрагивает множество разных проблем, таких как: свобода творчества </a:t>
            </a:r>
            <a:r>
              <a:rPr lang="ru-RU" dirty="0" smtClean="0"/>
              <a:t>писателя,  </a:t>
            </a:r>
            <a:r>
              <a:rPr lang="ru-RU" dirty="0" smtClean="0"/>
              <a:t>проблема выбора, понимание добра и зла, тема воздаяния за совершенные поступки.</a:t>
            </a:r>
            <a:endParaRPr lang="ru-RU" dirty="0"/>
          </a:p>
        </p:txBody>
      </p:sp>
      <p:pic>
        <p:nvPicPr>
          <p:cNvPr id="2050" name="Picture 2" descr="C:\Documents and Settings\Эмма\Рабочий стол\4 января\ab026879c8be5c3580392f7ba9ddbbd0-1024x7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9703476"/>
      </p:ext>
    </p:extLst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Проблема свободы творчества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56924" y="550856"/>
            <a:ext cx="2640620" cy="2616101"/>
          </a:xfrm>
        </p:spPr>
        <p:txBody>
          <a:bodyPr/>
          <a:lstStyle/>
          <a:p>
            <a:r>
              <a:rPr lang="ru-RU" sz="1000" dirty="0" smtClean="0"/>
              <a:t>Литература 30-х годов подвергалась строжайшей цензуре.   Писательское общество навязывало авторам свою позицию, диктовало условия. В романе часто упоминается вымышленное объединение литераторов - МАССОЛИТ. По мнению исследователей творчества Булгакова, аббревиатура расшифровывается как «Массовая литература» или «Московская ассоциация литераторов». Члены этой организации и устроили травлю на Мастера. Дом Герцена, описанный в романе как Дом </a:t>
            </a:r>
            <a:r>
              <a:rPr lang="ru-RU" sz="1000" dirty="0" err="1" smtClean="0"/>
              <a:t>Грибоедова</a:t>
            </a:r>
            <a:r>
              <a:rPr lang="ru-RU" sz="1000" dirty="0" smtClean="0"/>
              <a:t>, находился на Тверском бульваре. В 1920-х годах Булгаков посещал проходившие в его залах заседания и не раз участвовал в литературной полемике.</a:t>
            </a:r>
            <a:endParaRPr lang="ru-RU" sz="1000" dirty="0"/>
          </a:p>
        </p:txBody>
      </p:sp>
      <p:pic>
        <p:nvPicPr>
          <p:cNvPr id="3075" name="Picture 3" descr="C:\Documents and Settings\Эмма\Рабочий стол\4 января\220px-Geburtshaus_Alexander_Herzen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300"/>
            <a:ext cx="2786082" cy="2500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4898276"/>
      </p:ext>
    </p:extLst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15444"/>
          </a:xfrm>
        </p:spPr>
        <p:txBody>
          <a:bodyPr/>
          <a:lstStyle/>
          <a:p>
            <a:r>
              <a:rPr lang="ru-RU" sz="1400" dirty="0" smtClean="0"/>
              <a:t>Ответственность автора за судьбу своего произведения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dirty="0" smtClean="0"/>
              <a:t>Второй аспект творчества в романе- ответственность автора за своё произведение. Мастер, разочаровавшись и отчаявшись, сжигает свою рукопись. Писатель, по мнению Булгакова , должен бороться за свои произведения, доказывать свою правоту . Мастер же поступает малодушно.</a:t>
            </a:r>
            <a:endParaRPr lang="ru-RU" dirty="0"/>
          </a:p>
        </p:txBody>
      </p:sp>
      <p:pic>
        <p:nvPicPr>
          <p:cNvPr id="4099" name="Picture 3" descr="C:\Documents and Settings\Эмма\Рабочий стол\4 января\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38" y="550855"/>
            <a:ext cx="2786062" cy="257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1200892"/>
      </p:ext>
    </p:extLst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Проблема выбора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4"/>
            <a:ext cx="2796413" cy="2400657"/>
          </a:xfrm>
        </p:spPr>
        <p:txBody>
          <a:bodyPr/>
          <a:lstStyle/>
          <a:p>
            <a:r>
              <a:rPr lang="ru-RU" dirty="0" smtClean="0"/>
              <a:t>Проблему выбора отражают главы, посвященные Понтию Пилату и </a:t>
            </a:r>
            <a:r>
              <a:rPr lang="ru-RU" dirty="0" err="1" smtClean="0"/>
              <a:t>Иешуа</a:t>
            </a:r>
            <a:r>
              <a:rPr lang="ru-RU" dirty="0" smtClean="0"/>
              <a:t>. Понтий Пилат, понимая необычность и ценность такого человека, как </a:t>
            </a:r>
            <a:r>
              <a:rPr lang="ru-RU" dirty="0" err="1" smtClean="0"/>
              <a:t>Иешуа</a:t>
            </a:r>
            <a:r>
              <a:rPr lang="ru-RU" dirty="0" smtClean="0"/>
              <a:t>, отправляет его на казнь. Трусость, по мнению автора, самый низкий поступок. Страх ответственности, страх потерять свою должность заглушили в Пилате  совесть. Совесть мучила прокуратора всю его жизнь. Только в конце романа Понтию  было позволено встретиться с Ним и  поговорить.</a:t>
            </a:r>
            <a:endParaRPr lang="ru-RU" dirty="0"/>
          </a:p>
        </p:txBody>
      </p:sp>
      <p:pic>
        <p:nvPicPr>
          <p:cNvPr id="5122" name="Picture 2" descr="C:\Documents and Settings\Эмма\Рабочий стол\4 января\Kirill-Lavrov-v-roli-Pontiya-Pilata-v-seriale---Master-i-Margarita-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Понтий Пилат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550856"/>
            <a:ext cx="5500726" cy="2654573"/>
          </a:xfrm>
        </p:spPr>
        <p:txBody>
          <a:bodyPr/>
          <a:lstStyle/>
          <a:p>
            <a:pPr algn="just"/>
            <a:r>
              <a:rPr lang="ru-RU" sz="1000" dirty="0" smtClean="0"/>
              <a:t>Прокуратор сильно болен, его мучает страшная болезнь </a:t>
            </a:r>
            <a:r>
              <a:rPr lang="ru-RU" sz="1000" dirty="0" err="1" smtClean="0"/>
              <a:t>гемикрания</a:t>
            </a:r>
            <a:r>
              <a:rPr lang="ru-RU" sz="1000" dirty="0" smtClean="0"/>
              <a:t>. Пилат ненавидит город, которым вынужден править. Он делает свою работу нехотя, через силу. Но однажды перед ним предстает совершенно необычный преступник. </a:t>
            </a:r>
            <a:br>
              <a:rPr lang="ru-RU" sz="1000" dirty="0" smtClean="0"/>
            </a:br>
            <a:r>
              <a:rPr lang="ru-RU" sz="1000" dirty="0" smtClean="0"/>
              <a:t>    Видя перед собой подсудимого </a:t>
            </a:r>
            <a:r>
              <a:rPr lang="ru-RU" sz="1000" dirty="0" err="1" smtClean="0"/>
              <a:t>Га-Ноцри</a:t>
            </a:r>
            <a:r>
              <a:rPr lang="ru-RU" sz="1000" dirty="0" smtClean="0"/>
              <a:t>, беседуя с ним, Пилат невольно проникается симпатией к этому «сумасшедшему философу». </a:t>
            </a:r>
            <a:r>
              <a:rPr lang="ru-RU" sz="1000" dirty="0" err="1" smtClean="0"/>
              <a:t>Игемон</a:t>
            </a:r>
            <a:r>
              <a:rPr lang="ru-RU" sz="1000" dirty="0" smtClean="0"/>
              <a:t> осознает, что перед ним на допросе стоит ни в чем </a:t>
            </a:r>
            <a:r>
              <a:rPr lang="ru-RU" sz="1000" dirty="0" smtClean="0"/>
              <a:t>невиновный </a:t>
            </a:r>
            <a:r>
              <a:rPr lang="ru-RU" sz="1000" dirty="0" smtClean="0"/>
              <a:t>человек, способный нести людям только добро. Он желает помочь </a:t>
            </a:r>
            <a:r>
              <a:rPr lang="ru-RU" sz="1000" dirty="0" err="1" smtClean="0"/>
              <a:t>Иешуа</a:t>
            </a:r>
            <a:r>
              <a:rPr lang="ru-RU" sz="1000" dirty="0" smtClean="0"/>
              <a:t> и даже сначала отменяет тому смертный приговор. Но затем раскрываются страшные подробности: подсудимый посмел сомневаться в величии власти кесаря. Разговаривая с главой  Синедриона </a:t>
            </a:r>
            <a:r>
              <a:rPr lang="ru-RU" sz="1000" dirty="0" err="1" smtClean="0"/>
              <a:t>Каифой</a:t>
            </a:r>
            <a:r>
              <a:rPr lang="ru-RU" sz="1000" dirty="0" smtClean="0"/>
              <a:t>, </a:t>
            </a:r>
            <a:r>
              <a:rPr lang="ru-RU" sz="1000" dirty="0" err="1" smtClean="0"/>
              <a:t>игемон</a:t>
            </a:r>
            <a:r>
              <a:rPr lang="ru-RU" sz="1000" dirty="0" smtClean="0"/>
              <a:t> отмечает, что в честь великого праздника Пасхи он считает необходимым из двоих преступников помиловать именно </a:t>
            </a:r>
            <a:r>
              <a:rPr lang="ru-RU" sz="1000" dirty="0" err="1" smtClean="0"/>
              <a:t>Га-Ноцри</a:t>
            </a:r>
            <a:r>
              <a:rPr lang="ru-RU" sz="1000" dirty="0" smtClean="0"/>
              <a:t>. Но первосвященник непреклонен. </a:t>
            </a:r>
            <a:br>
              <a:rPr lang="ru-RU" sz="1000" dirty="0" smtClean="0"/>
            </a:br>
            <a:r>
              <a:rPr lang="ru-RU" sz="1000" dirty="0" smtClean="0"/>
              <a:t>    Тем не менее, у прокуратора есть свобода выбора: последнее слова остается все-таки за ним. Но, испугавшись потерять свою высокую должность, </a:t>
            </a:r>
            <a:r>
              <a:rPr lang="ru-RU" sz="1000" dirty="0" err="1" smtClean="0"/>
              <a:t>игемон</a:t>
            </a:r>
            <a:r>
              <a:rPr lang="ru-RU" sz="1000" dirty="0" smtClean="0"/>
              <a:t> приговаривает </a:t>
            </a:r>
            <a:r>
              <a:rPr lang="ru-RU" sz="1000" dirty="0" err="1" smtClean="0"/>
              <a:t>Иешуа</a:t>
            </a:r>
            <a:r>
              <a:rPr lang="ru-RU" sz="1000" dirty="0" smtClean="0"/>
              <a:t> к страшной смертной казни. После объявления смертного приговора подсудимому Пилат чувствует, что </a:t>
            </a:r>
            <a:r>
              <a:rPr lang="ru-RU" sz="1000" dirty="0" smtClean="0"/>
              <a:t>совершил непоправимую </a:t>
            </a:r>
            <a:r>
              <a:rPr lang="ru-RU" sz="1000" dirty="0" smtClean="0"/>
              <a:t>ошибку. </a:t>
            </a:r>
          </a:p>
          <a:p>
            <a:endParaRPr lang="ru-RU" sz="105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1bc201c8cd4534821a54173674133c53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8376</TotalTime>
  <Words>960</Words>
  <Application>Microsoft Office PowerPoint</Application>
  <PresentationFormat>Произвольный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Литература </vt:lpstr>
      <vt:lpstr>Сегодня на уроке </vt:lpstr>
      <vt:lpstr>Викторина «Да –Нет»</vt:lpstr>
      <vt:lpstr>Роман «Мастер и Маргарита»</vt:lpstr>
      <vt:lpstr>Темы и проблемы </vt:lpstr>
      <vt:lpstr>Проблема свободы творчества </vt:lpstr>
      <vt:lpstr>Ответственность автора за судьбу своего произведения</vt:lpstr>
      <vt:lpstr>Проблема выбора </vt:lpstr>
      <vt:lpstr>Понтий Пилат</vt:lpstr>
      <vt:lpstr>Добро и зло в романе</vt:lpstr>
      <vt:lpstr>Добро и зло – относительные категории</vt:lpstr>
      <vt:lpstr>Тема любви</vt:lpstr>
      <vt:lpstr>Любовь в романе</vt:lpstr>
      <vt:lpstr>Добро и зло в романе</vt:lpstr>
      <vt:lpstr>Два мира Булгакова</vt:lpstr>
      <vt:lpstr>Два мира Булгакова</vt:lpstr>
      <vt:lpstr>Готовимся к поступлению в вуз</vt:lpstr>
      <vt:lpstr>Готовимся к поступлению в вуз</vt:lpstr>
      <vt:lpstr>Готовимся к поступлению в вуз</vt:lpstr>
      <vt:lpstr>Готовимся к поступлению в вуз</vt:lpstr>
      <vt:lpstr>Сегодня на уроке мы узнали 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Эмма</cp:lastModifiedBy>
  <cp:revision>846</cp:revision>
  <dcterms:created xsi:type="dcterms:W3CDTF">2020-04-13T08:06:06Z</dcterms:created>
  <dcterms:modified xsi:type="dcterms:W3CDTF">2021-01-04T05:08:30Z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