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351" r:id="rId3"/>
    <p:sldId id="372" r:id="rId4"/>
    <p:sldId id="361" r:id="rId5"/>
    <p:sldId id="364" r:id="rId6"/>
    <p:sldId id="374" r:id="rId7"/>
    <p:sldId id="376" r:id="rId8"/>
    <p:sldId id="377" r:id="rId9"/>
    <p:sldId id="379" r:id="rId10"/>
    <p:sldId id="380" r:id="rId11"/>
    <p:sldId id="382" r:id="rId12"/>
    <p:sldId id="383" r:id="rId13"/>
    <p:sldId id="370" r:id="rId14"/>
    <p:sldId id="384" r:id="rId15"/>
    <p:sldId id="385" r:id="rId16"/>
    <p:sldId id="387" r:id="rId17"/>
    <p:sldId id="386" r:id="rId18"/>
    <p:sldId id="389" r:id="rId19"/>
    <p:sldId id="391" r:id="rId20"/>
    <p:sldId id="392" r:id="rId21"/>
    <p:sldId id="393" r:id="rId22"/>
    <p:sldId id="395" r:id="rId23"/>
    <p:sldId id="396" r:id="rId24"/>
    <p:sldId id="398" r:id="rId25"/>
    <p:sldId id="400" r:id="rId26"/>
    <p:sldId id="401" r:id="rId27"/>
    <p:sldId id="402" r:id="rId28"/>
    <p:sldId id="404" r:id="rId29"/>
    <p:sldId id="403" r:id="rId30"/>
    <p:sldId id="405" r:id="rId31"/>
    <p:sldId id="298" r:id="rId32"/>
  </p:sldIdLst>
  <p:sldSz cx="5765800" cy="3244850"/>
  <p:notesSz cx="5765800" cy="3244850"/>
  <p:custDataLst>
    <p:tags r:id="rId3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400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6848" autoAdjust="0"/>
  </p:normalViewPr>
  <p:slideViewPr>
    <p:cSldViewPr>
      <p:cViewPr varScale="1">
        <p:scale>
          <a:sx n="197" d="100"/>
          <a:sy n="197" d="100"/>
        </p:scale>
        <p:origin x="1218" y="1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pPr/>
              <a:t>02.02.2021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pPr/>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smtClean="0"/>
              <a:t>Образец заголовка</a:t>
            </a:r>
            <a:endParaRPr lang="ru-RU"/>
          </a:p>
        </p:txBody>
      </p:sp>
      <p:sp>
        <p:nvSpPr>
          <p:cNvPr id="3" name="Текст 2"/>
          <p:cNvSpPr>
            <a:spLocks noGrp="1"/>
          </p:cNvSpPr>
          <p:nvPr>
            <p:ph type="body" idx="1"/>
          </p:nvPr>
        </p:nvSpPr>
        <p:spPr>
          <a:xfrm>
            <a:off x="415278" y="1083504"/>
            <a:ext cx="4935243" cy="1292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a:xfrm>
            <a:off x="1960372" y="3017710"/>
            <a:ext cx="1845056" cy="276999"/>
          </a:xfrm>
        </p:spPr>
        <p:txBody>
          <a:bodyPr/>
          <a:lstStyle/>
          <a:p>
            <a:pPr>
              <a:defRPr/>
            </a:pPr>
            <a:endParaRPr lang="ru-RU"/>
          </a:p>
        </p:txBody>
      </p:sp>
      <p:sp>
        <p:nvSpPr>
          <p:cNvPr id="5" name="Номер слайда 4"/>
          <p:cNvSpPr>
            <a:spLocks noGrp="1"/>
          </p:cNvSpPr>
          <p:nvPr>
            <p:ph type="sldNum" sz="quarter" idx="11"/>
          </p:nvPr>
        </p:nvSpPr>
        <p:spPr>
          <a:xfrm>
            <a:off x="4151376" y="3017710"/>
            <a:ext cx="1326134" cy="276999"/>
          </a:xfrm>
        </p:spPr>
        <p:txBody>
          <a:bodyPr/>
          <a:lstStyle/>
          <a:p>
            <a:pPr>
              <a:defRPr/>
            </a:pPr>
            <a:fld id="{3606622D-805B-4E5B-9F8B-BFF74B449D46}" type="slidenum">
              <a:rPr lang="ru-RU" smtClean="0"/>
              <a:pPr>
                <a:defRPr/>
              </a:pPr>
              <a:t>‹#›</a:t>
            </a:fld>
            <a:endParaRPr lang="ru-RU"/>
          </a:p>
        </p:txBody>
      </p:sp>
      <p:sp>
        <p:nvSpPr>
          <p:cNvPr id="6" name="Дата 5"/>
          <p:cNvSpPr>
            <a:spLocks noGrp="1"/>
          </p:cNvSpPr>
          <p:nvPr>
            <p:ph type="dt" sz="half" idx="12"/>
          </p:nvPr>
        </p:nvSpPr>
        <p:spPr>
          <a:xfrm>
            <a:off x="288290" y="3017710"/>
            <a:ext cx="1326134" cy="276999"/>
          </a:xfrm>
        </p:spPr>
        <p:txBody>
          <a:body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90" y="131447"/>
            <a:ext cx="5189220" cy="315471"/>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288290" y="757132"/>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288290" y="1865038"/>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2930948" y="757132"/>
            <a:ext cx="2546562" cy="21437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6"/>
          <p:cNvSpPr>
            <a:spLocks noGrp="1" noChangeArrowheads="1"/>
          </p:cNvSpPr>
          <p:nvPr>
            <p:ph type="ftr" sz="quarter" idx="10"/>
          </p:nvPr>
        </p:nvSpPr>
        <p:spPr>
          <a:xfrm>
            <a:off x="1960372" y="3017710"/>
            <a:ext cx="1845056" cy="276999"/>
          </a:xfrm>
          <a:ln/>
        </p:spPr>
        <p:txBody>
          <a:bodyPr/>
          <a:lstStyle>
            <a:lvl1pPr>
              <a:defRPr/>
            </a:lvl1pPr>
          </a:lstStyle>
          <a:p>
            <a:pPr>
              <a:defRPr/>
            </a:pPr>
            <a:endParaRPr lang="ru-RU"/>
          </a:p>
        </p:txBody>
      </p:sp>
      <p:sp>
        <p:nvSpPr>
          <p:cNvPr id="7" name="Rectangle 27"/>
          <p:cNvSpPr>
            <a:spLocks noGrp="1" noChangeArrowheads="1"/>
          </p:cNvSpPr>
          <p:nvPr>
            <p:ph type="sldNum" sz="quarter" idx="11"/>
          </p:nvPr>
        </p:nvSpPr>
        <p:spPr>
          <a:xfrm>
            <a:off x="4151376" y="3017710"/>
            <a:ext cx="1326134" cy="276999"/>
          </a:xfrm>
          <a:ln/>
        </p:spPr>
        <p:txBody>
          <a:bodyPr/>
          <a:lstStyle>
            <a:lvl1pPr>
              <a:defRPr/>
            </a:lvl1pPr>
          </a:lstStyle>
          <a:p>
            <a:pPr>
              <a:defRPr/>
            </a:pPr>
            <a:fld id="{55E3CC0F-A84E-40BD-AF76-1C17EDE17AAA}" type="slidenum">
              <a:rPr lang="ru-RU"/>
              <a:pPr>
                <a:defRPr/>
              </a:pPr>
              <a:t>‹#›</a:t>
            </a:fld>
            <a:endParaRPr lang="ru-RU"/>
          </a:p>
        </p:txBody>
      </p:sp>
      <p:sp>
        <p:nvSpPr>
          <p:cNvPr id="8" name="Rectangle 28"/>
          <p:cNvSpPr>
            <a:spLocks noGrp="1" noChangeArrowheads="1"/>
          </p:cNvSpPr>
          <p:nvPr>
            <p:ph type="dt" sz="half" idx="12"/>
          </p:nvPr>
        </p:nvSpPr>
        <p:spPr>
          <a:xfrm>
            <a:off x="288290" y="3017710"/>
            <a:ext cx="1326134" cy="276999"/>
          </a:xfrm>
          <a:ln/>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288290" y="131447"/>
            <a:ext cx="5189220" cy="315471"/>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288290" y="757132"/>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2930948" y="757132"/>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288290" y="1865038"/>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2930948" y="1865038"/>
            <a:ext cx="2546562" cy="212365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6"/>
          <p:cNvSpPr>
            <a:spLocks noGrp="1" noChangeArrowheads="1"/>
          </p:cNvSpPr>
          <p:nvPr>
            <p:ph type="ftr" sz="quarter" idx="10"/>
          </p:nvPr>
        </p:nvSpPr>
        <p:spPr>
          <a:xfrm>
            <a:off x="1960372" y="3017710"/>
            <a:ext cx="1845056" cy="276999"/>
          </a:xfrm>
          <a:ln/>
        </p:spPr>
        <p:txBody>
          <a:bodyPr/>
          <a:lstStyle>
            <a:lvl1pPr>
              <a:defRPr/>
            </a:lvl1pPr>
          </a:lstStyle>
          <a:p>
            <a:pPr>
              <a:defRPr/>
            </a:pPr>
            <a:endParaRPr lang="ru-RU"/>
          </a:p>
        </p:txBody>
      </p:sp>
      <p:sp>
        <p:nvSpPr>
          <p:cNvPr id="8" name="Rectangle 27"/>
          <p:cNvSpPr>
            <a:spLocks noGrp="1" noChangeArrowheads="1"/>
          </p:cNvSpPr>
          <p:nvPr>
            <p:ph type="sldNum" sz="quarter" idx="11"/>
          </p:nvPr>
        </p:nvSpPr>
        <p:spPr>
          <a:xfrm>
            <a:off x="4151376" y="3017710"/>
            <a:ext cx="1326134" cy="276999"/>
          </a:xfrm>
          <a:ln/>
        </p:spPr>
        <p:txBody>
          <a:bodyPr/>
          <a:lstStyle>
            <a:lvl1pPr>
              <a:defRPr/>
            </a:lvl1pPr>
          </a:lstStyle>
          <a:p>
            <a:pPr>
              <a:defRPr/>
            </a:pPr>
            <a:fld id="{5A9E374D-EE0F-49C2-A76D-80AFC39758BC}" type="slidenum">
              <a:rPr lang="ru-RU"/>
              <a:pPr>
                <a:defRPr/>
              </a:pPr>
              <a:t>‹#›</a:t>
            </a:fld>
            <a:endParaRPr lang="ru-RU"/>
          </a:p>
        </p:txBody>
      </p:sp>
      <p:sp>
        <p:nvSpPr>
          <p:cNvPr id="9" name="Rectangle 28"/>
          <p:cNvSpPr>
            <a:spLocks noGrp="1" noChangeArrowheads="1"/>
          </p:cNvSpPr>
          <p:nvPr>
            <p:ph type="dt" sz="half" idx="12"/>
          </p:nvPr>
        </p:nvSpPr>
        <p:spPr>
          <a:xfrm>
            <a:off x="288290" y="3017710"/>
            <a:ext cx="1326134" cy="276999"/>
          </a:xfrm>
          <a:ln/>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88290" y="757132"/>
            <a:ext cx="2546562" cy="1092607"/>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930948" y="757132"/>
            <a:ext cx="2546562" cy="1092607"/>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6"/>
          <p:cNvSpPr>
            <a:spLocks noGrp="1" noChangeArrowheads="1"/>
          </p:cNvSpPr>
          <p:nvPr>
            <p:ph type="ftr" sz="quarter" idx="10"/>
          </p:nvPr>
        </p:nvSpPr>
        <p:spPr>
          <a:xfrm>
            <a:off x="1960372" y="3017710"/>
            <a:ext cx="1845056" cy="276999"/>
          </a:xfrm>
          <a:ln/>
        </p:spPr>
        <p:txBody>
          <a:bodyPr/>
          <a:lstStyle>
            <a:lvl1pPr>
              <a:defRPr/>
            </a:lvl1pPr>
          </a:lstStyle>
          <a:p>
            <a:pPr>
              <a:defRPr/>
            </a:pPr>
            <a:endParaRPr lang="ru-RU"/>
          </a:p>
        </p:txBody>
      </p:sp>
      <p:sp>
        <p:nvSpPr>
          <p:cNvPr id="6" name="Rectangle 27"/>
          <p:cNvSpPr>
            <a:spLocks noGrp="1" noChangeArrowheads="1"/>
          </p:cNvSpPr>
          <p:nvPr>
            <p:ph type="sldNum" sz="quarter" idx="11"/>
          </p:nvPr>
        </p:nvSpPr>
        <p:spPr>
          <a:xfrm>
            <a:off x="4151376" y="3017710"/>
            <a:ext cx="1326134" cy="276999"/>
          </a:xfrm>
          <a:ln/>
        </p:spPr>
        <p:txBody>
          <a:bodyPr/>
          <a:lstStyle>
            <a:lvl1pPr>
              <a:defRPr/>
            </a:lvl1pPr>
          </a:lstStyle>
          <a:p>
            <a:pPr>
              <a:defRPr/>
            </a:pPr>
            <a:fld id="{2AD91CE2-5C53-41A1-BA3F-491C286B1CF7}" type="slidenum">
              <a:rPr lang="ru-RU"/>
              <a:pPr>
                <a:defRPr/>
              </a:pPr>
              <a:t>‹#›</a:t>
            </a:fld>
            <a:endParaRPr lang="ru-RU"/>
          </a:p>
        </p:txBody>
      </p:sp>
      <p:sp>
        <p:nvSpPr>
          <p:cNvPr id="7" name="Rectangle 28"/>
          <p:cNvSpPr>
            <a:spLocks noGrp="1" noChangeArrowheads="1"/>
          </p:cNvSpPr>
          <p:nvPr>
            <p:ph type="dt" sz="half" idx="12"/>
          </p:nvPr>
        </p:nvSpPr>
        <p:spPr>
          <a:xfrm>
            <a:off x="288290" y="3017710"/>
            <a:ext cx="1326134" cy="276999"/>
          </a:xfrm>
          <a:ln/>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wedge/>
  </p:transition>
  <p:timing>
    <p:tnLst>
      <p:par>
        <p:cTn id="1" dur="indefinite" restart="never" nodeType="tmRoot"/>
      </p:par>
    </p:tnLst>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384078"/>
          </a:xfrm>
          <a:prstGeom prst="rect">
            <a:avLst/>
          </a:prstGeom>
        </p:spPr>
        <p:txBody>
          <a:bodyPr vert="horz" wrap="square" lIns="0" tIns="14604" rIns="0" bIns="0" rtlCol="0">
            <a:spAutoFit/>
          </a:bodyPr>
          <a:lstStyle/>
          <a:p>
            <a:pPr marL="12700" algn="ctr">
              <a:lnSpc>
                <a:spcPct val="100000"/>
              </a:lnSpc>
              <a:spcBef>
                <a:spcPts val="114"/>
              </a:spcBef>
            </a:pPr>
            <a:r>
              <a:rPr lang="ru-RU" sz="2400" dirty="0" smtClean="0">
                <a:latin typeface="Arial Black" pitchFamily="34" charset="0"/>
                <a:cs typeface="Times New Roman" pitchFamily="18" charset="0"/>
              </a:rPr>
              <a:t>Литература </a:t>
            </a:r>
            <a:endParaRPr sz="2400" dirty="0">
              <a:latin typeface="Arial Black" pitchFamily="34" charset="0"/>
              <a:cs typeface="Times New Roman" pitchFamily="18" charset="0"/>
            </a:endParaRPr>
          </a:p>
        </p:txBody>
      </p:sp>
      <p:sp>
        <p:nvSpPr>
          <p:cNvPr id="4" name="object 4"/>
          <p:cNvSpPr txBox="1"/>
          <p:nvPr/>
        </p:nvSpPr>
        <p:spPr>
          <a:xfrm flipV="1">
            <a:off x="3740156" y="1835068"/>
            <a:ext cx="1071570" cy="373179"/>
          </a:xfrm>
          <a:prstGeom prst="rect">
            <a:avLst/>
          </a:prstGeom>
        </p:spPr>
        <p:txBody>
          <a:bodyPr vert="horz" wrap="square" lIns="0" tIns="13970" rIns="0" bIns="0" rtlCol="0">
            <a:spAutoFit/>
          </a:bodyPr>
          <a:lstStyle/>
          <a:p>
            <a:pPr marL="12681" algn="ctr">
              <a:lnSpc>
                <a:spcPts val="2791"/>
              </a:lnSpc>
            </a:pPr>
            <a:endParaRPr sz="2800" b="1" dirty="0">
              <a:latin typeface="Arial Black" pitchFamily="34" charset="0"/>
              <a:cs typeface="Arial" pitchFamily="34" charset="0"/>
            </a:endParaRPr>
          </a:p>
        </p:txBody>
      </p:sp>
      <p:grpSp>
        <p:nvGrpSpPr>
          <p:cNvPr id="27" name="object 27"/>
          <p:cNvGrpSpPr/>
          <p:nvPr/>
        </p:nvGrpSpPr>
        <p:grpSpPr>
          <a:xfrm>
            <a:off x="4686759" y="212868"/>
            <a:ext cx="634365" cy="634365"/>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70296" y="249024"/>
            <a:ext cx="374804" cy="362279"/>
          </a:xfrm>
          <a:prstGeom prst="rect">
            <a:avLst/>
          </a:prstGeom>
        </p:spPr>
        <p:txBody>
          <a:bodyPr vert="horz" wrap="square" lIns="0" tIns="15875" rIns="0" bIns="0" rtlCol="0">
            <a:spAutoFit/>
          </a:bodyPr>
          <a:lstStyle/>
          <a:p>
            <a:pPr>
              <a:lnSpc>
                <a:spcPct val="100000"/>
              </a:lnSpc>
              <a:spcBef>
                <a:spcPts val="125"/>
              </a:spcBef>
            </a:pPr>
            <a:r>
              <a:rPr lang="uz-Latn-UZ" sz="2250" b="1" spc="10" dirty="0" smtClean="0">
                <a:solidFill>
                  <a:srgbClr val="FFFFFF"/>
                </a:solidFill>
                <a:latin typeface="Arial"/>
                <a:cs typeface="Arial"/>
              </a:rPr>
              <a:t>1</a:t>
            </a:r>
            <a:r>
              <a:rPr lang="ru-RU" sz="2250" b="1" spc="10" dirty="0" smtClean="0">
                <a:solidFill>
                  <a:srgbClr val="FFFFFF"/>
                </a:solidFill>
                <a:latin typeface="Arial"/>
                <a:cs typeface="Arial"/>
              </a:rPr>
              <a:t>1</a:t>
            </a:r>
            <a:endParaRPr sz="2250" dirty="0">
              <a:latin typeface="Arial"/>
              <a:cs typeface="Arial"/>
            </a:endParaRPr>
          </a:p>
        </p:txBody>
      </p:sp>
      <p:sp>
        <p:nvSpPr>
          <p:cNvPr id="31" name="object 31"/>
          <p:cNvSpPr txBox="1"/>
          <p:nvPr/>
        </p:nvSpPr>
        <p:spPr>
          <a:xfrm>
            <a:off x="4870296" y="541953"/>
            <a:ext cx="441496" cy="212238"/>
          </a:xfrm>
          <a:prstGeom prst="rect">
            <a:avLst/>
          </a:prstGeom>
        </p:spPr>
        <p:txBody>
          <a:bodyPr vert="horz" wrap="square" lIns="0" tIns="12065" rIns="0" bIns="0" rtlCol="0">
            <a:spAutoFit/>
          </a:bodyPr>
          <a:lstStyle/>
          <a:p>
            <a:pPr>
              <a:lnSpc>
                <a:spcPct val="100000"/>
              </a:lnSpc>
              <a:spcBef>
                <a:spcPts val="95"/>
              </a:spcBef>
            </a:pPr>
            <a:r>
              <a:rPr lang="ru-RU" sz="1300" spc="-5" dirty="0" smtClean="0">
                <a:solidFill>
                  <a:srgbClr val="FFFFFF"/>
                </a:solidFill>
                <a:latin typeface="Times New Roman" pitchFamily="18" charset="0"/>
                <a:cs typeface="Times New Roman" pitchFamily="18" charset="0"/>
              </a:rPr>
              <a:t>к</a:t>
            </a:r>
            <a:r>
              <a:rPr lang="ru-RU" sz="1000" spc="-5" dirty="0" smtClean="0">
                <a:solidFill>
                  <a:srgbClr val="FFFFFF"/>
                </a:solidFill>
                <a:latin typeface="Times New Roman" pitchFamily="18" charset="0"/>
                <a:cs typeface="Times New Roman" pitchFamily="18" charset="0"/>
              </a:rPr>
              <a:t>ласс</a:t>
            </a:r>
            <a:endParaRPr sz="1000">
              <a:latin typeface="Times New Roman" pitchFamily="18" charset="0"/>
              <a:cs typeface="Times New Roman" pitchFamily="18" charset="0"/>
            </a:endParaRPr>
          </a:p>
        </p:txBody>
      </p:sp>
      <p:sp>
        <p:nvSpPr>
          <p:cNvPr id="15" name="Rectangle 5"/>
          <p:cNvSpPr txBox="1">
            <a:spLocks/>
          </p:cNvSpPr>
          <p:nvPr/>
        </p:nvSpPr>
        <p:spPr>
          <a:xfrm>
            <a:off x="406633" y="1511219"/>
            <a:ext cx="2716354" cy="738664"/>
          </a:xfrm>
          <a:prstGeom prst="rect">
            <a:avLst/>
          </a:prstGeom>
          <a:ln w="76200" cmpd="tri">
            <a:solidFill>
              <a:srgbClr val="002060"/>
            </a:solidFill>
            <a:miter lim="800000"/>
            <a:headEnd/>
            <a:tailEnd/>
          </a:ln>
        </p:spPr>
        <p:txBody>
          <a:bodyPr wrap="square" lIns="0" tIns="0" rIns="0" bIns="0">
            <a:spAutoFit/>
          </a:bodyPr>
          <a:lstStyle>
            <a:lvl1pPr>
              <a:defRPr sz="2050" b="1" i="0">
                <a:solidFill>
                  <a:schemeClr val="bg1"/>
                </a:solidFill>
                <a:latin typeface="Arial"/>
                <a:ea typeface="+mj-ea"/>
                <a:cs typeface="Arial"/>
              </a:defRPr>
            </a:lvl1pPr>
          </a:lstStyle>
          <a:p>
            <a:pPr algn="ctr"/>
            <a:r>
              <a:rPr lang="ru-RU" altLang="ru-RU" sz="2400" kern="0" dirty="0" smtClean="0">
                <a:solidFill>
                  <a:srgbClr val="0070C0"/>
                </a:solidFill>
              </a:rPr>
              <a:t>Женские образы </a:t>
            </a:r>
          </a:p>
          <a:p>
            <a:pPr algn="ctr"/>
            <a:r>
              <a:rPr lang="ru-RU" altLang="ru-RU" sz="2400" kern="0" dirty="0" smtClean="0">
                <a:solidFill>
                  <a:srgbClr val="0070C0"/>
                </a:solidFill>
              </a:rPr>
              <a:t>«Тихий Дон» </a:t>
            </a:r>
          </a:p>
        </p:txBody>
      </p:sp>
      <p:pic>
        <p:nvPicPr>
          <p:cNvPr id="12" name="Рисунок 6" descr="1975г.jpg"/>
          <p:cNvPicPr>
            <a:picLocks noChangeAspect="1"/>
          </p:cNvPicPr>
          <p:nvPr/>
        </p:nvPicPr>
        <p:blipFill>
          <a:blip r:embed="rId2"/>
          <a:srcRect/>
          <a:stretch>
            <a:fillRect/>
          </a:stretch>
        </p:blipFill>
        <p:spPr bwMode="auto">
          <a:xfrm>
            <a:off x="3454404" y="1122360"/>
            <a:ext cx="2071702" cy="1928826"/>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96096" y="550855"/>
            <a:ext cx="3215432" cy="2821972"/>
          </a:xfrm>
          <a:prstGeom prst="rect">
            <a:avLst/>
          </a:prstGeom>
          <a:noFill/>
          <a:ln w="9525">
            <a:noFill/>
            <a:miter lim="800000"/>
            <a:headEnd/>
            <a:tailEnd/>
          </a:ln>
        </p:spPr>
        <p:txBody>
          <a:bodyPr wrap="square" lIns="51481" tIns="25740" rIns="51481" bIns="25740">
            <a:spAutoFit/>
          </a:bodyPr>
          <a:lstStyle/>
          <a:p>
            <a:pPr algn="ctr"/>
            <a:r>
              <a:rPr lang="ru-RU" sz="1000" b="1" dirty="0"/>
              <a:t>   </a:t>
            </a:r>
            <a:r>
              <a:rPr lang="ru-RU" sz="1000" dirty="0">
                <a:solidFill>
                  <a:schemeClr val="folHlink"/>
                </a:solidFill>
              </a:rPr>
              <a:t>В образе Натальи одна из наиболее обаятельных черт – материнство. Всю свою любовь, </a:t>
            </a:r>
            <a:r>
              <a:rPr lang="ru-RU" sz="1000" dirty="0" smtClean="0">
                <a:solidFill>
                  <a:schemeClr val="folHlink"/>
                </a:solidFill>
              </a:rPr>
              <a:t>она </a:t>
            </a:r>
            <a:r>
              <a:rPr lang="ru-RU" sz="1000" dirty="0">
                <a:solidFill>
                  <a:schemeClr val="folHlink"/>
                </a:solidFill>
              </a:rPr>
              <a:t>перенесла на своих детей, в заботах о них  забывала свои обиды и горести. В те же недолгие дни, когда Григорий был рядом с ней, не переставая страдать, чувствовала себя все же счастливой. </a:t>
            </a:r>
          </a:p>
          <a:p>
            <a:pPr algn="ctr"/>
            <a:r>
              <a:rPr lang="ru-RU" sz="1000" dirty="0">
                <a:solidFill>
                  <a:schemeClr val="folHlink"/>
                </a:solidFill>
              </a:rPr>
              <a:t>    Наталью  больно ранят отношения Григория с </a:t>
            </a:r>
            <a:r>
              <a:rPr lang="ru-RU" sz="1000" dirty="0" smtClean="0">
                <a:solidFill>
                  <a:schemeClr val="folHlink"/>
                </a:solidFill>
              </a:rPr>
              <a:t>Аксиньей. Измены </a:t>
            </a:r>
            <a:r>
              <a:rPr lang="ru-RU" sz="1000" dirty="0">
                <a:solidFill>
                  <a:schemeClr val="folHlink"/>
                </a:solidFill>
              </a:rPr>
              <a:t>его были оскорбительны для </a:t>
            </a:r>
            <a:r>
              <a:rPr lang="ru-RU" sz="1000" dirty="0" smtClean="0">
                <a:solidFill>
                  <a:schemeClr val="folHlink"/>
                </a:solidFill>
              </a:rPr>
              <a:t>нее.</a:t>
            </a:r>
            <a:endParaRPr lang="ru-RU" sz="1000" dirty="0">
              <a:solidFill>
                <a:schemeClr val="folHlink"/>
              </a:solidFill>
            </a:endParaRPr>
          </a:p>
          <a:p>
            <a:pPr algn="ctr"/>
            <a:r>
              <a:rPr lang="ru-RU" sz="1000" dirty="0">
                <a:solidFill>
                  <a:schemeClr val="folHlink"/>
                </a:solidFill>
              </a:rPr>
              <a:t>    Гордая и оскорбленная Наталья не захотела родить от </a:t>
            </a:r>
            <a:r>
              <a:rPr lang="ru-RU" sz="1000" dirty="0" smtClean="0">
                <a:solidFill>
                  <a:schemeClr val="folHlink"/>
                </a:solidFill>
              </a:rPr>
              <a:t>Григория. </a:t>
            </a:r>
            <a:r>
              <a:rPr lang="ru-RU" sz="1000" dirty="0">
                <a:solidFill>
                  <a:schemeClr val="folHlink"/>
                </a:solidFill>
              </a:rPr>
              <a:t>Она человек глубоко верующий, </a:t>
            </a:r>
            <a:r>
              <a:rPr lang="ru-RU" sz="1000" dirty="0" smtClean="0">
                <a:solidFill>
                  <a:schemeClr val="folHlink"/>
                </a:solidFill>
              </a:rPr>
              <a:t>богобоязненный. </a:t>
            </a:r>
            <a:r>
              <a:rPr lang="ru-RU" sz="1000" dirty="0">
                <a:solidFill>
                  <a:schemeClr val="folHlink"/>
                </a:solidFill>
              </a:rPr>
              <a:t>И чтобы решиться сперва на попытку самоубийства, а потом на убийство не родившегося еще ребенка, она должна была переступить через столь важные для нее христианские заповеди. Только сильнейшее чувство любви и ревности подвигли Наталью на такие поступки. Горе свое она переживает в себе, не выплескивая его наружу.  </a:t>
            </a:r>
          </a:p>
          <a:p>
            <a:pPr algn="ctr"/>
            <a:r>
              <a:rPr lang="ru-RU" sz="1000" dirty="0">
                <a:solidFill>
                  <a:schemeClr val="folHlink"/>
                </a:solidFill>
              </a:rPr>
              <a:t>     </a:t>
            </a:r>
          </a:p>
        </p:txBody>
      </p:sp>
      <p:pic>
        <p:nvPicPr>
          <p:cNvPr id="15363" name="Picture 13" descr="b_55488"/>
          <p:cNvPicPr>
            <a:picLocks noChangeAspect="1" noChangeArrowheads="1"/>
          </p:cNvPicPr>
          <p:nvPr/>
        </p:nvPicPr>
        <p:blipFill>
          <a:blip r:embed="rId2" cstate="print"/>
          <a:srcRect r="36620"/>
          <a:stretch>
            <a:fillRect/>
          </a:stretch>
        </p:blipFill>
        <p:spPr bwMode="auto">
          <a:xfrm>
            <a:off x="3382966" y="622293"/>
            <a:ext cx="2286016" cy="2500330"/>
          </a:xfrm>
          <a:prstGeom prst="rect">
            <a:avLst/>
          </a:prstGeom>
          <a:noFill/>
          <a:ln w="9525">
            <a:solidFill>
              <a:schemeClr val="bg1"/>
            </a:solid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anim calcmode="lin" valueType="num">
                                      <p:cBhvr>
                                        <p:cTn id="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246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67">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Effect transition="in" filter="fade">
                                      <p:cBhvr>
                                        <p:cTn id="14" dur="1000"/>
                                        <p:tgtEl>
                                          <p:spTgt spid="62467">
                                            <p:txEl>
                                              <p:pRg st="1" end="1"/>
                                            </p:txEl>
                                          </p:spTgt>
                                        </p:tgtEl>
                                      </p:cBhvr>
                                    </p:animEffect>
                                    <p:anim calcmode="lin" valueType="num">
                                      <p:cBhvr>
                                        <p:cTn id="1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2467">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2467">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Effect transition="in" filter="fade">
                                      <p:cBhvr>
                                        <p:cTn id="21" dur="1000"/>
                                        <p:tgtEl>
                                          <p:spTgt spid="62467">
                                            <p:txEl>
                                              <p:pRg st="2" end="2"/>
                                            </p:txEl>
                                          </p:spTgt>
                                        </p:tgtEl>
                                      </p:cBhvr>
                                    </p:animEffect>
                                    <p:anim calcmode="lin" valueType="num">
                                      <p:cBhvr>
                                        <p:cTn id="2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2467">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2467">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Effect transition="in" filter="fade">
                                      <p:cBhvr>
                                        <p:cTn id="28" dur="1000"/>
                                        <p:tgtEl>
                                          <p:spTgt spid="62467">
                                            <p:txEl>
                                              <p:pRg st="3" end="3"/>
                                            </p:txEl>
                                          </p:spTgt>
                                        </p:tgtEl>
                                      </p:cBhvr>
                                    </p:animEffect>
                                    <p:anim calcmode="lin" valueType="num">
                                      <p:cBhvr>
                                        <p:cTn id="29"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2467">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246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240242" y="622293"/>
            <a:ext cx="2642658" cy="2267974"/>
          </a:xfrm>
          <a:prstGeom prst="rect">
            <a:avLst/>
          </a:prstGeom>
          <a:noFill/>
          <a:ln w="9525">
            <a:noFill/>
            <a:miter lim="800000"/>
            <a:headEnd/>
            <a:tailEnd/>
          </a:ln>
        </p:spPr>
        <p:txBody>
          <a:bodyPr wrap="square" lIns="51481" tIns="25740" rIns="51481" bIns="25740">
            <a:spAutoFit/>
          </a:bodyPr>
          <a:lstStyle/>
          <a:p>
            <a:pPr algn="ctr"/>
            <a:r>
              <a:rPr lang="ru-RU" sz="1200" dirty="0">
                <a:solidFill>
                  <a:schemeClr val="folHlink"/>
                </a:solidFill>
              </a:rPr>
              <a:t>Дарья Мелехова упоминается уже в первой главе романа.   Но ее образ Шолохов показывает абсолютно по-другому.</a:t>
            </a:r>
          </a:p>
          <a:p>
            <a:pPr algn="ctr"/>
            <a:r>
              <a:rPr lang="ru-RU" sz="1200" dirty="0">
                <a:solidFill>
                  <a:schemeClr val="folHlink"/>
                </a:solidFill>
              </a:rPr>
              <a:t>В манере Дарьи играть своими бровями, щурить глаза и во всем ее облике улавливается что-то порочное. Порочность эта связана и с нелюбовью Дарьи к труду. Пантелей </a:t>
            </a:r>
            <a:r>
              <a:rPr lang="ru-RU" sz="1200" dirty="0" err="1">
                <a:solidFill>
                  <a:schemeClr val="folHlink"/>
                </a:solidFill>
              </a:rPr>
              <a:t>Прокофьевич</a:t>
            </a:r>
            <a:r>
              <a:rPr lang="ru-RU" sz="1200" dirty="0">
                <a:solidFill>
                  <a:schemeClr val="folHlink"/>
                </a:solidFill>
              </a:rPr>
              <a:t> говорит о ней</a:t>
            </a:r>
            <a:r>
              <a:rPr lang="ru-RU" sz="1200" dirty="0" smtClean="0">
                <a:solidFill>
                  <a:schemeClr val="folHlink"/>
                </a:solidFill>
              </a:rPr>
              <a:t>:</a:t>
            </a:r>
          </a:p>
          <a:p>
            <a:pPr algn="ctr"/>
            <a:r>
              <a:rPr lang="ru-RU" sz="1200" dirty="0" smtClean="0">
                <a:solidFill>
                  <a:schemeClr val="folHlink"/>
                </a:solidFill>
              </a:rPr>
              <a:t> «С ленцой </a:t>
            </a:r>
            <a:r>
              <a:rPr lang="ru-RU" sz="1200" dirty="0">
                <a:solidFill>
                  <a:schemeClr val="folHlink"/>
                </a:solidFill>
              </a:rPr>
              <a:t>баба, </a:t>
            </a:r>
            <a:r>
              <a:rPr lang="ru-RU" sz="1200" dirty="0" smtClean="0">
                <a:solidFill>
                  <a:schemeClr val="folHlink"/>
                </a:solidFill>
              </a:rPr>
              <a:t>испорченная</a:t>
            </a:r>
            <a:r>
              <a:rPr lang="ru-RU" sz="1200" dirty="0">
                <a:solidFill>
                  <a:schemeClr val="folHlink"/>
                </a:solidFill>
              </a:rPr>
              <a:t>... румянится да брови чернит...». </a:t>
            </a:r>
          </a:p>
        </p:txBody>
      </p:sp>
      <p:sp>
        <p:nvSpPr>
          <p:cNvPr id="56331" name="Rectangle 11"/>
          <p:cNvSpPr>
            <a:spLocks noGrp="1" noChangeArrowheads="1"/>
          </p:cNvSpPr>
          <p:nvPr>
            <p:ph type="title"/>
          </p:nvPr>
        </p:nvSpPr>
        <p:spPr>
          <a:xfrm>
            <a:off x="144145" y="144216"/>
            <a:ext cx="5477510" cy="307777"/>
          </a:xfrm>
        </p:spPr>
        <p:txBody>
          <a:bodyPr/>
          <a:lstStyle/>
          <a:p>
            <a:pPr algn="ctr" eaLnBrk="1" hangingPunct="1">
              <a:defRPr/>
            </a:pPr>
            <a:r>
              <a:rPr lang="ru-RU" sz="2000" dirty="0" smtClean="0">
                <a:latin typeface="+mn-lt"/>
              </a:rPr>
              <a:t>Трагедия в жизни Дарьи</a:t>
            </a:r>
          </a:p>
        </p:txBody>
      </p:sp>
      <p:pic>
        <p:nvPicPr>
          <p:cNvPr id="16388" name="Picture 9" descr="461"/>
          <p:cNvPicPr>
            <a:picLocks noChangeAspect="1" noChangeArrowheads="1"/>
          </p:cNvPicPr>
          <p:nvPr/>
        </p:nvPicPr>
        <p:blipFill>
          <a:blip r:embed="rId2" cstate="print"/>
          <a:srcRect l="46001" r="8000"/>
          <a:stretch>
            <a:fillRect/>
          </a:stretch>
        </p:blipFill>
        <p:spPr bwMode="auto">
          <a:xfrm>
            <a:off x="3026916" y="622293"/>
            <a:ext cx="2664296" cy="2440292"/>
          </a:xfrm>
          <a:prstGeom prst="rect">
            <a:avLst/>
          </a:prstGeom>
          <a:solidFill>
            <a:schemeClr val="bg1"/>
          </a:solid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31"/>
                                        </p:tgtEl>
                                        <p:attrNameLst>
                                          <p:attrName>style.visibility</p:attrName>
                                        </p:attrNameLst>
                                      </p:cBhvr>
                                      <p:to>
                                        <p:strVal val="visible"/>
                                      </p:to>
                                    </p:set>
                                    <p:anim calcmode="lin" valueType="num">
                                      <p:cBhvr>
                                        <p:cTn id="7" dur="2000" fill="hold"/>
                                        <p:tgtEl>
                                          <p:spTgt spid="56331"/>
                                        </p:tgtEl>
                                        <p:attrNameLst>
                                          <p:attrName>ppt_w</p:attrName>
                                        </p:attrNameLst>
                                      </p:cBhvr>
                                      <p:tavLst>
                                        <p:tav tm="0">
                                          <p:val>
                                            <p:strVal val="#ppt_w*0.70"/>
                                          </p:val>
                                        </p:tav>
                                        <p:tav tm="100000">
                                          <p:val>
                                            <p:strVal val="#ppt_w"/>
                                          </p:val>
                                        </p:tav>
                                      </p:tavLst>
                                    </p:anim>
                                    <p:anim calcmode="lin" valueType="num">
                                      <p:cBhvr>
                                        <p:cTn id="8" dur="2000" fill="hold"/>
                                        <p:tgtEl>
                                          <p:spTgt spid="56331"/>
                                        </p:tgtEl>
                                        <p:attrNameLst>
                                          <p:attrName>ppt_h</p:attrName>
                                        </p:attrNameLst>
                                      </p:cBhvr>
                                      <p:tavLst>
                                        <p:tav tm="0">
                                          <p:val>
                                            <p:strVal val="#ppt_h"/>
                                          </p:val>
                                        </p:tav>
                                        <p:tav tm="100000">
                                          <p:val>
                                            <p:strVal val="#ppt_h"/>
                                          </p:val>
                                        </p:tav>
                                      </p:tavLst>
                                    </p:anim>
                                    <p:animEffect transition="in" filter="fade">
                                      <p:cBhvr>
                                        <p:cTn id="9" dur="2000"/>
                                        <p:tgtEl>
                                          <p:spTgt spid="56331"/>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Effect transition="in" filter="fade">
                                      <p:cBhvr>
                                        <p:cTn id="13" dur="2000"/>
                                        <p:tgtEl>
                                          <p:spTgt spid="56323">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fade">
                                      <p:cBhvr>
                                        <p:cTn id="17" dur="2000"/>
                                        <p:tgtEl>
                                          <p:spTgt spid="56323">
                                            <p:txEl>
                                              <p:pRg st="1" end="1"/>
                                            </p:txEl>
                                          </p:spTgt>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Effect transition="in" filter="fade">
                                      <p:cBhvr>
                                        <p:cTn id="21" dur="20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body" idx="4294967295"/>
          </p:nvPr>
        </p:nvSpPr>
        <p:spPr>
          <a:xfrm>
            <a:off x="0" y="1946910"/>
            <a:ext cx="5765800" cy="184666"/>
          </a:xfrm>
        </p:spPr>
        <p:txBody>
          <a:bodyPr/>
          <a:lstStyle/>
          <a:p>
            <a:pPr eaLnBrk="1" hangingPunct="1">
              <a:buFont typeface="Wingdings" pitchFamily="2" charset="2"/>
              <a:buNone/>
              <a:defRPr/>
            </a:pPr>
            <a:r>
              <a:rPr lang="ru-RU" smtClean="0"/>
              <a:t>  </a:t>
            </a:r>
            <a:endParaRPr lang="ru-RU" smtClean="0">
              <a:solidFill>
                <a:schemeClr val="tx2"/>
              </a:solidFill>
              <a:latin typeface="Monotype Corsiva" pitchFamily="66" charset="0"/>
            </a:endParaRPr>
          </a:p>
        </p:txBody>
      </p:sp>
      <p:sp>
        <p:nvSpPr>
          <p:cNvPr id="71686" name="Text Box 6"/>
          <p:cNvSpPr txBox="1">
            <a:spLocks noChangeArrowheads="1"/>
          </p:cNvSpPr>
          <p:nvPr/>
        </p:nvSpPr>
        <p:spPr bwMode="auto">
          <a:xfrm>
            <a:off x="144145" y="550855"/>
            <a:ext cx="5477510" cy="2052530"/>
          </a:xfrm>
          <a:prstGeom prst="rect">
            <a:avLst/>
          </a:prstGeom>
          <a:noFill/>
          <a:ln w="9525">
            <a:noFill/>
            <a:miter lim="800000"/>
            <a:headEnd/>
            <a:tailEnd/>
          </a:ln>
        </p:spPr>
        <p:txBody>
          <a:bodyPr wrap="square" lIns="51481" tIns="25740" rIns="51481" bIns="25740">
            <a:spAutoFit/>
          </a:bodyPr>
          <a:lstStyle/>
          <a:p>
            <a:pPr algn="ctr"/>
            <a:r>
              <a:rPr lang="ru-RU" sz="1000" dirty="0" smtClean="0"/>
              <a:t>     </a:t>
            </a:r>
            <a:r>
              <a:rPr lang="ru-RU" sz="1000" dirty="0"/>
              <a:t>«Смерть Петра словно подхлестнула ее, и, чуть оправившись от перенесенного горя, она стала еще жаднее к жизни, еще внимательнее к своей наружности».</a:t>
            </a:r>
          </a:p>
          <a:p>
            <a:pPr algn="ctr"/>
            <a:r>
              <a:rPr lang="ru-RU" sz="1000" dirty="0"/>
              <a:t>     «...Совсем не та стала Дарья... Все чаще она противоречила свекру, на Ильиничну и внимания не обращала, безо всякой видимой причины злилась на всех, от покоса отделалась </a:t>
            </a:r>
            <a:r>
              <a:rPr lang="ru-RU" sz="1000" dirty="0" smtClean="0"/>
              <a:t>нездоровьем».</a:t>
            </a:r>
            <a:endParaRPr lang="ru-RU" sz="1000" dirty="0"/>
          </a:p>
          <a:p>
            <a:pPr algn="ctr"/>
            <a:r>
              <a:rPr lang="ru-RU" sz="1000" dirty="0"/>
              <a:t>     </a:t>
            </a:r>
          </a:p>
          <a:p>
            <a:pPr algn="ctr"/>
            <a:r>
              <a:rPr lang="ru-RU" sz="1000" dirty="0"/>
              <a:t>     Дарья – щеголиха, поэтому огромную роль играют  здесь детали одежды. Мы видели разбитную Дарью «принаряженной», «нарядной», «одетой богато и видно», «разнаряженной, словно на праздник». </a:t>
            </a:r>
          </a:p>
          <a:p>
            <a:pPr algn="ctr"/>
            <a:r>
              <a:rPr lang="ru-RU" sz="1000" dirty="0"/>
              <a:t>     Дарья у Шолохова </a:t>
            </a:r>
            <a:r>
              <a:rPr lang="ru-RU" sz="1000" dirty="0" smtClean="0"/>
              <a:t>постоянно </a:t>
            </a:r>
            <a:r>
              <a:rPr lang="ru-RU" sz="1000" dirty="0"/>
              <a:t>прихорашивается. Так, например, она «раз пять переодевалась, примеряя к какой кофточке больше всего идет полосатая георгиевская ленточка...»</a:t>
            </a:r>
          </a:p>
          <a:p>
            <a:pPr algn="ctr"/>
            <a:r>
              <a:rPr lang="ru-RU" sz="1000" dirty="0"/>
              <a:t>     Детали одежды и такие детали, как черные дуги бровей, значительны для раскрытия характера Дарьи, которую Пантелей </a:t>
            </a:r>
            <a:r>
              <a:rPr lang="ru-RU" sz="1000" dirty="0" err="1"/>
              <a:t>Прокофьевич</a:t>
            </a:r>
            <a:r>
              <a:rPr lang="ru-RU" sz="1000" dirty="0"/>
              <a:t> назвал «</a:t>
            </a:r>
            <a:r>
              <a:rPr lang="ru-RU" sz="1000" dirty="0" err="1"/>
              <a:t>заразей</a:t>
            </a:r>
            <a:r>
              <a:rPr lang="ru-RU" sz="1000" dirty="0"/>
              <a:t> липучей».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686">
                                            <p:txEl>
                                              <p:pRg st="0" end="0"/>
                                            </p:txEl>
                                          </p:spTgt>
                                        </p:tgtEl>
                                        <p:attrNameLst>
                                          <p:attrName>style.visibility</p:attrName>
                                        </p:attrNameLst>
                                      </p:cBhvr>
                                      <p:to>
                                        <p:strVal val="visible"/>
                                      </p:to>
                                    </p:set>
                                    <p:anim calcmode="lin" valueType="num">
                                      <p:cBhvr>
                                        <p:cTn id="7" dur="2000" fill="hold"/>
                                        <p:tgtEl>
                                          <p:spTgt spid="7168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1686">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71686">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71686">
                                            <p:txEl>
                                              <p:pRg st="0" end="0"/>
                                            </p:txEl>
                                          </p:spTgt>
                                        </p:tgtEl>
                                      </p:cBhvr>
                                    </p:animEffect>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71686">
                                            <p:txEl>
                                              <p:pRg st="1" end="1"/>
                                            </p:txEl>
                                          </p:spTgt>
                                        </p:tgtEl>
                                        <p:attrNameLst>
                                          <p:attrName>style.visibility</p:attrName>
                                        </p:attrNameLst>
                                      </p:cBhvr>
                                      <p:to>
                                        <p:strVal val="visible"/>
                                      </p:to>
                                    </p:set>
                                    <p:anim calcmode="lin" valueType="num">
                                      <p:cBhvr>
                                        <p:cTn id="14" dur="2000" fill="hold"/>
                                        <p:tgtEl>
                                          <p:spTgt spid="71686">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1686">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71686">
                                            <p:txEl>
                                              <p:pRg st="1" end="1"/>
                                            </p:txEl>
                                          </p:spTgt>
                                        </p:tgtEl>
                                        <p:attrNameLst>
                                          <p:attrName>style.rotation</p:attrName>
                                        </p:attrNameLst>
                                      </p:cBhvr>
                                      <p:tavLst>
                                        <p:tav tm="0">
                                          <p:val>
                                            <p:fltVal val="360"/>
                                          </p:val>
                                        </p:tav>
                                        <p:tav tm="100000">
                                          <p:val>
                                            <p:fltVal val="0"/>
                                          </p:val>
                                        </p:tav>
                                      </p:tavLst>
                                    </p:anim>
                                    <p:animEffect transition="in" filter="fade">
                                      <p:cBhvr>
                                        <p:cTn id="17" dur="2000"/>
                                        <p:tgtEl>
                                          <p:spTgt spid="71686">
                                            <p:txEl>
                                              <p:pRg st="1" end="1"/>
                                            </p:txEl>
                                          </p:spTgt>
                                        </p:tgtEl>
                                      </p:cBhvr>
                                    </p:animEffect>
                                  </p:childTnLst>
                                </p:cTn>
                              </p:par>
                            </p:childTnLst>
                          </p:cTn>
                        </p:par>
                        <p:par>
                          <p:cTn id="18" fill="hold">
                            <p:stCondLst>
                              <p:cond delay="4000"/>
                            </p:stCondLst>
                            <p:childTnLst>
                              <p:par>
                                <p:cTn id="19" presetID="49" presetClass="entr" presetSubtype="0" decel="100000" fill="hold" nodeType="afterEffect">
                                  <p:stCondLst>
                                    <p:cond delay="0"/>
                                  </p:stCondLst>
                                  <p:childTnLst>
                                    <p:set>
                                      <p:cBhvr>
                                        <p:cTn id="20" dur="1" fill="hold">
                                          <p:stCondLst>
                                            <p:cond delay="0"/>
                                          </p:stCondLst>
                                        </p:cTn>
                                        <p:tgtEl>
                                          <p:spTgt spid="71686">
                                            <p:txEl>
                                              <p:pRg st="2" end="2"/>
                                            </p:txEl>
                                          </p:spTgt>
                                        </p:tgtEl>
                                        <p:attrNameLst>
                                          <p:attrName>style.visibility</p:attrName>
                                        </p:attrNameLst>
                                      </p:cBhvr>
                                      <p:to>
                                        <p:strVal val="visible"/>
                                      </p:to>
                                    </p:set>
                                    <p:anim calcmode="lin" valueType="num">
                                      <p:cBhvr>
                                        <p:cTn id="21" dur="2000" fill="hold"/>
                                        <p:tgtEl>
                                          <p:spTgt spid="71686">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71686">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71686">
                                            <p:txEl>
                                              <p:pRg st="2" end="2"/>
                                            </p:txEl>
                                          </p:spTgt>
                                        </p:tgtEl>
                                        <p:attrNameLst>
                                          <p:attrName>style.rotation</p:attrName>
                                        </p:attrNameLst>
                                      </p:cBhvr>
                                      <p:tavLst>
                                        <p:tav tm="0">
                                          <p:val>
                                            <p:fltVal val="360"/>
                                          </p:val>
                                        </p:tav>
                                        <p:tav tm="100000">
                                          <p:val>
                                            <p:fltVal val="0"/>
                                          </p:val>
                                        </p:tav>
                                      </p:tavLst>
                                    </p:anim>
                                    <p:animEffect transition="in" filter="fade">
                                      <p:cBhvr>
                                        <p:cTn id="24" dur="2000"/>
                                        <p:tgtEl>
                                          <p:spTgt spid="71686">
                                            <p:txEl>
                                              <p:pRg st="2" end="2"/>
                                            </p:txEl>
                                          </p:spTgt>
                                        </p:tgtEl>
                                      </p:cBhvr>
                                    </p:animEffect>
                                  </p:childTnLst>
                                </p:cTn>
                              </p:par>
                            </p:childTnLst>
                          </p:cTn>
                        </p:par>
                        <p:par>
                          <p:cTn id="25" fill="hold">
                            <p:stCondLst>
                              <p:cond delay="6000"/>
                            </p:stCondLst>
                            <p:childTnLst>
                              <p:par>
                                <p:cTn id="26" presetID="49" presetClass="entr" presetSubtype="0" decel="100000" fill="hold" nodeType="afterEffect">
                                  <p:stCondLst>
                                    <p:cond delay="0"/>
                                  </p:stCondLst>
                                  <p:childTnLst>
                                    <p:set>
                                      <p:cBhvr>
                                        <p:cTn id="27" dur="1" fill="hold">
                                          <p:stCondLst>
                                            <p:cond delay="0"/>
                                          </p:stCondLst>
                                        </p:cTn>
                                        <p:tgtEl>
                                          <p:spTgt spid="71686">
                                            <p:txEl>
                                              <p:pRg st="3" end="3"/>
                                            </p:txEl>
                                          </p:spTgt>
                                        </p:tgtEl>
                                        <p:attrNameLst>
                                          <p:attrName>style.visibility</p:attrName>
                                        </p:attrNameLst>
                                      </p:cBhvr>
                                      <p:to>
                                        <p:strVal val="visible"/>
                                      </p:to>
                                    </p:set>
                                    <p:anim calcmode="lin" valueType="num">
                                      <p:cBhvr>
                                        <p:cTn id="28" dur="2000" fill="hold"/>
                                        <p:tgtEl>
                                          <p:spTgt spid="71686">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71686">
                                            <p:txEl>
                                              <p:pRg st="3" end="3"/>
                                            </p:txEl>
                                          </p:spTgt>
                                        </p:tgtEl>
                                        <p:attrNameLst>
                                          <p:attrName>ppt_h</p:attrName>
                                        </p:attrNameLst>
                                      </p:cBhvr>
                                      <p:tavLst>
                                        <p:tav tm="0">
                                          <p:val>
                                            <p:fltVal val="0"/>
                                          </p:val>
                                        </p:tav>
                                        <p:tav tm="100000">
                                          <p:val>
                                            <p:strVal val="#ppt_h"/>
                                          </p:val>
                                        </p:tav>
                                      </p:tavLst>
                                    </p:anim>
                                    <p:anim calcmode="lin" valueType="num">
                                      <p:cBhvr>
                                        <p:cTn id="30" dur="2000" fill="hold"/>
                                        <p:tgtEl>
                                          <p:spTgt spid="71686">
                                            <p:txEl>
                                              <p:pRg st="3" end="3"/>
                                            </p:txEl>
                                          </p:spTgt>
                                        </p:tgtEl>
                                        <p:attrNameLst>
                                          <p:attrName>style.rotation</p:attrName>
                                        </p:attrNameLst>
                                      </p:cBhvr>
                                      <p:tavLst>
                                        <p:tav tm="0">
                                          <p:val>
                                            <p:fltVal val="360"/>
                                          </p:val>
                                        </p:tav>
                                        <p:tav tm="100000">
                                          <p:val>
                                            <p:fltVal val="0"/>
                                          </p:val>
                                        </p:tav>
                                      </p:tavLst>
                                    </p:anim>
                                    <p:animEffect transition="in" filter="fade">
                                      <p:cBhvr>
                                        <p:cTn id="31" dur="2000"/>
                                        <p:tgtEl>
                                          <p:spTgt spid="71686">
                                            <p:txEl>
                                              <p:pRg st="3" end="3"/>
                                            </p:txEl>
                                          </p:spTgt>
                                        </p:tgtEl>
                                      </p:cBhvr>
                                    </p:animEffect>
                                  </p:childTnLst>
                                </p:cTn>
                              </p:par>
                            </p:childTnLst>
                          </p:cTn>
                        </p:par>
                        <p:par>
                          <p:cTn id="32" fill="hold">
                            <p:stCondLst>
                              <p:cond delay="8000"/>
                            </p:stCondLst>
                            <p:childTnLst>
                              <p:par>
                                <p:cTn id="33" presetID="49" presetClass="entr" presetSubtype="0" decel="100000" fill="hold" nodeType="afterEffect">
                                  <p:stCondLst>
                                    <p:cond delay="0"/>
                                  </p:stCondLst>
                                  <p:childTnLst>
                                    <p:set>
                                      <p:cBhvr>
                                        <p:cTn id="34" dur="1" fill="hold">
                                          <p:stCondLst>
                                            <p:cond delay="0"/>
                                          </p:stCondLst>
                                        </p:cTn>
                                        <p:tgtEl>
                                          <p:spTgt spid="71686">
                                            <p:txEl>
                                              <p:pRg st="4" end="4"/>
                                            </p:txEl>
                                          </p:spTgt>
                                        </p:tgtEl>
                                        <p:attrNameLst>
                                          <p:attrName>style.visibility</p:attrName>
                                        </p:attrNameLst>
                                      </p:cBhvr>
                                      <p:to>
                                        <p:strVal val="visible"/>
                                      </p:to>
                                    </p:set>
                                    <p:anim calcmode="lin" valueType="num">
                                      <p:cBhvr>
                                        <p:cTn id="35" dur="2000" fill="hold"/>
                                        <p:tgtEl>
                                          <p:spTgt spid="71686">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71686">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71686">
                                            <p:txEl>
                                              <p:pRg st="4" end="4"/>
                                            </p:txEl>
                                          </p:spTgt>
                                        </p:tgtEl>
                                        <p:attrNameLst>
                                          <p:attrName>style.rotation</p:attrName>
                                        </p:attrNameLst>
                                      </p:cBhvr>
                                      <p:tavLst>
                                        <p:tav tm="0">
                                          <p:val>
                                            <p:fltVal val="360"/>
                                          </p:val>
                                        </p:tav>
                                        <p:tav tm="100000">
                                          <p:val>
                                            <p:fltVal val="0"/>
                                          </p:val>
                                        </p:tav>
                                      </p:tavLst>
                                    </p:anim>
                                    <p:animEffect transition="in" filter="fade">
                                      <p:cBhvr>
                                        <p:cTn id="38" dur="2000"/>
                                        <p:tgtEl>
                                          <p:spTgt spid="71686">
                                            <p:txEl>
                                              <p:pRg st="4" end="4"/>
                                            </p:txEl>
                                          </p:spTgt>
                                        </p:tgtEl>
                                      </p:cBhvr>
                                    </p:animEffect>
                                  </p:childTnLst>
                                </p:cTn>
                              </p:par>
                            </p:childTnLst>
                          </p:cTn>
                        </p:par>
                        <p:par>
                          <p:cTn id="39" fill="hold">
                            <p:stCondLst>
                              <p:cond delay="10000"/>
                            </p:stCondLst>
                            <p:childTnLst>
                              <p:par>
                                <p:cTn id="40" presetID="49" presetClass="entr" presetSubtype="0" decel="100000" fill="hold" nodeType="afterEffect">
                                  <p:stCondLst>
                                    <p:cond delay="0"/>
                                  </p:stCondLst>
                                  <p:childTnLst>
                                    <p:set>
                                      <p:cBhvr>
                                        <p:cTn id="41" dur="1" fill="hold">
                                          <p:stCondLst>
                                            <p:cond delay="0"/>
                                          </p:stCondLst>
                                        </p:cTn>
                                        <p:tgtEl>
                                          <p:spTgt spid="71686">
                                            <p:txEl>
                                              <p:pRg st="5" end="5"/>
                                            </p:txEl>
                                          </p:spTgt>
                                        </p:tgtEl>
                                        <p:attrNameLst>
                                          <p:attrName>style.visibility</p:attrName>
                                        </p:attrNameLst>
                                      </p:cBhvr>
                                      <p:to>
                                        <p:strVal val="visible"/>
                                      </p:to>
                                    </p:set>
                                    <p:anim calcmode="lin" valueType="num">
                                      <p:cBhvr>
                                        <p:cTn id="42" dur="2000" fill="hold"/>
                                        <p:tgtEl>
                                          <p:spTgt spid="71686">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71686">
                                            <p:txEl>
                                              <p:pRg st="5" end="5"/>
                                            </p:txEl>
                                          </p:spTgt>
                                        </p:tgtEl>
                                        <p:attrNameLst>
                                          <p:attrName>ppt_h</p:attrName>
                                        </p:attrNameLst>
                                      </p:cBhvr>
                                      <p:tavLst>
                                        <p:tav tm="0">
                                          <p:val>
                                            <p:fltVal val="0"/>
                                          </p:val>
                                        </p:tav>
                                        <p:tav tm="100000">
                                          <p:val>
                                            <p:strVal val="#ppt_h"/>
                                          </p:val>
                                        </p:tav>
                                      </p:tavLst>
                                    </p:anim>
                                    <p:anim calcmode="lin" valueType="num">
                                      <p:cBhvr>
                                        <p:cTn id="44" dur="2000" fill="hold"/>
                                        <p:tgtEl>
                                          <p:spTgt spid="71686">
                                            <p:txEl>
                                              <p:pRg st="5" end="5"/>
                                            </p:txEl>
                                          </p:spTgt>
                                        </p:tgtEl>
                                        <p:attrNameLst>
                                          <p:attrName>style.rotation</p:attrName>
                                        </p:attrNameLst>
                                      </p:cBhvr>
                                      <p:tavLst>
                                        <p:tav tm="0">
                                          <p:val>
                                            <p:fltVal val="360"/>
                                          </p:val>
                                        </p:tav>
                                        <p:tav tm="100000">
                                          <p:val>
                                            <p:fltVal val="0"/>
                                          </p:val>
                                        </p:tav>
                                      </p:tavLst>
                                    </p:anim>
                                    <p:animEffect transition="in" filter="fade">
                                      <p:cBhvr>
                                        <p:cTn id="45" dur="2000"/>
                                        <p:tgtEl>
                                          <p:spTgt spid="716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Дуняша Мелехова</a:t>
            </a:r>
            <a:endParaRPr lang="ru-RU" dirty="0"/>
          </a:p>
        </p:txBody>
      </p:sp>
      <p:sp>
        <p:nvSpPr>
          <p:cNvPr id="4" name="Содержимое 3"/>
          <p:cNvSpPr>
            <a:spLocks noGrp="1"/>
          </p:cNvSpPr>
          <p:nvPr>
            <p:ph sz="half" idx="3"/>
          </p:nvPr>
        </p:nvSpPr>
        <p:spPr>
          <a:xfrm>
            <a:off x="2311396" y="550855"/>
            <a:ext cx="3286149" cy="2585323"/>
          </a:xfrm>
        </p:spPr>
        <p:txBody>
          <a:bodyPr/>
          <a:lstStyle/>
          <a:p>
            <a:r>
              <a:rPr lang="ru-RU" dirty="0" smtClean="0"/>
              <a:t>Внешне автор представляет Дуняшу худенькой девушкой с карими глазами и темными волосами.  Чем старше становится Дуняша, тем красивее. К пятнадцати годам она становится симпатичной, видной девушкой. Смуглостью кожи она пошла в своего отца. Своими длинными косичками девушка располагает к себе, они придают ей детскую беззаботность. Девушка отличается особой добротой и спокойствием, но при этом она очень настойчива и сильна характером. Она выходит замуж за Михаила Кошевого, который убил ее брата Петра. Она любит Григория и воспитывает </a:t>
            </a:r>
            <a:r>
              <a:rPr lang="ru-RU" smtClean="0"/>
              <a:t>его детей.</a:t>
            </a:r>
            <a:endParaRPr lang="ru-RU" dirty="0"/>
          </a:p>
        </p:txBody>
      </p:sp>
      <p:pic>
        <p:nvPicPr>
          <p:cNvPr id="19458" name="Picture 2" descr="C:\Documents and Settings\Эмма\Рабочий стол\1 февраля\1515878530_628303.jpg"/>
          <p:cNvPicPr>
            <a:picLocks noGrp="1" noChangeAspect="1" noChangeArrowheads="1"/>
          </p:cNvPicPr>
          <p:nvPr>
            <p:ph sz="half" idx="2"/>
          </p:nvPr>
        </p:nvPicPr>
        <p:blipFill>
          <a:blip r:embed="rId2"/>
          <a:srcRect/>
          <a:stretch>
            <a:fillRect/>
          </a:stretch>
        </p:blipFill>
        <p:spPr bwMode="auto">
          <a:xfrm>
            <a:off x="96819" y="622293"/>
            <a:ext cx="2214578" cy="2500330"/>
          </a:xfrm>
          <a:prstGeom prst="rect">
            <a:avLst/>
          </a:prstGeom>
          <a:noFill/>
        </p:spPr>
      </p:pic>
    </p:spTree>
  </p:cSld>
  <p:clrMapOvr>
    <a:masterClrMapping/>
  </p:clrMapOvr>
  <p:transition spd="med">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Дуняша</a:t>
            </a:r>
            <a:endParaRPr lang="ru-RU" dirty="0"/>
          </a:p>
        </p:txBody>
      </p:sp>
      <p:sp>
        <p:nvSpPr>
          <p:cNvPr id="3" name="Текст 2"/>
          <p:cNvSpPr>
            <a:spLocks noGrp="1"/>
          </p:cNvSpPr>
          <p:nvPr>
            <p:ph type="body" idx="1"/>
          </p:nvPr>
        </p:nvSpPr>
        <p:spPr>
          <a:xfrm>
            <a:off x="415278" y="1083504"/>
            <a:ext cx="4935243" cy="1754326"/>
          </a:xfrm>
        </p:spPr>
        <p:txBody>
          <a:bodyPr/>
          <a:lstStyle/>
          <a:p>
            <a:pPr>
              <a:spcBef>
                <a:spcPct val="50000"/>
              </a:spcBef>
            </a:pPr>
            <a:r>
              <a:rPr lang="ru-RU" dirty="0" smtClean="0">
                <a:solidFill>
                  <a:schemeClr val="tx1"/>
                </a:solidFill>
              </a:rPr>
              <a:t>Полюбив Мишку Кошевого, она не желает думать ни о ком больше, несмотря на угрозы отца, матери и брата. Все трагедии с домочадцами разыгрываются у нее на глазах. Смерть брата, Дарьи, Натальи, отца, матери, племянницы очень близко принимает Дуняша к сердцу. Но, несмотря на все потери, ей нужно жить дальше. И  Дуняша становится главным человеком в разоренном доме Мелеховых.</a:t>
            </a:r>
          </a:p>
          <a:p>
            <a:pPr>
              <a:spcBef>
                <a:spcPct val="50000"/>
              </a:spcBef>
            </a:pPr>
            <a:endParaRPr lang="ru-RU" dirty="0" smtClean="0">
              <a:solidFill>
                <a:schemeClr val="folHlink"/>
              </a:solidFill>
            </a:endParaRPr>
          </a:p>
          <a:p>
            <a:endParaRPr lang="ru-RU" dirty="0"/>
          </a:p>
        </p:txBody>
      </p:sp>
    </p:spTree>
  </p:cSld>
  <p:clrMapOvr>
    <a:masterClrMapping/>
  </p:clrMapOvr>
  <p:transition spd="med">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Аксинья- настоящая русская женщина</a:t>
            </a:r>
            <a:endParaRPr lang="ru-RU" dirty="0"/>
          </a:p>
        </p:txBody>
      </p:sp>
      <p:sp>
        <p:nvSpPr>
          <p:cNvPr id="3" name="Текст 2"/>
          <p:cNvSpPr>
            <a:spLocks noGrp="1"/>
          </p:cNvSpPr>
          <p:nvPr>
            <p:ph type="body" idx="1"/>
          </p:nvPr>
        </p:nvSpPr>
        <p:spPr>
          <a:xfrm>
            <a:off x="239694" y="693732"/>
            <a:ext cx="5214974" cy="1846659"/>
          </a:xfrm>
        </p:spPr>
        <p:txBody>
          <a:bodyPr/>
          <a:lstStyle/>
          <a:p>
            <a:r>
              <a:rPr lang="ru-RU" dirty="0" smtClean="0">
                <a:solidFill>
                  <a:schemeClr val="tx1"/>
                </a:solidFill>
              </a:rPr>
              <a:t>Аксинья – это тип настоящей русской женщины, умеющей</a:t>
            </a:r>
          </a:p>
          <a:p>
            <a:r>
              <a:rPr lang="ru-RU" dirty="0" smtClean="0">
                <a:solidFill>
                  <a:schemeClr val="tx1"/>
                </a:solidFill>
              </a:rPr>
              <a:t> по -настоящему любить, подчинившей любви всю свою жизнь.</a:t>
            </a:r>
            <a:r>
              <a:rPr lang="ru-RU" sz="1050" dirty="0" smtClean="0">
                <a:solidFill>
                  <a:schemeClr val="tx1"/>
                </a:solidFill>
              </a:rPr>
              <a:t>	</a:t>
            </a:r>
          </a:p>
          <a:p>
            <a:r>
              <a:rPr lang="ru-RU" sz="1050" dirty="0" smtClean="0">
                <a:solidFill>
                  <a:schemeClr val="tx1"/>
                </a:solidFill>
              </a:rPr>
              <a:t>  </a:t>
            </a:r>
            <a:r>
              <a:rPr lang="ru-RU" dirty="0" smtClean="0">
                <a:solidFill>
                  <a:schemeClr val="tx1"/>
                </a:solidFill>
              </a:rPr>
              <a:t>Аксинья была необыкновенно красива. Вот как описывает ее Шолохов: «Ветер трепал на Аксинье юбку, перебирал на смуглой шее мелкие пушистые завитки. На тяжелом узле волос пламенела расшитая цветным шелком шлычка, розовая рубаха, заправленная в юбку, не морщинясь, охватывала круглую спину и налитые плечи».</a:t>
            </a:r>
          </a:p>
          <a:p>
            <a:r>
              <a:rPr lang="ru-RU" dirty="0" smtClean="0">
                <a:solidFill>
                  <a:schemeClr val="tx1"/>
                </a:solidFill>
              </a:rPr>
              <a:t>Так же у Аксиньи была красивая и гордая походка, даже ведра с водой она носила по-особому  очень величаво и грациозно.</a:t>
            </a:r>
          </a:p>
          <a:p>
            <a:endParaRPr lang="ru-RU" dirty="0"/>
          </a:p>
        </p:txBody>
      </p:sp>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82" name="Picture 18" descr="Копия 459"/>
          <p:cNvPicPr>
            <a:picLocks noChangeAspect="1" noChangeArrowheads="1"/>
          </p:cNvPicPr>
          <p:nvPr/>
        </p:nvPicPr>
        <p:blipFill>
          <a:blip r:embed="rId2" cstate="print"/>
          <a:srcRect/>
          <a:stretch>
            <a:fillRect/>
          </a:stretch>
        </p:blipFill>
        <p:spPr bwMode="auto">
          <a:xfrm>
            <a:off x="3525842" y="622293"/>
            <a:ext cx="2071702" cy="2428892"/>
          </a:xfrm>
          <a:prstGeom prst="rect">
            <a:avLst/>
          </a:prstGeom>
          <a:noFill/>
          <a:ln w="9525">
            <a:noFill/>
            <a:miter lim="800000"/>
            <a:headEnd/>
            <a:tailEnd/>
          </a:ln>
        </p:spPr>
      </p:pic>
      <p:sp>
        <p:nvSpPr>
          <p:cNvPr id="113677" name="Text Box 13"/>
          <p:cNvSpPr txBox="1">
            <a:spLocks noChangeArrowheads="1"/>
          </p:cNvSpPr>
          <p:nvPr/>
        </p:nvSpPr>
        <p:spPr bwMode="auto">
          <a:xfrm>
            <a:off x="96097" y="479417"/>
            <a:ext cx="3358307" cy="2514195"/>
          </a:xfrm>
          <a:prstGeom prst="rect">
            <a:avLst/>
          </a:prstGeom>
          <a:noFill/>
          <a:ln w="9525">
            <a:noFill/>
            <a:miter lim="800000"/>
            <a:headEnd/>
            <a:tailEnd/>
          </a:ln>
        </p:spPr>
        <p:txBody>
          <a:bodyPr wrap="square" lIns="51481" tIns="25740" rIns="51481" bIns="25740">
            <a:spAutoFit/>
          </a:bodyPr>
          <a:lstStyle/>
          <a:p>
            <a:pPr algn="ctr">
              <a:spcBef>
                <a:spcPct val="50000"/>
              </a:spcBef>
            </a:pPr>
            <a:r>
              <a:rPr lang="ru-RU" sz="1600" dirty="0" smtClean="0"/>
              <a:t>Молодость </a:t>
            </a:r>
            <a:r>
              <a:rPr lang="ru-RU" sz="1600" dirty="0"/>
              <a:t>ее была поругана надругательством отца и истязаниями мужа. Любовь для героини – это своеобразный выход из беспросветного прошлого, вот почему она вся отдается своему чувству: </a:t>
            </a:r>
            <a:r>
              <a:rPr lang="ru-RU" sz="1600" dirty="0" smtClean="0"/>
              <a:t>«Не </a:t>
            </a:r>
            <a:r>
              <a:rPr lang="ru-RU" sz="1600" dirty="0"/>
              <a:t>лазоревым алым цветом, а собачьей преданностью,  </a:t>
            </a:r>
            <a:r>
              <a:rPr lang="ru-RU" sz="1600" dirty="0" err="1"/>
              <a:t>дурнопьяном</a:t>
            </a:r>
            <a:r>
              <a:rPr lang="ru-RU" sz="1600" dirty="0"/>
              <a:t> придорожным цветет поздняя бабья </a:t>
            </a:r>
            <a:r>
              <a:rPr lang="ru-RU" sz="1600" dirty="0" smtClean="0"/>
              <a:t>любовь».</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3677"/>
                                        </p:tgtEl>
                                        <p:attrNameLst>
                                          <p:attrName>style.visibility</p:attrName>
                                        </p:attrNameLst>
                                      </p:cBhvr>
                                      <p:to>
                                        <p:strVal val="visible"/>
                                      </p:to>
                                    </p:set>
                                    <p:anim calcmode="lin" valueType="num">
                                      <p:cBhvr>
                                        <p:cTn id="7" dur="2000" fill="hold"/>
                                        <p:tgtEl>
                                          <p:spTgt spid="113677"/>
                                        </p:tgtEl>
                                        <p:attrNameLst>
                                          <p:attrName>ppt_w</p:attrName>
                                        </p:attrNameLst>
                                      </p:cBhvr>
                                      <p:tavLst>
                                        <p:tav tm="0">
                                          <p:val>
                                            <p:strVal val="#ppt_w+.3"/>
                                          </p:val>
                                        </p:tav>
                                        <p:tav tm="100000">
                                          <p:val>
                                            <p:strVal val="#ppt_w"/>
                                          </p:val>
                                        </p:tav>
                                      </p:tavLst>
                                    </p:anim>
                                    <p:anim calcmode="lin" valueType="num">
                                      <p:cBhvr>
                                        <p:cTn id="8" dur="2000" fill="hold"/>
                                        <p:tgtEl>
                                          <p:spTgt spid="113677"/>
                                        </p:tgtEl>
                                        <p:attrNameLst>
                                          <p:attrName>ppt_h</p:attrName>
                                        </p:attrNameLst>
                                      </p:cBhvr>
                                      <p:tavLst>
                                        <p:tav tm="0">
                                          <p:val>
                                            <p:strVal val="#ppt_h"/>
                                          </p:val>
                                        </p:tav>
                                        <p:tav tm="100000">
                                          <p:val>
                                            <p:strVal val="#ppt_h"/>
                                          </p:val>
                                        </p:tav>
                                      </p:tavLst>
                                    </p:anim>
                                    <p:animEffect transition="in" filter="fade">
                                      <p:cBhvr>
                                        <p:cTn id="9" dur="2000"/>
                                        <p:tgtEl>
                                          <p:spTgt spid="113677"/>
                                        </p:tgtEl>
                                      </p:cBhvr>
                                    </p:animEffect>
                                  </p:childTnLst>
                                </p:cTn>
                              </p:par>
                            </p:childTnLst>
                          </p:cTn>
                        </p:par>
                        <p:par>
                          <p:cTn id="10" fill="hold">
                            <p:stCondLst>
                              <p:cond delay="2000"/>
                            </p:stCondLst>
                            <p:childTnLst>
                              <p:par>
                                <p:cTn id="11" presetID="21" presetClass="entr" presetSubtype="4" fill="hold" nodeType="afterEffect">
                                  <p:stCondLst>
                                    <p:cond delay="0"/>
                                  </p:stCondLst>
                                  <p:childTnLst>
                                    <p:set>
                                      <p:cBhvr>
                                        <p:cTn id="12" dur="1" fill="hold">
                                          <p:stCondLst>
                                            <p:cond delay="0"/>
                                          </p:stCondLst>
                                        </p:cTn>
                                        <p:tgtEl>
                                          <p:spTgt spid="113682"/>
                                        </p:tgtEl>
                                        <p:attrNameLst>
                                          <p:attrName>style.visibility</p:attrName>
                                        </p:attrNameLst>
                                      </p:cBhvr>
                                      <p:to>
                                        <p:strVal val="visible"/>
                                      </p:to>
                                    </p:set>
                                    <p:animEffect transition="in" filter="wheel(4)">
                                      <p:cBhvr>
                                        <p:cTn id="13" dur="2000"/>
                                        <p:tgtEl>
                                          <p:spTgt spid="113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Аксинья </a:t>
            </a:r>
            <a:endParaRPr lang="ru-RU" dirty="0"/>
          </a:p>
        </p:txBody>
      </p:sp>
      <p:sp>
        <p:nvSpPr>
          <p:cNvPr id="3" name="Текст 2"/>
          <p:cNvSpPr>
            <a:spLocks noGrp="1"/>
          </p:cNvSpPr>
          <p:nvPr>
            <p:ph type="body" idx="1"/>
          </p:nvPr>
        </p:nvSpPr>
        <p:spPr>
          <a:xfrm>
            <a:off x="168256" y="622293"/>
            <a:ext cx="5429288" cy="2492990"/>
          </a:xfrm>
        </p:spPr>
        <p:txBody>
          <a:bodyPr/>
          <a:lstStyle/>
          <a:p>
            <a:r>
              <a:rPr lang="ru-RU" dirty="0" smtClean="0">
                <a:solidFill>
                  <a:srgbClr val="F7CBA3"/>
                </a:solidFill>
              </a:rPr>
              <a:t> </a:t>
            </a:r>
            <a:r>
              <a:rPr lang="ru-RU" dirty="0" smtClean="0">
                <a:solidFill>
                  <a:schemeClr val="tx1"/>
                </a:solidFill>
              </a:rPr>
              <a:t>Аксинья страстно любит Григория.  Отношения между ними описываются очень сурово: «Он упорно, настойчиво ее обхаживал. И это-то упорство и было страшно Аксинье». Сближение их описано так : «Рывком кинул ее Григорий на руки – так кидает волк к себе на хребтину зарезанную овцу».</a:t>
            </a:r>
          </a:p>
          <a:p>
            <a:r>
              <a:rPr lang="ru-RU" dirty="0" smtClean="0">
                <a:solidFill>
                  <a:schemeClr val="tx1"/>
                </a:solidFill>
              </a:rPr>
              <a:t>Она так любила Григория, что готова на все, даже на убийство мужа. </a:t>
            </a:r>
          </a:p>
          <a:p>
            <a:r>
              <a:rPr lang="ru-RU" dirty="0" smtClean="0">
                <a:solidFill>
                  <a:schemeClr val="tx1"/>
                </a:solidFill>
              </a:rPr>
              <a:t>Это ведь она первая уговаривает своего любимого: «Гриша, родимый, давай уйдем. Милый мой! Кинем все, уйдем. И мужа и все кину, лишь бы ты был… на шахты уйдем, далеко. </a:t>
            </a:r>
            <a:r>
              <a:rPr lang="ru-RU" dirty="0" err="1" smtClean="0">
                <a:solidFill>
                  <a:schemeClr val="tx1"/>
                </a:solidFill>
              </a:rPr>
              <a:t>Кохать</a:t>
            </a:r>
            <a:r>
              <a:rPr lang="ru-RU" dirty="0" smtClean="0">
                <a:solidFill>
                  <a:schemeClr val="tx1"/>
                </a:solidFill>
              </a:rPr>
              <a:t> тебя буду, жалеть». </a:t>
            </a:r>
          </a:p>
          <a:p>
            <a:r>
              <a:rPr lang="ru-RU" dirty="0" smtClean="0">
                <a:solidFill>
                  <a:schemeClr val="tx1"/>
                </a:solidFill>
              </a:rPr>
              <a:t>Причем она уверена в правильности и нравственности своего решения. Позднее она скажет Наталье: «Ты первая отняла у меня Гришку! Ты, а не я… Ты знала, что он  жил со мной, зачем замуж шла?»</a:t>
            </a:r>
          </a:p>
          <a:p>
            <a:r>
              <a:rPr lang="ru-RU" b="1" dirty="0" smtClean="0">
                <a:solidFill>
                  <a:schemeClr val="bg1"/>
                </a:solidFill>
              </a:rPr>
              <a:t> </a:t>
            </a:r>
            <a:r>
              <a:rPr lang="ru-RU" b="1" dirty="0" smtClean="0">
                <a:solidFill>
                  <a:schemeClr val="tx1"/>
                </a:solidFill>
              </a:rPr>
              <a:t>Вернувшемуся из лагеря мужу со страхом и тоской прямо и открыто говорит: «Не таюсь – грех на мне. Бей, Степан!»</a:t>
            </a:r>
            <a:endParaRPr lang="ru-RU" dirty="0">
              <a:solidFill>
                <a:schemeClr val="tx1"/>
              </a:solidFill>
            </a:endParaRPr>
          </a:p>
        </p:txBody>
      </p:sp>
    </p:spTree>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Аксинья</a:t>
            </a:r>
            <a:endParaRPr lang="ru-RU" dirty="0"/>
          </a:p>
        </p:txBody>
      </p:sp>
      <p:pic>
        <p:nvPicPr>
          <p:cNvPr id="5" name="Picture 8" descr="448"/>
          <p:cNvPicPr>
            <a:picLocks noGrp="1" noChangeAspect="1" noChangeArrowheads="1"/>
          </p:cNvPicPr>
          <p:nvPr>
            <p:ph sz="half" idx="3"/>
          </p:nvPr>
        </p:nvPicPr>
        <p:blipFill>
          <a:blip r:embed="rId2" cstate="print"/>
          <a:srcRect/>
          <a:stretch>
            <a:fillRect/>
          </a:stretch>
        </p:blipFill>
        <p:spPr bwMode="auto">
          <a:xfrm>
            <a:off x="2811462" y="550855"/>
            <a:ext cx="2857519" cy="2571767"/>
          </a:xfrm>
          <a:prstGeom prst="rect">
            <a:avLst/>
          </a:prstGeom>
          <a:noFill/>
          <a:ln w="9525">
            <a:noFill/>
            <a:miter lim="800000"/>
            <a:headEnd/>
            <a:tailEnd/>
          </a:ln>
        </p:spPr>
      </p:pic>
      <p:pic>
        <p:nvPicPr>
          <p:cNvPr id="6" name="Picture 7" descr="446"/>
          <p:cNvPicPr>
            <a:picLocks noGrp="1" noChangeAspect="1" noChangeArrowheads="1"/>
          </p:cNvPicPr>
          <p:nvPr>
            <p:ph sz="half" idx="2"/>
          </p:nvPr>
        </p:nvPicPr>
        <p:blipFill>
          <a:blip r:embed="rId3" cstate="print"/>
          <a:srcRect/>
          <a:stretch>
            <a:fillRect/>
          </a:stretch>
        </p:blipFill>
        <p:spPr bwMode="auto">
          <a:xfrm>
            <a:off x="96818" y="550855"/>
            <a:ext cx="2700357" cy="2571767"/>
          </a:xfrm>
          <a:prstGeom prst="rect">
            <a:avLst/>
          </a:prstGeom>
          <a:noFill/>
          <a:ln w="9525">
            <a:noFill/>
            <a:miter lim="800000"/>
            <a:headEnd/>
            <a:tailEnd/>
          </a:ln>
        </p:spPr>
      </p:pic>
    </p:spTree>
  </p:cSld>
  <p:clrMapOvr>
    <a:masterClrMapping/>
  </p:clrMapOvr>
  <p:transition spd="med">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Гордая Аксинья </a:t>
            </a:r>
            <a:endParaRPr lang="ru-RU" dirty="0"/>
          </a:p>
        </p:txBody>
      </p:sp>
      <p:sp>
        <p:nvSpPr>
          <p:cNvPr id="4" name="Содержимое 3"/>
          <p:cNvSpPr>
            <a:spLocks noGrp="1"/>
          </p:cNvSpPr>
          <p:nvPr>
            <p:ph sz="half" idx="3"/>
          </p:nvPr>
        </p:nvSpPr>
        <p:spPr>
          <a:xfrm>
            <a:off x="2382834" y="550855"/>
            <a:ext cx="3286147" cy="2215991"/>
          </a:xfrm>
        </p:spPr>
        <p:txBody>
          <a:bodyPr/>
          <a:lstStyle/>
          <a:p>
            <a:pPr>
              <a:spcBef>
                <a:spcPct val="50000"/>
              </a:spcBef>
            </a:pPr>
            <a:r>
              <a:rPr lang="ru-RU" dirty="0" smtClean="0">
                <a:solidFill>
                  <a:schemeClr val="folHlink"/>
                </a:solidFill>
              </a:rPr>
              <a:t>Шолохов не один раз говорит о своей героине, что она  - гордая. У нее «гордое лицо», презирая сплетни, она «гордо и высоко несла свою счастливую, но срамную голову».  </a:t>
            </a:r>
            <a:r>
              <a:rPr lang="ru-RU" dirty="0" smtClean="0">
                <a:solidFill>
                  <a:schemeClr val="folHlink"/>
                </a:solidFill>
              </a:rPr>
              <a:t>Аксинья </a:t>
            </a:r>
            <a:r>
              <a:rPr lang="ru-RU" dirty="0" smtClean="0">
                <a:solidFill>
                  <a:schemeClr val="folHlink"/>
                </a:solidFill>
              </a:rPr>
              <a:t>не гордится своей яркой, волнующей красотой, гордость ее проявляется в отстаивании своего человеческого достоинства. В романе Аксинья изменяет и Григорию с </a:t>
            </a:r>
            <a:r>
              <a:rPr lang="ru-RU" dirty="0" err="1" smtClean="0">
                <a:solidFill>
                  <a:schemeClr val="folHlink"/>
                </a:solidFill>
              </a:rPr>
              <a:t>Листницким</a:t>
            </a:r>
            <a:r>
              <a:rPr lang="ru-RU" dirty="0" smtClean="0">
                <a:solidFill>
                  <a:schemeClr val="folHlink"/>
                </a:solidFill>
              </a:rPr>
              <a:t>, который также за ней ухаживал. А потом говорит ему: «Не </a:t>
            </a:r>
            <a:r>
              <a:rPr lang="ru-RU" dirty="0" smtClean="0">
                <a:solidFill>
                  <a:schemeClr val="folHlink"/>
                </a:solidFill>
              </a:rPr>
              <a:t>подходи, </a:t>
            </a:r>
            <a:r>
              <a:rPr lang="ru-RU" dirty="0" smtClean="0">
                <a:solidFill>
                  <a:schemeClr val="folHlink"/>
                </a:solidFill>
              </a:rPr>
              <a:t>проклятый!»</a:t>
            </a:r>
          </a:p>
          <a:p>
            <a:endParaRPr lang="ru-RU" dirty="0"/>
          </a:p>
        </p:txBody>
      </p:sp>
      <p:pic>
        <p:nvPicPr>
          <p:cNvPr id="5" name="Picture 23" descr="452"/>
          <p:cNvPicPr>
            <a:picLocks noGrp="1" noChangeAspect="1" noChangeArrowheads="1"/>
          </p:cNvPicPr>
          <p:nvPr>
            <p:ph sz="half" idx="2"/>
          </p:nvPr>
        </p:nvPicPr>
        <p:blipFill>
          <a:blip r:embed="rId2" cstate="print"/>
          <a:srcRect/>
          <a:stretch>
            <a:fillRect/>
          </a:stretch>
        </p:blipFill>
        <p:spPr bwMode="auto">
          <a:xfrm>
            <a:off x="96818" y="622293"/>
            <a:ext cx="2214578" cy="2500329"/>
          </a:xfrm>
          <a:prstGeom prst="rect">
            <a:avLst/>
          </a:prstGeom>
          <a:noFill/>
          <a:ln w="9525">
            <a:noFill/>
            <a:miter lim="800000"/>
            <a:headEnd/>
            <a:tailEnd/>
          </a:ln>
        </p:spPr>
      </p:pic>
    </p:spTree>
  </p:cSld>
  <p:clrMapOvr>
    <a:masterClrMapping/>
  </p:clrMapOvr>
  <p:transition spd="med">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ru-RU" sz="2400" dirty="0" smtClean="0"/>
              <a:t>Сегодня на уроке </a:t>
            </a:r>
            <a:endParaRPr lang="ru-RU" dirty="0"/>
          </a:p>
        </p:txBody>
      </p:sp>
      <p:sp>
        <p:nvSpPr>
          <p:cNvPr id="3" name="Текст 2"/>
          <p:cNvSpPr>
            <a:spLocks noGrp="1"/>
          </p:cNvSpPr>
          <p:nvPr>
            <p:ph type="body" idx="1"/>
          </p:nvPr>
        </p:nvSpPr>
        <p:spPr>
          <a:xfrm>
            <a:off x="1802780" y="902345"/>
            <a:ext cx="2952329" cy="646331"/>
          </a:xfrm>
        </p:spPr>
        <p:txBody>
          <a:bodyPr/>
          <a:lstStyle/>
          <a:p>
            <a:r>
              <a:rPr lang="ru-RU" sz="1400" b="1" dirty="0" smtClean="0">
                <a:solidFill>
                  <a:srgbClr val="0070C0"/>
                </a:solidFill>
              </a:rPr>
              <a:t>Поговорим о женских образах романа-эпопеи «Тихий Дон» М.А.Шолохова </a:t>
            </a:r>
          </a:p>
        </p:txBody>
      </p:sp>
      <p:sp>
        <p:nvSpPr>
          <p:cNvPr id="4" name="Овал 3"/>
          <p:cNvSpPr/>
          <p:nvPr/>
        </p:nvSpPr>
        <p:spPr>
          <a:xfrm>
            <a:off x="1082701" y="830337"/>
            <a:ext cx="504000" cy="504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ru-RU" sz="2800" b="1" dirty="0"/>
          </a:p>
        </p:txBody>
      </p:sp>
      <p:sp>
        <p:nvSpPr>
          <p:cNvPr id="5" name="Овал 4"/>
          <p:cNvSpPr/>
          <p:nvPr/>
        </p:nvSpPr>
        <p:spPr>
          <a:xfrm>
            <a:off x="1082701" y="1550417"/>
            <a:ext cx="504000" cy="504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ru-RU" b="1" dirty="0"/>
          </a:p>
        </p:txBody>
      </p:sp>
      <p:sp>
        <p:nvSpPr>
          <p:cNvPr id="7" name="Текст 2"/>
          <p:cNvSpPr txBox="1">
            <a:spLocks/>
          </p:cNvSpPr>
          <p:nvPr/>
        </p:nvSpPr>
        <p:spPr>
          <a:xfrm>
            <a:off x="1802780" y="1622425"/>
            <a:ext cx="2952328" cy="430887"/>
          </a:xfrm>
          <a:prstGeom prst="rect">
            <a:avLst/>
          </a:prstGeom>
        </p:spPr>
        <p:txBody>
          <a:bodyPr wrap="square" lIns="0" tIns="0" rIns="0" bIns="0">
            <a:spAutoFit/>
          </a:bodyPr>
          <a:lstStyle>
            <a:lvl1pPr marL="0">
              <a:defRPr sz="1200" b="0" i="0">
                <a:solidFill>
                  <a:srgbClr val="231F20"/>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1200"/>
              </a:spcBef>
            </a:pPr>
            <a:r>
              <a:rPr lang="ru-RU" sz="1400" b="1" kern="0" dirty="0" smtClean="0">
                <a:solidFill>
                  <a:srgbClr val="0070C0"/>
                </a:solidFill>
              </a:rPr>
              <a:t>Кратко проанализируем тему и идею  произведения</a:t>
            </a:r>
            <a:endParaRPr lang="ru-RU" sz="1400" b="1" kern="0" dirty="0">
              <a:solidFill>
                <a:srgbClr val="0070C0"/>
              </a:solidFill>
            </a:endParaRPr>
          </a:p>
        </p:txBody>
      </p:sp>
    </p:spTree>
    <p:extLst>
      <p:ext uri="{BB962C8B-B14F-4D97-AF65-F5344CB8AC3E}">
        <p14:creationId xmlns:p14="http://schemas.microsoft.com/office/powerpoint/2010/main" val="419555891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ext Box 8"/>
          <p:cNvSpPr txBox="1">
            <a:spLocks noChangeArrowheads="1"/>
          </p:cNvSpPr>
          <p:nvPr/>
        </p:nvSpPr>
        <p:spPr bwMode="auto">
          <a:xfrm>
            <a:off x="866676" y="72108"/>
            <a:ext cx="4248472" cy="467481"/>
          </a:xfrm>
          <a:prstGeom prst="rect">
            <a:avLst/>
          </a:prstGeom>
          <a:noFill/>
          <a:ln w="9525" algn="ctr">
            <a:noFill/>
            <a:miter lim="800000"/>
            <a:headEnd/>
            <a:tailEnd/>
          </a:ln>
        </p:spPr>
        <p:txBody>
          <a:bodyPr wrap="square" lIns="51481" tIns="25740" rIns="51481" bIns="25740">
            <a:spAutoFit/>
          </a:bodyPr>
          <a:lstStyle/>
          <a:p>
            <a:pPr>
              <a:spcBef>
                <a:spcPct val="50000"/>
              </a:spcBef>
            </a:pPr>
            <a:r>
              <a:rPr lang="ru-RU" sz="2700" b="1" dirty="0" smtClean="0">
                <a:solidFill>
                  <a:schemeClr val="bg1"/>
                </a:solidFill>
              </a:rPr>
              <a:t>Любовь Аксиньи</a:t>
            </a:r>
            <a:endParaRPr lang="ru-RU" sz="2700" b="1" dirty="0">
              <a:solidFill>
                <a:schemeClr val="bg1"/>
              </a:solidFill>
            </a:endParaRPr>
          </a:p>
        </p:txBody>
      </p:sp>
      <p:sp>
        <p:nvSpPr>
          <p:cNvPr id="115722" name="Text Box 10"/>
          <p:cNvSpPr txBox="1">
            <a:spLocks noChangeArrowheads="1"/>
          </p:cNvSpPr>
          <p:nvPr/>
        </p:nvSpPr>
        <p:spPr bwMode="auto">
          <a:xfrm>
            <a:off x="382570" y="836607"/>
            <a:ext cx="5142989" cy="1990975"/>
          </a:xfrm>
          <a:prstGeom prst="rect">
            <a:avLst/>
          </a:prstGeom>
          <a:noFill/>
          <a:ln w="9525">
            <a:noFill/>
            <a:miter lim="800000"/>
            <a:headEnd/>
            <a:tailEnd/>
          </a:ln>
        </p:spPr>
        <p:txBody>
          <a:bodyPr wrap="square" lIns="51481" tIns="25740" rIns="51481" bIns="25740">
            <a:spAutoFit/>
          </a:bodyPr>
          <a:lstStyle/>
          <a:p>
            <a:r>
              <a:rPr lang="ru-RU" sz="1400" dirty="0"/>
              <a:t>Аксинья доказала всей своей жизнью любовь и верность Григорию: «И о чем бы ни думала, что бы ни делала, всегда неизменно, неотрывно в думках своих </a:t>
            </a:r>
          </a:p>
          <a:p>
            <a:r>
              <a:rPr lang="ru-RU" sz="1400" dirty="0"/>
              <a:t>была около Григория, - говорит писатель об </a:t>
            </a:r>
            <a:r>
              <a:rPr lang="ru-RU" sz="1400" dirty="0" smtClean="0"/>
              <a:t>Аксинье.</a:t>
            </a:r>
            <a:endParaRPr lang="ru-RU" sz="1400" dirty="0"/>
          </a:p>
          <a:p>
            <a:r>
              <a:rPr lang="ru-RU" sz="1400" dirty="0"/>
              <a:t>Ничего в мире не хотела видеть </a:t>
            </a:r>
            <a:r>
              <a:rPr lang="ru-RU" sz="1400" dirty="0" smtClean="0"/>
              <a:t>Аксинья, </a:t>
            </a:r>
            <a:r>
              <a:rPr lang="ru-RU" sz="1400" dirty="0"/>
              <a:t>кроме своего любимого, из-за него жила всегда в страшном напряжении и волнении, никогда не задумываясь над тем, на чьей стороне он воевал. По-первому его зову могла расстаться с чем и кем угодно, лишь бы быть рядом с ним. </a:t>
            </a:r>
          </a:p>
        </p:txBody>
      </p:sp>
      <p:sp>
        <p:nvSpPr>
          <p:cNvPr id="115726" name="Rectangle 14"/>
          <p:cNvSpPr>
            <a:spLocks noChangeArrowheads="1"/>
          </p:cNvSpPr>
          <p:nvPr/>
        </p:nvSpPr>
        <p:spPr bwMode="auto">
          <a:xfrm>
            <a:off x="432435" y="144216"/>
            <a:ext cx="5093123" cy="267426"/>
          </a:xfrm>
          <a:prstGeom prst="rect">
            <a:avLst/>
          </a:prstGeom>
          <a:noFill/>
          <a:ln w="9525">
            <a:noFill/>
            <a:miter lim="800000"/>
            <a:headEnd/>
            <a:tailEnd/>
          </a:ln>
          <a:effectLst/>
        </p:spPr>
        <p:txBody>
          <a:bodyPr lIns="51481" tIns="25740" rIns="51481" bIns="25740">
            <a:spAutoFit/>
          </a:bodyPr>
          <a:lstStyle/>
          <a:p>
            <a:pPr>
              <a:defRPr/>
            </a:pPr>
            <a:endParaRPr lang="ru-RU" sz="1400" dirty="0">
              <a:solidFill>
                <a:srgbClr val="F7CBA3"/>
              </a:solidFill>
              <a:effectLst>
                <a:outerShdw blurRad="38100" dist="38100" dir="2700000" algn="tl">
                  <a:srgbClr val="000000"/>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20"/>
                                        </p:tgtEl>
                                        <p:attrNameLst>
                                          <p:attrName>style.visibility</p:attrName>
                                        </p:attrNameLst>
                                      </p:cBhvr>
                                      <p:to>
                                        <p:strVal val="visible"/>
                                      </p:to>
                                    </p:set>
                                    <p:animEffect transition="in" filter="dissolve">
                                      <p:cBhvr>
                                        <p:cTn id="7" dur="500"/>
                                        <p:tgtEl>
                                          <p:spTgt spid="1157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5722"/>
                                        </p:tgtEl>
                                        <p:attrNameLst>
                                          <p:attrName>style.visibility</p:attrName>
                                        </p:attrNameLst>
                                      </p:cBhvr>
                                      <p:to>
                                        <p:strVal val="visible"/>
                                      </p:to>
                                    </p:set>
                                    <p:animEffect transition="in" filter="fade">
                                      <p:cBhvr>
                                        <p:cTn id="11" dur="2000"/>
                                        <p:tgtEl>
                                          <p:spTgt spid="115722"/>
                                        </p:tgtEl>
                                      </p:cBhvr>
                                    </p:animEffect>
                                    <p:anim calcmode="lin" valueType="num">
                                      <p:cBhvr>
                                        <p:cTn id="12" dur="2000" fill="hold"/>
                                        <p:tgtEl>
                                          <p:spTgt spid="115722"/>
                                        </p:tgtEl>
                                        <p:attrNameLst>
                                          <p:attrName>ppt_x</p:attrName>
                                        </p:attrNameLst>
                                      </p:cBhvr>
                                      <p:tavLst>
                                        <p:tav tm="0">
                                          <p:val>
                                            <p:strVal val="#ppt_x"/>
                                          </p:val>
                                        </p:tav>
                                        <p:tav tm="100000">
                                          <p:val>
                                            <p:strVal val="#ppt_x"/>
                                          </p:val>
                                        </p:tav>
                                      </p:tavLst>
                                    </p:anim>
                                    <p:anim calcmode="lin" valueType="num">
                                      <p:cBhvr>
                                        <p:cTn id="13" dur="2000" fill="hold"/>
                                        <p:tgtEl>
                                          <p:spTgt spid="115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p:bldP spid="1157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Аксинья</a:t>
            </a:r>
            <a:endParaRPr lang="ru-RU" dirty="0"/>
          </a:p>
        </p:txBody>
      </p:sp>
      <p:pic>
        <p:nvPicPr>
          <p:cNvPr id="5" name="Picture 6" descr="Тихий Дон3"/>
          <p:cNvPicPr>
            <a:picLocks noGrp="1" noChangeAspect="1" noChangeArrowheads="1"/>
          </p:cNvPicPr>
          <p:nvPr>
            <p:ph sz="half" idx="2"/>
          </p:nvPr>
        </p:nvPicPr>
        <p:blipFill>
          <a:blip r:embed="rId2" cstate="print"/>
          <a:srcRect/>
          <a:stretch>
            <a:fillRect/>
          </a:stretch>
        </p:blipFill>
        <p:spPr>
          <a:xfrm>
            <a:off x="96818" y="550855"/>
            <a:ext cx="2714644" cy="2571768"/>
          </a:xfrm>
          <a:noFill/>
        </p:spPr>
      </p:pic>
      <p:pic>
        <p:nvPicPr>
          <p:cNvPr id="6" name="Picture 20" descr="2984f19b923876240132924122db16a8"/>
          <p:cNvPicPr>
            <a:picLocks noGrp="1" noChangeAspect="1" noChangeArrowheads="1"/>
          </p:cNvPicPr>
          <p:nvPr>
            <p:ph sz="half" idx="3"/>
          </p:nvPr>
        </p:nvPicPr>
        <p:blipFill>
          <a:blip r:embed="rId3" cstate="print"/>
          <a:srcRect/>
          <a:stretch>
            <a:fillRect/>
          </a:stretch>
        </p:blipFill>
        <p:spPr bwMode="auto">
          <a:xfrm>
            <a:off x="2811462" y="550855"/>
            <a:ext cx="2786082" cy="2571768"/>
          </a:xfrm>
          <a:prstGeom prst="rect">
            <a:avLst/>
          </a:prstGeom>
          <a:noFill/>
          <a:ln w="9525">
            <a:noFill/>
            <a:miter lim="800000"/>
            <a:headEnd/>
            <a:tailEnd/>
          </a:ln>
        </p:spPr>
      </p:pic>
    </p:spTree>
  </p:cSld>
  <p:clrMapOvr>
    <a:masterClrMapping/>
  </p:clrMapOvr>
  <p:transition spd="med">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96097" y="693731"/>
            <a:ext cx="5525558" cy="913757"/>
          </a:xfrm>
          <a:prstGeom prst="rect">
            <a:avLst/>
          </a:prstGeom>
          <a:noFill/>
          <a:ln w="9525">
            <a:noFill/>
            <a:miter lim="800000"/>
            <a:headEnd/>
            <a:tailEnd/>
          </a:ln>
        </p:spPr>
        <p:txBody>
          <a:bodyPr wrap="square" lIns="51481" tIns="25740" rIns="51481" bIns="25740">
            <a:spAutoFit/>
          </a:bodyPr>
          <a:lstStyle/>
          <a:p>
            <a:pPr algn="ctr"/>
            <a:r>
              <a:rPr lang="ru-RU" sz="1400" dirty="0">
                <a:solidFill>
                  <a:schemeClr val="folHlink"/>
                </a:solidFill>
              </a:rPr>
              <a:t> </a:t>
            </a:r>
            <a:r>
              <a:rPr lang="ru-RU" sz="1400" dirty="0"/>
              <a:t>Наталья Мелехова и Аксинья Астахова – главные женские образы романа Михаила Шолохова «Тихий Дон». И та и другая очень любят Григория Мелехова. Прочитав роман, становится ясно, что эти два образа переплетены между собой благодаря Григорию.</a:t>
            </a:r>
          </a:p>
        </p:txBody>
      </p:sp>
      <p:pic>
        <p:nvPicPr>
          <p:cNvPr id="26628" name="Picture 13" descr="Копия 459"/>
          <p:cNvPicPr>
            <a:picLocks noChangeAspect="1" noChangeArrowheads="1"/>
          </p:cNvPicPr>
          <p:nvPr/>
        </p:nvPicPr>
        <p:blipFill>
          <a:blip r:embed="rId2" cstate="print"/>
          <a:srcRect/>
          <a:stretch>
            <a:fillRect/>
          </a:stretch>
        </p:blipFill>
        <p:spPr bwMode="auto">
          <a:xfrm>
            <a:off x="3386956" y="1622424"/>
            <a:ext cx="2304256" cy="1478209"/>
          </a:xfrm>
          <a:prstGeom prst="rect">
            <a:avLst/>
          </a:prstGeom>
          <a:noFill/>
          <a:ln w="9525">
            <a:noFill/>
            <a:miter lim="800000"/>
            <a:headEnd/>
            <a:tailEnd/>
          </a:ln>
        </p:spPr>
      </p:pic>
      <p:pic>
        <p:nvPicPr>
          <p:cNvPr id="26629" name="Picture 14" descr="Копия 447"/>
          <p:cNvPicPr>
            <a:picLocks noChangeAspect="1" noChangeArrowheads="1"/>
          </p:cNvPicPr>
          <p:nvPr/>
        </p:nvPicPr>
        <p:blipFill>
          <a:blip r:embed="rId3" cstate="print"/>
          <a:srcRect/>
          <a:stretch>
            <a:fillRect/>
          </a:stretch>
        </p:blipFill>
        <p:spPr bwMode="auto">
          <a:xfrm>
            <a:off x="168256" y="1622424"/>
            <a:ext cx="2426612" cy="150019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9331">
                                            <p:txEl>
                                              <p:pRg st="0" end="0"/>
                                            </p:txEl>
                                          </p:spTgt>
                                        </p:tgtEl>
                                        <p:attrNameLst>
                                          <p:attrName>style.visibility</p:attrName>
                                        </p:attrNameLst>
                                      </p:cBhvr>
                                      <p:to>
                                        <p:strVal val="visible"/>
                                      </p:to>
                                    </p:set>
                                    <p:anim calcmode="discrete" valueType="clr">
                                      <p:cBhvr override="childStyle">
                                        <p:cTn id="7" dur="80"/>
                                        <p:tgtEl>
                                          <p:spTgt spid="993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3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933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Произведение «Тихий Дон»</a:t>
            </a:r>
            <a:endParaRPr lang="ru-RU" dirty="0"/>
          </a:p>
        </p:txBody>
      </p:sp>
      <p:sp>
        <p:nvSpPr>
          <p:cNvPr id="4" name="Содержимое 3"/>
          <p:cNvSpPr>
            <a:spLocks noGrp="1"/>
          </p:cNvSpPr>
          <p:nvPr>
            <p:ph sz="half" idx="3"/>
          </p:nvPr>
        </p:nvSpPr>
        <p:spPr>
          <a:xfrm>
            <a:off x="2969387" y="746315"/>
            <a:ext cx="2508123" cy="1107996"/>
          </a:xfrm>
        </p:spPr>
        <p:txBody>
          <a:bodyPr/>
          <a:lstStyle/>
          <a:p>
            <a:r>
              <a:rPr lang="ru-RU" dirty="0" smtClean="0">
                <a:solidFill>
                  <a:schemeClr val="tx1"/>
                </a:solidFill>
                <a:latin typeface="+mn-lt"/>
              </a:rPr>
              <a:t>Судьбы Аксиньи и Натальи зависимы одна от другой. Получается так, что если счастлива одна, то несчастна другая. М. Шолохов изобразил как бы любовный треугольник, который существовал во все времена.</a:t>
            </a:r>
            <a:endParaRPr lang="ru-RU" dirty="0">
              <a:solidFill>
                <a:schemeClr val="tx1"/>
              </a:solidFill>
              <a:latin typeface="+mn-lt"/>
            </a:endParaRPr>
          </a:p>
        </p:txBody>
      </p:sp>
      <p:pic>
        <p:nvPicPr>
          <p:cNvPr id="5" name="Рисунок 6" descr="1975г.jpg"/>
          <p:cNvPicPr>
            <a:picLocks noGrp="1" noChangeAspect="1"/>
          </p:cNvPicPr>
          <p:nvPr>
            <p:ph sz="half" idx="2"/>
          </p:nvPr>
        </p:nvPicPr>
        <p:blipFill>
          <a:blip r:embed="rId2"/>
          <a:srcRect/>
          <a:stretch>
            <a:fillRect/>
          </a:stretch>
        </p:blipFill>
        <p:spPr bwMode="auto">
          <a:xfrm>
            <a:off x="168256" y="622293"/>
            <a:ext cx="2451077" cy="242889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3" name="Rectangle 21"/>
          <p:cNvSpPr>
            <a:spLocks noChangeArrowheads="1"/>
          </p:cNvSpPr>
          <p:nvPr/>
        </p:nvSpPr>
        <p:spPr bwMode="auto">
          <a:xfrm>
            <a:off x="528532" y="2408243"/>
            <a:ext cx="4804833" cy="544425"/>
          </a:xfrm>
          <a:prstGeom prst="rect">
            <a:avLst/>
          </a:prstGeom>
          <a:noFill/>
          <a:ln w="9525">
            <a:noFill/>
            <a:miter lim="800000"/>
            <a:headEnd/>
            <a:tailEnd/>
          </a:ln>
          <a:effectLst/>
        </p:spPr>
        <p:txBody>
          <a:bodyPr wrap="square" lIns="51481" tIns="25740" rIns="51481" bIns="25740">
            <a:spAutoFit/>
          </a:bodyPr>
          <a:lstStyle/>
          <a:p>
            <a:pPr algn="ctr">
              <a:defRPr/>
            </a:pPr>
            <a:r>
              <a:rPr lang="ru-RU" sz="1600" b="1" dirty="0">
                <a:solidFill>
                  <a:schemeClr val="folHlink"/>
                </a:solidFill>
                <a:latin typeface="+mj-lt"/>
              </a:rPr>
              <a:t>Аксинья и Наталья ушли из </a:t>
            </a:r>
            <a:r>
              <a:rPr lang="ru-RU" sz="1600" b="1" dirty="0" smtClean="0">
                <a:solidFill>
                  <a:schemeClr val="folHlink"/>
                </a:solidFill>
                <a:latin typeface="+mj-lt"/>
              </a:rPr>
              <a:t>жизни, </a:t>
            </a:r>
            <a:r>
              <a:rPr lang="ru-RU" sz="1600" b="1" dirty="0">
                <a:solidFill>
                  <a:schemeClr val="folHlink"/>
                </a:solidFill>
                <a:latin typeface="+mj-lt"/>
              </a:rPr>
              <a:t>оставив Григория на перепутье дорог. </a:t>
            </a:r>
          </a:p>
        </p:txBody>
      </p:sp>
      <p:pic>
        <p:nvPicPr>
          <p:cNvPr id="28675" name="Picture 23" descr="Копия imageOK2"/>
          <p:cNvPicPr>
            <a:picLocks noChangeAspect="1" noChangeArrowheads="1"/>
          </p:cNvPicPr>
          <p:nvPr/>
        </p:nvPicPr>
        <p:blipFill>
          <a:blip r:embed="rId2" cstate="print"/>
          <a:srcRect/>
          <a:stretch>
            <a:fillRect/>
          </a:stretch>
        </p:blipFill>
        <p:spPr bwMode="auto">
          <a:xfrm>
            <a:off x="168256" y="908045"/>
            <a:ext cx="1344084" cy="1314709"/>
          </a:xfrm>
          <a:prstGeom prst="rect">
            <a:avLst/>
          </a:prstGeom>
          <a:noFill/>
          <a:ln w="9525">
            <a:noFill/>
            <a:miter lim="800000"/>
            <a:headEnd/>
            <a:tailEnd/>
          </a:ln>
        </p:spPr>
      </p:pic>
      <p:pic>
        <p:nvPicPr>
          <p:cNvPr id="28676" name="Picture 24" descr="auth-1630-labelX"/>
          <p:cNvPicPr>
            <a:picLocks noChangeAspect="1" noChangeArrowheads="1"/>
          </p:cNvPicPr>
          <p:nvPr/>
        </p:nvPicPr>
        <p:blipFill>
          <a:blip r:embed="rId3" cstate="print"/>
          <a:srcRect/>
          <a:stretch>
            <a:fillRect/>
          </a:stretch>
        </p:blipFill>
        <p:spPr bwMode="auto">
          <a:xfrm>
            <a:off x="2025644" y="622293"/>
            <a:ext cx="1143008" cy="951673"/>
          </a:xfrm>
          <a:prstGeom prst="rect">
            <a:avLst/>
          </a:prstGeom>
          <a:noFill/>
          <a:ln w="9525">
            <a:noFill/>
            <a:miter lim="800000"/>
            <a:headEnd/>
            <a:tailEnd/>
          </a:ln>
        </p:spPr>
      </p:pic>
      <p:pic>
        <p:nvPicPr>
          <p:cNvPr id="14" name="Picture 11" descr="200611172130501"/>
          <p:cNvPicPr>
            <a:picLocks noChangeAspect="1" noChangeArrowheads="1"/>
          </p:cNvPicPr>
          <p:nvPr/>
        </p:nvPicPr>
        <p:blipFill>
          <a:blip r:embed="rId4" cstate="print"/>
          <a:srcRect/>
          <a:stretch>
            <a:fillRect/>
          </a:stretch>
        </p:blipFill>
        <p:spPr bwMode="auto">
          <a:xfrm>
            <a:off x="3668718" y="1193797"/>
            <a:ext cx="1590600" cy="1053825"/>
          </a:xfrm>
          <a:prstGeom prst="rect">
            <a:avLst/>
          </a:prstGeom>
          <a:noFill/>
          <a:ln w="9525">
            <a:noFill/>
            <a:miter lim="800000"/>
            <a:headEnd/>
            <a:tailEnd/>
          </a:ln>
        </p:spPr>
      </p:pic>
      <p:cxnSp>
        <p:nvCxnSpPr>
          <p:cNvPr id="20" name="Прямая соединительная линия 19"/>
          <p:cNvCxnSpPr/>
          <p:nvPr/>
        </p:nvCxnSpPr>
        <p:spPr>
          <a:xfrm rot="16200000" flipH="1">
            <a:off x="2635562" y="1512575"/>
            <a:ext cx="549070" cy="768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868303" y="2171497"/>
            <a:ext cx="1441450" cy="22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895407" y="1571890"/>
            <a:ext cx="571604" cy="6726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73"/>
                                        </p:tgtEl>
                                        <p:attrNameLst>
                                          <p:attrName>style.visibility</p:attrName>
                                        </p:attrNameLst>
                                      </p:cBhvr>
                                      <p:to>
                                        <p:strVal val="visible"/>
                                      </p:to>
                                    </p:set>
                                    <p:animEffect transition="in" filter="fade">
                                      <p:cBhvr>
                                        <p:cTn id="7" dur="2000"/>
                                        <p:tgtEl>
                                          <p:spTgt spid="100373"/>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4)">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88290" y="72108"/>
            <a:ext cx="5189220" cy="400110"/>
          </a:xfrm>
        </p:spPr>
        <p:txBody>
          <a:bodyPr/>
          <a:lstStyle/>
          <a:p>
            <a:pPr algn="ctr" eaLnBrk="1" hangingPunct="1">
              <a:defRPr/>
            </a:pPr>
            <a:r>
              <a:rPr lang="ru-RU" sz="2600" dirty="0" smtClean="0">
                <a:latin typeface="+mn-lt"/>
              </a:rPr>
              <a:t>ЗАКЛЮЧЕНИЕ</a:t>
            </a:r>
            <a:endParaRPr lang="ru-RU" sz="2600" dirty="0" smtClean="0">
              <a:latin typeface="+mn-lt"/>
            </a:endParaRPr>
          </a:p>
        </p:txBody>
      </p:sp>
      <p:sp>
        <p:nvSpPr>
          <p:cNvPr id="116739" name="Rectangle 3"/>
          <p:cNvSpPr>
            <a:spLocks noGrp="1" noChangeArrowheads="1"/>
          </p:cNvSpPr>
          <p:nvPr>
            <p:ph type="body" idx="4294967295"/>
          </p:nvPr>
        </p:nvSpPr>
        <p:spPr>
          <a:xfrm>
            <a:off x="239694" y="504754"/>
            <a:ext cx="5286412" cy="2648459"/>
          </a:xfrm>
          <a:prstGeom prst="rect">
            <a:avLst/>
          </a:prstGeom>
        </p:spPr>
        <p:txBody>
          <a:bodyPr lIns="51481" tIns="25740" rIns="51481" bIns="25740"/>
          <a:lstStyle/>
          <a:p>
            <a:pPr eaLnBrk="1" hangingPunct="1">
              <a:buFont typeface="Wingdings" pitchFamily="2" charset="2"/>
              <a:buNone/>
              <a:defRPr/>
            </a:pPr>
            <a:r>
              <a:rPr lang="ru-RU" dirty="0" smtClean="0"/>
              <a:t>	   </a:t>
            </a:r>
            <a:r>
              <a:rPr lang="ru-RU" sz="1100" dirty="0" smtClean="0">
                <a:solidFill>
                  <a:schemeClr val="folHlink"/>
                </a:solidFill>
              </a:rPr>
              <a:t>Образы простых женщин-казачек в романе «Тихий Дон» нарисованы  М. Шолоховым с потрясающим мастерством. Их судьбы не могут не волновать читателя: заражаешься их юмором, смеешься над их колоритными шутками, радуешься их счастью, грустишь вместе с ними, плачешь, когда так нелепо и бессмысленно обрывается их жизнь, в которой, к сожалению, было больше трудностей, горестей, потерь, чем радости и счастья.</a:t>
            </a:r>
          </a:p>
          <a:p>
            <a:pPr eaLnBrk="1" hangingPunct="1">
              <a:buFont typeface="Wingdings" pitchFamily="2" charset="2"/>
              <a:buNone/>
              <a:defRPr/>
            </a:pPr>
            <a:r>
              <a:rPr lang="ru-RU" sz="1100" dirty="0" smtClean="0">
                <a:solidFill>
                  <a:schemeClr val="folHlink"/>
                </a:solidFill>
              </a:rPr>
              <a:t>            Все женщины, которые прошли через жизнь Григория Мелехова: мать - Ильинична, Дуняша, Дарья, Наталья и Аксинья -  все они оставили след в  его судьбе. Григорий каждую любил по-своему. Ильинична научила его жить, она его мать. Дуняша, его сестра, она только начинает свой жизненный путь, и Григорий ей помогает. Но именно на </a:t>
            </a:r>
            <a:r>
              <a:rPr lang="ru-RU" sz="1100" dirty="0" err="1" smtClean="0">
                <a:solidFill>
                  <a:schemeClr val="folHlink"/>
                </a:solidFill>
              </a:rPr>
              <a:t>Дуняшиных</a:t>
            </a:r>
            <a:r>
              <a:rPr lang="ru-RU" sz="1100" dirty="0" smtClean="0">
                <a:solidFill>
                  <a:schemeClr val="folHlink"/>
                </a:solidFill>
              </a:rPr>
              <a:t> руках остается  дом и дети Григория. Наталья любит Григория всем сердцем, родила ему детей, а самое главное сына, казака. Аксинья наполняет  жизнь Григория своей страстной любовью.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2000" fill="hold"/>
                                        <p:tgtEl>
                                          <p:spTgt spid="116738"/>
                                        </p:tgtEl>
                                        <p:attrNameLst>
                                          <p:attrName>ppt_x</p:attrName>
                                        </p:attrNameLst>
                                      </p:cBhvr>
                                      <p:tavLst>
                                        <p:tav tm="0">
                                          <p:val>
                                            <p:strVal val="#ppt_x-.2"/>
                                          </p:val>
                                        </p:tav>
                                        <p:tav tm="100000">
                                          <p:val>
                                            <p:strVal val="#ppt_x"/>
                                          </p:val>
                                        </p:tav>
                                      </p:tavLst>
                                    </p:anim>
                                    <p:anim calcmode="lin" valueType="num">
                                      <p:cBhvr>
                                        <p:cTn id="8" dur="2000" fill="hold"/>
                                        <p:tgtEl>
                                          <p:spTgt spid="116738"/>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6738"/>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fade">
                                      <p:cBhvr>
                                        <p:cTn id="13" dur="2000"/>
                                        <p:tgtEl>
                                          <p:spTgt spid="116739">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116739">
                                            <p:txEl>
                                              <p:pRg st="1" end="1"/>
                                            </p:txEl>
                                          </p:spTgt>
                                        </p:tgtEl>
                                        <p:attrNameLst>
                                          <p:attrName>style.visibility</p:attrName>
                                        </p:attrNameLst>
                                      </p:cBhvr>
                                      <p:to>
                                        <p:strVal val="visible"/>
                                      </p:to>
                                    </p:set>
                                    <p:animEffect transition="in" filter="fade">
                                      <p:cBhvr>
                                        <p:cTn id="17" dur="2000"/>
                                        <p:tgtEl>
                                          <p:spTgt spid="116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664699" y="2780657"/>
            <a:ext cx="101101" cy="467198"/>
            <a:chOff x="109020608" y="88561855"/>
            <a:chExt cx="159569" cy="987552"/>
          </a:xfrm>
        </p:grpSpPr>
        <p:sp>
          <p:nvSpPr>
            <p:cNvPr id="30726" name="Rectangle 5"/>
            <p:cNvSpPr>
              <a:spLocks noChangeArrowheads="1" noChangeShapeType="1"/>
            </p:cNvSpPr>
            <p:nvPr/>
          </p:nvSpPr>
          <p:spPr bwMode="auto">
            <a:xfrm>
              <a:off x="109020608" y="88561855"/>
              <a:ext cx="159569" cy="76233"/>
            </a:xfrm>
            <a:prstGeom prst="rect">
              <a:avLst/>
            </a:prstGeom>
            <a:solidFill>
              <a:srgbClr val="000000"/>
            </a:solidFill>
            <a:ln w="0" algn="ctr">
              <a:noFill/>
              <a:miter lim="800000"/>
              <a:headEnd/>
              <a:tailEnd/>
            </a:ln>
          </p:spPr>
          <p:txBody>
            <a:bodyPr lIns="36576" tIns="36576" rIns="36576" bIns="36576"/>
            <a:lstStyle/>
            <a:p>
              <a:endParaRPr lang="ru-RU"/>
            </a:p>
          </p:txBody>
        </p:sp>
        <p:sp>
          <p:nvSpPr>
            <p:cNvPr id="30727" name="Rectangle 6"/>
            <p:cNvSpPr>
              <a:spLocks noChangeArrowheads="1" noChangeShapeType="1"/>
            </p:cNvSpPr>
            <p:nvPr/>
          </p:nvSpPr>
          <p:spPr bwMode="auto">
            <a:xfrm rot="10800000">
              <a:off x="109020608" y="89472829"/>
              <a:ext cx="159567" cy="76235"/>
            </a:xfrm>
            <a:prstGeom prst="rect">
              <a:avLst/>
            </a:prstGeom>
            <a:solidFill>
              <a:srgbClr val="000000"/>
            </a:solidFill>
            <a:ln w="0" algn="ctr">
              <a:noFill/>
              <a:miter lim="800000"/>
              <a:headEnd/>
              <a:tailEnd/>
            </a:ln>
          </p:spPr>
          <p:txBody>
            <a:bodyPr lIns="36576" tIns="36576" rIns="36576" bIns="36576"/>
            <a:lstStyle/>
            <a:p>
              <a:endParaRPr lang="ru-RU"/>
            </a:p>
          </p:txBody>
        </p:sp>
        <p:sp>
          <p:nvSpPr>
            <p:cNvPr id="30728" name="Rectangle 7"/>
            <p:cNvSpPr>
              <a:spLocks noChangeArrowheads="1" noChangeShapeType="1"/>
            </p:cNvSpPr>
            <p:nvPr/>
          </p:nvSpPr>
          <p:spPr bwMode="auto">
            <a:xfrm>
              <a:off x="109020898" y="88562305"/>
              <a:ext cx="68689" cy="987102"/>
            </a:xfrm>
            <a:prstGeom prst="rect">
              <a:avLst/>
            </a:prstGeom>
            <a:solidFill>
              <a:srgbClr val="000000"/>
            </a:solidFill>
            <a:ln w="0" algn="ctr">
              <a:noFill/>
              <a:miter lim="800000"/>
              <a:headEnd/>
              <a:tailEnd/>
            </a:ln>
          </p:spPr>
          <p:txBody>
            <a:bodyPr lIns="36576" tIns="36576" rIns="36576" bIns="36576"/>
            <a:lstStyle/>
            <a:p>
              <a:endParaRPr lang="ru-RU"/>
            </a:p>
          </p:txBody>
        </p:sp>
      </p:grpSp>
      <p:sp>
        <p:nvSpPr>
          <p:cNvPr id="106507" name="Rectangle 11"/>
          <p:cNvSpPr>
            <a:spLocks noGrp="1" noChangeArrowheads="1"/>
          </p:cNvSpPr>
          <p:nvPr>
            <p:ph type="body" idx="4294967295"/>
          </p:nvPr>
        </p:nvSpPr>
        <p:spPr>
          <a:xfrm>
            <a:off x="288290" y="757132"/>
            <a:ext cx="5189220" cy="2143704"/>
          </a:xfrm>
          <a:prstGeom prst="rect">
            <a:avLst/>
          </a:prstGeom>
        </p:spPr>
        <p:txBody>
          <a:bodyPr lIns="51481" tIns="25740" rIns="51481" bIns="25740"/>
          <a:lstStyle/>
          <a:p>
            <a:pPr eaLnBrk="1" hangingPunct="1">
              <a:defRPr/>
            </a:pPr>
            <a:endParaRPr lang="ru-RU" smtClean="0"/>
          </a:p>
        </p:txBody>
      </p:sp>
      <p:pic>
        <p:nvPicPr>
          <p:cNvPr id="30724" name="Picture 12" descr="Копия 464"/>
          <p:cNvPicPr>
            <a:picLocks noChangeAspect="1" noChangeArrowheads="1"/>
          </p:cNvPicPr>
          <p:nvPr/>
        </p:nvPicPr>
        <p:blipFill>
          <a:blip r:embed="rId2" cstate="print"/>
          <a:srcRect/>
          <a:stretch>
            <a:fillRect/>
          </a:stretch>
        </p:blipFill>
        <p:spPr bwMode="auto">
          <a:xfrm>
            <a:off x="96818" y="622293"/>
            <a:ext cx="5668982" cy="2498249"/>
          </a:xfrm>
          <a:prstGeom prst="rect">
            <a:avLst/>
          </a:prstGeom>
          <a:noFill/>
          <a:ln w="9525">
            <a:noFill/>
            <a:miter lim="800000"/>
            <a:headEnd/>
            <a:tailEnd/>
          </a:ln>
        </p:spPr>
      </p:pic>
      <p:sp>
        <p:nvSpPr>
          <p:cNvPr id="106499" name="Rectangle 3"/>
          <p:cNvSpPr>
            <a:spLocks noGrp="1" noChangeArrowheads="1"/>
          </p:cNvSpPr>
          <p:nvPr>
            <p:ph type="title"/>
          </p:nvPr>
        </p:nvSpPr>
        <p:spPr>
          <a:xfrm>
            <a:off x="240242" y="2163233"/>
            <a:ext cx="5189220" cy="800219"/>
          </a:xfrm>
        </p:spPr>
        <p:txBody>
          <a:bodyPr/>
          <a:lstStyle/>
          <a:p>
            <a:pPr algn="ctr" eaLnBrk="1" hangingPunct="1">
              <a:defRPr/>
            </a:pPr>
            <a:r>
              <a:rPr lang="ru-RU" dirty="0" smtClean="0"/>
              <a:t> </a:t>
            </a:r>
            <a:r>
              <a:rPr lang="ru-RU" sz="1050" dirty="0" smtClean="0">
                <a:latin typeface="+mn-lt"/>
              </a:rPr>
              <a:t>Может быть, Михаил Шолохов с горечью поведал о судьбах женщин. Но попробуйте изобразить лучше — не выйдет! Действительность только тогда реальна, если она правдива, а иначе это не действительность, а лишь пародия на нее.</a:t>
            </a:r>
            <a:r>
              <a:rPr lang="ru-RU" sz="1050" dirty="0" smtClean="0"/>
              <a:t/>
            </a:r>
            <a:br>
              <a:rPr lang="ru-RU" sz="1050" dirty="0" smtClean="0"/>
            </a:br>
            <a:endParaRPr lang="ru-RU" sz="1050" dirty="0" smtClean="0">
              <a:latin typeface="Monotype Corsiva"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2000"/>
                                        <p:tgtEl>
                                          <p:spTgt spid="106499"/>
                                        </p:tgtEl>
                                      </p:cBhvr>
                                    </p:animEffect>
                                    <p:anim calcmode="lin" valueType="num">
                                      <p:cBhvr>
                                        <p:cTn id="8" dur="2000" fill="hold"/>
                                        <p:tgtEl>
                                          <p:spTgt spid="106499"/>
                                        </p:tgtEl>
                                        <p:attrNameLst>
                                          <p:attrName>style.rotation</p:attrName>
                                        </p:attrNameLst>
                                      </p:cBhvr>
                                      <p:tavLst>
                                        <p:tav tm="0">
                                          <p:val>
                                            <p:fltVal val="720"/>
                                          </p:val>
                                        </p:tav>
                                        <p:tav tm="100000">
                                          <p:val>
                                            <p:fltVal val="0"/>
                                          </p:val>
                                        </p:tav>
                                      </p:tavLst>
                                    </p:anim>
                                    <p:anim calcmode="lin" valueType="num">
                                      <p:cBhvr>
                                        <p:cTn id="9" dur="2000" fill="hold"/>
                                        <p:tgtEl>
                                          <p:spTgt spid="106499"/>
                                        </p:tgtEl>
                                        <p:attrNameLst>
                                          <p:attrName>ppt_h</p:attrName>
                                        </p:attrNameLst>
                                      </p:cBhvr>
                                      <p:tavLst>
                                        <p:tav tm="0">
                                          <p:val>
                                            <p:fltVal val="0"/>
                                          </p:val>
                                        </p:tav>
                                        <p:tav tm="100000">
                                          <p:val>
                                            <p:strVal val="#ppt_h"/>
                                          </p:val>
                                        </p:tav>
                                      </p:tavLst>
                                    </p:anim>
                                    <p:anim calcmode="lin" valueType="num">
                                      <p:cBhvr>
                                        <p:cTn id="10" dur="2000" fill="hold"/>
                                        <p:tgtEl>
                                          <p:spTgt spid="1064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Темы произведения</a:t>
            </a:r>
            <a:endParaRPr lang="ru-RU" dirty="0"/>
          </a:p>
        </p:txBody>
      </p:sp>
      <p:sp>
        <p:nvSpPr>
          <p:cNvPr id="3" name="Текст 2"/>
          <p:cNvSpPr>
            <a:spLocks noGrp="1"/>
          </p:cNvSpPr>
          <p:nvPr>
            <p:ph type="body" idx="1"/>
          </p:nvPr>
        </p:nvSpPr>
        <p:spPr>
          <a:xfrm>
            <a:off x="415278" y="830337"/>
            <a:ext cx="4935243" cy="1730495"/>
          </a:xfrm>
        </p:spPr>
        <p:txBody>
          <a:bodyPr/>
          <a:lstStyle/>
          <a:p>
            <a:pPr algn="ctr"/>
            <a:r>
              <a:rPr lang="ru-RU" sz="1600" b="1" dirty="0" smtClean="0"/>
              <a:t>Тема и идея</a:t>
            </a:r>
            <a:r>
              <a:rPr lang="ru-RU" sz="1600" dirty="0" smtClean="0"/>
              <a:t> произведения – показать жизнь донского казачества в сложные для родины времена, уклад и философию их жизни, вечные ценности этого свободного народа. </a:t>
            </a:r>
          </a:p>
          <a:p>
            <a:pPr algn="ctr"/>
            <a:r>
              <a:rPr lang="ru-RU" sz="1600" dirty="0" smtClean="0"/>
              <a:t>Тематика также включает в себя такие вечные темы, такие как любовь, семья, Родина.</a:t>
            </a:r>
            <a:endParaRPr lang="ru-RU" sz="1600" dirty="0"/>
          </a:p>
        </p:txBody>
      </p:sp>
    </p:spTree>
  </p:cSld>
  <p:clrMapOvr>
    <a:masterClrMapping/>
  </p:clrMapOvr>
  <p:transition spd="med">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Проблематика произведения</a:t>
            </a:r>
            <a:endParaRPr lang="ru-RU" dirty="0"/>
          </a:p>
        </p:txBody>
      </p:sp>
      <p:sp>
        <p:nvSpPr>
          <p:cNvPr id="3" name="Текст 2"/>
          <p:cNvSpPr>
            <a:spLocks noGrp="1"/>
          </p:cNvSpPr>
          <p:nvPr>
            <p:ph type="body" idx="1"/>
          </p:nvPr>
        </p:nvSpPr>
        <p:spPr>
          <a:xfrm>
            <a:off x="239694" y="693732"/>
            <a:ext cx="5110827" cy="1846659"/>
          </a:xfrm>
        </p:spPr>
        <p:txBody>
          <a:bodyPr/>
          <a:lstStyle/>
          <a:p>
            <a:pPr algn="ctr" fontAlgn="base"/>
            <a:r>
              <a:rPr lang="ru-RU" u="sng" dirty="0" smtClean="0">
                <a:solidFill>
                  <a:srgbClr val="0070C0"/>
                </a:solidFill>
              </a:rPr>
              <a:t>Проблематика «Тихого Дона» разнообразна.</a:t>
            </a:r>
          </a:p>
          <a:p>
            <a:pPr algn="ctr" fontAlgn="base"/>
            <a:r>
              <a:rPr lang="ru-RU" dirty="0" smtClean="0"/>
              <a:t>Один из главных вопросов – выбор человека, </a:t>
            </a:r>
            <a:r>
              <a:rPr lang="ru-RU" b="1" dirty="0" smtClean="0"/>
              <a:t>проблема поиска правды</a:t>
            </a:r>
            <a:r>
              <a:rPr lang="ru-RU" dirty="0" smtClean="0"/>
              <a:t>. Главный герой не может сделать выбор, потому что в убийстве своего же народа, в крови и несправедливости с любой стороны, крайне мало положительных моментов. Но жизнь заставляет выбирать, даже когда этого очень не хочется. В узком смысле проблема выбора встает перед Григорием в любви, он не может выбрать одну женщину: страсть к Аксинье не отпускает, но и Наталья вызывает теплые чувства.</a:t>
            </a:r>
          </a:p>
          <a:p>
            <a:endParaRPr lang="ru-RU" dirty="0"/>
          </a:p>
        </p:txBody>
      </p:sp>
    </p:spTree>
  </p:cSld>
  <p:clrMapOvr>
    <a:masterClrMapping/>
  </p:clrMapOvr>
  <p:transition spd="med">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Жанр и направление</a:t>
            </a:r>
            <a:endParaRPr lang="ru-RU" dirty="0"/>
          </a:p>
        </p:txBody>
      </p:sp>
      <p:sp>
        <p:nvSpPr>
          <p:cNvPr id="3" name="Текст 2"/>
          <p:cNvSpPr>
            <a:spLocks noGrp="1"/>
          </p:cNvSpPr>
          <p:nvPr>
            <p:ph type="body" idx="1"/>
          </p:nvPr>
        </p:nvSpPr>
        <p:spPr>
          <a:xfrm>
            <a:off x="415278" y="1083504"/>
            <a:ext cx="4935243" cy="1661993"/>
          </a:xfrm>
        </p:spPr>
        <p:txBody>
          <a:bodyPr/>
          <a:lstStyle/>
          <a:p>
            <a:r>
              <a:rPr lang="ru-RU" dirty="0" smtClean="0"/>
              <a:t>Роман печатался в журнале «Октябрь». Автор получал различные, порой противоположные отзывы на свое произведение. Его называли и гением, и отщепенцем, исказившим события. Однако время, самый главный судья, расставило все по местам, и теперь этот роман – жемчужина русской литературы. </a:t>
            </a:r>
          </a:p>
          <a:p>
            <a:pPr algn="ctr"/>
            <a:r>
              <a:rPr lang="ru-RU" dirty="0" smtClean="0"/>
              <a:t>Жанр произведения достаточно редкий в литературе – это роман-эпопея.</a:t>
            </a:r>
          </a:p>
          <a:p>
            <a:pPr algn="ctr"/>
            <a:r>
              <a:rPr lang="ru-RU" dirty="0" smtClean="0"/>
              <a:t>Направление-это реализм.</a:t>
            </a:r>
          </a:p>
          <a:p>
            <a:endParaRPr lang="ru-RU" dirty="0"/>
          </a:p>
        </p:txBody>
      </p:sp>
    </p:spTree>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2882900" y="1050921"/>
            <a:ext cx="2786803" cy="1575816"/>
          </a:xfrm>
        </p:spPr>
        <p:txBody>
          <a:bodyPr/>
          <a:lstStyle/>
          <a:p>
            <a:pPr algn="l" eaLnBrk="1" hangingPunct="1">
              <a:lnSpc>
                <a:spcPct val="80000"/>
              </a:lnSpc>
              <a:buNone/>
              <a:defRPr/>
            </a:pPr>
            <a:r>
              <a:rPr lang="ru-RU" sz="1000" dirty="0" smtClean="0"/>
              <a:t>       </a:t>
            </a:r>
            <a:r>
              <a:rPr lang="ru-RU" sz="1600" dirty="0" smtClean="0">
                <a:solidFill>
                  <a:schemeClr val="folHlink"/>
                </a:solidFill>
                <a:latin typeface="Monotype Corsiva" pitchFamily="66" charset="0"/>
              </a:rPr>
              <a:t>Четыре подпорки есть у человека в жизни: дом с семьей, работа, люди, с кем вместе править праздники и будни, и земля, на которой стоит твой дом. И все четыре – одна важнее другой…</a:t>
            </a:r>
          </a:p>
          <a:p>
            <a:pPr algn="l" eaLnBrk="1" hangingPunct="1">
              <a:lnSpc>
                <a:spcPct val="80000"/>
              </a:lnSpc>
              <a:buNone/>
              <a:defRPr/>
            </a:pPr>
            <a:r>
              <a:rPr lang="ru-RU" sz="1600" dirty="0" smtClean="0">
                <a:solidFill>
                  <a:schemeClr val="folHlink"/>
                </a:solidFill>
                <a:latin typeface="Monotype Corsiva" pitchFamily="66" charset="0"/>
              </a:rPr>
              <a:t>                 </a:t>
            </a:r>
          </a:p>
          <a:p>
            <a:pPr algn="r" eaLnBrk="1" hangingPunct="1">
              <a:lnSpc>
                <a:spcPct val="80000"/>
              </a:lnSpc>
              <a:buNone/>
              <a:defRPr/>
            </a:pPr>
            <a:r>
              <a:rPr lang="ru-RU" sz="1600" dirty="0" smtClean="0">
                <a:solidFill>
                  <a:schemeClr val="folHlink"/>
                </a:solidFill>
                <a:latin typeface="Monotype Corsiva" pitchFamily="66" charset="0"/>
              </a:rPr>
              <a:t>Валентин Распутин.</a:t>
            </a:r>
            <a:endParaRPr lang="ru-RU" sz="1400" dirty="0" smtClean="0">
              <a:solidFill>
                <a:schemeClr val="folHlink"/>
              </a:solidFill>
              <a:latin typeface="Monotype Corsiva" pitchFamily="66" charset="0"/>
            </a:endParaRPr>
          </a:p>
        </p:txBody>
      </p:sp>
      <p:pic>
        <p:nvPicPr>
          <p:cNvPr id="4100" name="Picture 9" descr="461"/>
          <p:cNvPicPr>
            <a:picLocks noChangeAspect="1" noChangeArrowheads="1"/>
          </p:cNvPicPr>
          <p:nvPr/>
        </p:nvPicPr>
        <p:blipFill>
          <a:blip r:embed="rId2" cstate="print"/>
          <a:srcRect/>
          <a:stretch>
            <a:fillRect/>
          </a:stretch>
        </p:blipFill>
        <p:spPr bwMode="auto">
          <a:xfrm>
            <a:off x="168256" y="1765301"/>
            <a:ext cx="2402417" cy="1333994"/>
          </a:xfrm>
          <a:prstGeom prst="rect">
            <a:avLst/>
          </a:prstGeom>
          <a:solidFill>
            <a:schemeClr val="bg1"/>
          </a:solidFill>
          <a:ln w="9525">
            <a:noFill/>
            <a:miter lim="800000"/>
            <a:headEnd/>
            <a:tailEnd/>
          </a:ln>
        </p:spPr>
      </p:pic>
      <p:pic>
        <p:nvPicPr>
          <p:cNvPr id="4101" name="Picture 7" descr="459"/>
          <p:cNvPicPr>
            <a:picLocks noChangeAspect="1" noChangeArrowheads="1"/>
          </p:cNvPicPr>
          <p:nvPr/>
        </p:nvPicPr>
        <p:blipFill>
          <a:blip r:embed="rId3" cstate="print"/>
          <a:srcRect/>
          <a:stretch>
            <a:fillRect/>
          </a:stretch>
        </p:blipFill>
        <p:spPr bwMode="auto">
          <a:xfrm>
            <a:off x="168256" y="622293"/>
            <a:ext cx="2402417" cy="11033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amond(in)">
                                      <p:cBhvr>
                                        <p:cTn id="7" dur="2000"/>
                                        <p:tgtEl>
                                          <p:spTgt spid="4099">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diamond(in)">
                                      <p:cBhvr>
                                        <p:cTn id="11" dur="2000"/>
                                        <p:tgtEl>
                                          <p:spTgt spid="4099">
                                            <p:txEl>
                                              <p:pRg st="1" end="1"/>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diamond(in)">
                                      <p:cBhvr>
                                        <p:cTn id="15"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Смысл романа </a:t>
            </a:r>
            <a:endParaRPr lang="ru-RU" dirty="0"/>
          </a:p>
        </p:txBody>
      </p:sp>
      <p:sp>
        <p:nvSpPr>
          <p:cNvPr id="3" name="Текст 2"/>
          <p:cNvSpPr>
            <a:spLocks noGrp="1"/>
          </p:cNvSpPr>
          <p:nvPr>
            <p:ph type="body" idx="1"/>
          </p:nvPr>
        </p:nvSpPr>
        <p:spPr>
          <a:xfrm>
            <a:off x="415278" y="765170"/>
            <a:ext cx="4935243" cy="1846659"/>
          </a:xfrm>
        </p:spPr>
        <p:txBody>
          <a:bodyPr/>
          <a:lstStyle/>
          <a:p>
            <a:r>
              <a:rPr lang="ru-RU" dirty="0" smtClean="0"/>
              <a:t>Смысл всего романа заключен в последнем эпизоде, когда измученный Григорий возвращается домой после долгих лет скитаний, войны и крови. Он встречает своего сына, узнает, что его дочь умерла от глоточной, берет мальчика на руки и понимает, что в этом ребенке заключено все, что осталось у героя, что соединяет его с неласковым миром. Таким образом, </a:t>
            </a:r>
            <a:r>
              <a:rPr lang="ru-RU" b="1" dirty="0" smtClean="0"/>
              <a:t>идея романа-эпопеи в том, что дом, семья, Родина – основа жизни человека</a:t>
            </a:r>
            <a:r>
              <a:rPr lang="ru-RU" dirty="0" smtClean="0"/>
              <a:t>, именно это самое главное и самое вечное, в родные места стоит стремиться, потому что все остальное проходит и не является важным.</a:t>
            </a:r>
            <a:endParaRPr lang="ru-RU" dirty="0"/>
          </a:p>
        </p:txBody>
      </p:sp>
    </p:spTree>
  </p:cSld>
  <p:clrMapOvr>
    <a:masterClrMapping/>
  </p:clrMapOvr>
  <p:transition spd="med">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Задание для самостоятельной работы</a:t>
            </a:r>
            <a:endParaRPr lang="ru-RU" dirty="0"/>
          </a:p>
        </p:txBody>
      </p:sp>
      <p:sp>
        <p:nvSpPr>
          <p:cNvPr id="3" name="Текст 2"/>
          <p:cNvSpPr>
            <a:spLocks noGrp="1"/>
          </p:cNvSpPr>
          <p:nvPr>
            <p:ph type="body" idx="1"/>
          </p:nvPr>
        </p:nvSpPr>
        <p:spPr>
          <a:xfrm>
            <a:off x="506636" y="758329"/>
            <a:ext cx="4771878" cy="1077218"/>
          </a:xfrm>
        </p:spPr>
        <p:txBody>
          <a:bodyPr/>
          <a:lstStyle/>
          <a:p>
            <a:pPr marL="342900" indent="-342900" algn="ctr"/>
            <a:r>
              <a:rPr lang="ru-RU" sz="1400" dirty="0" smtClean="0"/>
              <a:t>Составьте сравнительную характеристику Аксиньи и Натальи. Напишите развернутый ответ на вопрос: «Какая героиня нравится вам больше? Почему?»</a:t>
            </a:r>
          </a:p>
          <a:p>
            <a:pPr marL="342900" indent="-342900" algn="ctr"/>
            <a:endParaRPr lang="ru-RU" sz="1400" dirty="0" smtClean="0"/>
          </a:p>
          <a:p>
            <a:pPr marL="342900" indent="-342900" algn="ctr">
              <a:buAutoNum type="arabicPeriod"/>
            </a:pPr>
            <a:endParaRPr lang="ru-RU" sz="1400" dirty="0" smtClean="0"/>
          </a:p>
        </p:txBody>
      </p:sp>
      <p:pic>
        <p:nvPicPr>
          <p:cNvPr id="4" name="Picture 2" descr="C:\Users\Lenovo\Desktop\IMG_20200916_200121_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2780" y="1836739"/>
            <a:ext cx="2686214" cy="1156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Аксинья</a:t>
            </a:r>
            <a:endParaRPr lang="ru-RU" dirty="0"/>
          </a:p>
        </p:txBody>
      </p:sp>
      <p:pic>
        <p:nvPicPr>
          <p:cNvPr id="10242" name="Picture 2" descr="C:\Documents and Settings\Эмма\Рабочий стол\1 февраля\unnamed.jpg"/>
          <p:cNvPicPr>
            <a:picLocks noGrp="1" noChangeAspect="1" noChangeArrowheads="1"/>
          </p:cNvPicPr>
          <p:nvPr>
            <p:ph sz="half" idx="2"/>
          </p:nvPr>
        </p:nvPicPr>
        <p:blipFill>
          <a:blip r:embed="rId2"/>
          <a:srcRect/>
          <a:stretch>
            <a:fillRect/>
          </a:stretch>
        </p:blipFill>
        <p:spPr bwMode="auto">
          <a:xfrm>
            <a:off x="96818" y="550855"/>
            <a:ext cx="2786082" cy="2571767"/>
          </a:xfrm>
          <a:prstGeom prst="rect">
            <a:avLst/>
          </a:prstGeom>
          <a:noFill/>
        </p:spPr>
      </p:pic>
      <p:pic>
        <p:nvPicPr>
          <p:cNvPr id="10243" name="Picture 3" descr="C:\Documents and Settings\Эмма\Рабочий стол\1 февраля\12010531.jpg"/>
          <p:cNvPicPr>
            <a:picLocks noGrp="1" noChangeAspect="1" noChangeArrowheads="1"/>
          </p:cNvPicPr>
          <p:nvPr>
            <p:ph sz="half" idx="3"/>
          </p:nvPr>
        </p:nvPicPr>
        <p:blipFill>
          <a:blip r:embed="rId3"/>
          <a:srcRect/>
          <a:stretch>
            <a:fillRect/>
          </a:stretch>
        </p:blipFill>
        <p:spPr bwMode="auto">
          <a:xfrm>
            <a:off x="2882900" y="550855"/>
            <a:ext cx="2786081" cy="2571768"/>
          </a:xfrm>
          <a:prstGeom prst="rect">
            <a:avLst/>
          </a:prstGeom>
          <a:noFill/>
        </p:spPr>
      </p:pic>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Наталья Мелехова</a:t>
            </a:r>
            <a:endParaRPr lang="ru-RU" dirty="0"/>
          </a:p>
        </p:txBody>
      </p:sp>
      <p:pic>
        <p:nvPicPr>
          <p:cNvPr id="13314" name="Picture 2" descr="C:\Documents and Settings\Эмма\Рабочий стол\1 февраля\76fis46ux9ik-640.jpg"/>
          <p:cNvPicPr>
            <a:picLocks noGrp="1" noChangeAspect="1" noChangeArrowheads="1"/>
          </p:cNvPicPr>
          <p:nvPr>
            <p:ph sz="half" idx="2"/>
          </p:nvPr>
        </p:nvPicPr>
        <p:blipFill>
          <a:blip r:embed="rId2"/>
          <a:srcRect/>
          <a:stretch>
            <a:fillRect/>
          </a:stretch>
        </p:blipFill>
        <p:spPr bwMode="auto">
          <a:xfrm>
            <a:off x="96818" y="550855"/>
            <a:ext cx="2786082" cy="2571768"/>
          </a:xfrm>
          <a:prstGeom prst="rect">
            <a:avLst/>
          </a:prstGeom>
          <a:noFill/>
        </p:spPr>
      </p:pic>
      <p:pic>
        <p:nvPicPr>
          <p:cNvPr id="13315" name="Picture 3" descr="C:\Documents and Settings\Эмма\Рабочий стол\1 февраля\скачанные файлы (1).jpg"/>
          <p:cNvPicPr>
            <a:picLocks noGrp="1" noChangeAspect="1" noChangeArrowheads="1"/>
          </p:cNvPicPr>
          <p:nvPr>
            <p:ph sz="half" idx="3"/>
          </p:nvPr>
        </p:nvPicPr>
        <p:blipFill>
          <a:blip r:embed="rId3"/>
          <a:srcRect/>
          <a:stretch>
            <a:fillRect/>
          </a:stretch>
        </p:blipFill>
        <p:spPr bwMode="auto">
          <a:xfrm>
            <a:off x="2882900" y="550855"/>
            <a:ext cx="2786082" cy="2571767"/>
          </a:xfrm>
          <a:prstGeom prst="rect">
            <a:avLst/>
          </a:prstGeom>
          <a:noFill/>
        </p:spPr>
      </p:pic>
    </p:spTree>
  </p:cSld>
  <p:clrMapOvr>
    <a:masterClrMapping/>
  </p:clrMapOvr>
  <p:transition spd="med">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88290" y="131447"/>
            <a:ext cx="5189220" cy="353943"/>
          </a:xfrm>
        </p:spPr>
        <p:txBody>
          <a:bodyPr/>
          <a:lstStyle/>
          <a:p>
            <a:pPr algn="ctr" eaLnBrk="1" hangingPunct="1">
              <a:defRPr/>
            </a:pPr>
            <a:r>
              <a:rPr lang="ru-RU" sz="2300" dirty="0" smtClean="0">
                <a:latin typeface="Monotype Corsiva" pitchFamily="66" charset="0"/>
              </a:rPr>
              <a:t>Ильинична как воплощение материнства</a:t>
            </a:r>
            <a:endParaRPr lang="ru-RU" sz="2300" dirty="0" smtClean="0"/>
          </a:p>
        </p:txBody>
      </p:sp>
      <p:sp>
        <p:nvSpPr>
          <p:cNvPr id="7" name="Содержимое 6"/>
          <p:cNvSpPr>
            <a:spLocks noGrp="1"/>
          </p:cNvSpPr>
          <p:nvPr>
            <p:ph sz="quarter" idx="2"/>
          </p:nvPr>
        </p:nvSpPr>
        <p:spPr>
          <a:xfrm>
            <a:off x="96818" y="1622425"/>
            <a:ext cx="3786214" cy="1708160"/>
          </a:xfrm>
        </p:spPr>
        <p:txBody>
          <a:bodyPr/>
          <a:lstStyle/>
          <a:p>
            <a:pPr eaLnBrk="1" hangingPunct="1">
              <a:buFont typeface="Wingdings" pitchFamily="2" charset="2"/>
              <a:buNone/>
              <a:defRPr/>
            </a:pPr>
            <a:r>
              <a:rPr lang="ru-RU" sz="1100" i="1" dirty="0" smtClean="0">
                <a:solidFill>
                  <a:schemeClr val="folHlink"/>
                </a:solidFill>
                <a:latin typeface="Monotype Corsiva" pitchFamily="66" charset="0"/>
              </a:rPr>
              <a:t>              </a:t>
            </a:r>
            <a:r>
              <a:rPr lang="ru-RU" sz="1000" i="1" dirty="0" smtClean="0">
                <a:solidFill>
                  <a:schemeClr val="folHlink"/>
                </a:solidFill>
                <a:latin typeface="+mn-lt"/>
              </a:rPr>
              <a:t>Сильная, мудрая Ильинична постоянно хлопочет, волнуется и заботится обо всех домочадцах, пытается всячески оградить их от неприятностей, невзгод, от необдуманных поступков; встаёт между неудержимым в гневе мужем и самолюбивыми, темпераментными сыновьями, за что получает удары от мужа, который, чувствуя преимущество жены во всём, таким образом, утверждается. «Она жила, надломленная страданием, постаревшая, жалкая. Много пришлось испытать ей горя, пожалуй, даже слишком  много...» </a:t>
            </a:r>
          </a:p>
          <a:p>
            <a:pPr eaLnBrk="1" hangingPunct="1">
              <a:buFont typeface="Wingdings" pitchFamily="2" charset="2"/>
              <a:buNone/>
              <a:defRPr/>
            </a:pPr>
            <a:r>
              <a:rPr lang="ru-RU" sz="1000" i="1" dirty="0" smtClean="0">
                <a:solidFill>
                  <a:schemeClr val="folHlink"/>
                </a:solidFill>
                <a:latin typeface="+mn-lt"/>
              </a:rPr>
              <a:t>                 </a:t>
            </a:r>
            <a:endParaRPr lang="ru-RU" sz="1100" dirty="0" smtClean="0">
              <a:latin typeface="Monotype Corsiva" pitchFamily="66" charset="0"/>
            </a:endParaRPr>
          </a:p>
        </p:txBody>
      </p:sp>
      <p:sp>
        <p:nvSpPr>
          <p:cNvPr id="8" name="Содержимое 7"/>
          <p:cNvSpPr>
            <a:spLocks noGrp="1"/>
          </p:cNvSpPr>
          <p:nvPr>
            <p:ph sz="half" idx="3"/>
          </p:nvPr>
        </p:nvSpPr>
        <p:spPr>
          <a:xfrm>
            <a:off x="168257" y="622293"/>
            <a:ext cx="3571900" cy="1000132"/>
          </a:xfrm>
        </p:spPr>
        <p:txBody>
          <a:bodyPr/>
          <a:lstStyle/>
          <a:p>
            <a:pPr algn="ctr" eaLnBrk="1" hangingPunct="1">
              <a:buFont typeface="Wingdings" pitchFamily="2" charset="2"/>
              <a:buNone/>
              <a:defRPr/>
            </a:pPr>
            <a:r>
              <a:rPr lang="ru-RU" sz="900" i="1" dirty="0" smtClean="0">
                <a:solidFill>
                  <a:schemeClr val="folHlink"/>
                </a:solidFill>
                <a:latin typeface="+mn-lt"/>
                <a:cs typeface="Microsoft Sans Serif" pitchFamily="34" charset="0"/>
              </a:rPr>
              <a:t>             </a:t>
            </a:r>
            <a:r>
              <a:rPr lang="ru-RU" sz="900" dirty="0" smtClean="0">
                <a:solidFill>
                  <a:schemeClr val="folHlink"/>
                </a:solidFill>
                <a:latin typeface="+mn-lt"/>
                <a:cs typeface="Microsoft Sans Serif" pitchFamily="34" charset="0"/>
              </a:rPr>
              <a:t>М.А. Шолохов   в своем романе создал очень запоминающийся образ матери Григория Мелихова - Ильиничны. Старая женщина, неугомонная и хлопотливая, вечно занятая бесконечными домашними заботами, казалась незаметной.</a:t>
            </a:r>
          </a:p>
          <a:p>
            <a:pPr algn="ctr" eaLnBrk="1" hangingPunct="1">
              <a:buFont typeface="Wingdings" pitchFamily="2" charset="2"/>
              <a:buNone/>
              <a:defRPr/>
            </a:pPr>
            <a:r>
              <a:rPr lang="ru-RU" sz="900" dirty="0" smtClean="0">
                <a:solidFill>
                  <a:schemeClr val="folHlink"/>
                </a:solidFill>
                <a:latin typeface="+mn-lt"/>
                <a:cs typeface="Microsoft Sans Serif" pitchFamily="34" charset="0"/>
              </a:rPr>
              <a:t>            «Сплошь опутанная паутиной морщин, дородная женщина», «узловатые и тяжелые руки», «шаркает старчески дряблыми босыми ногами». </a:t>
            </a:r>
          </a:p>
          <a:p>
            <a:pPr algn="ctr" eaLnBrk="1" hangingPunct="1">
              <a:buFont typeface="Wingdings" pitchFamily="2" charset="2"/>
              <a:buNone/>
              <a:defRPr/>
            </a:pPr>
            <a:endParaRPr lang="ru-RU" sz="900" dirty="0" smtClean="0">
              <a:latin typeface="Monotype Corsiva" pitchFamily="66" charset="0"/>
              <a:cs typeface="Microsoft Sans Serif" pitchFamily="34" charset="0"/>
            </a:endParaRPr>
          </a:p>
        </p:txBody>
      </p:sp>
      <p:pic>
        <p:nvPicPr>
          <p:cNvPr id="9" name="Picture 11" descr="рс"/>
          <p:cNvPicPr>
            <a:picLocks noGrp="1" noChangeAspect="1" noChangeArrowheads="1"/>
          </p:cNvPicPr>
          <p:nvPr>
            <p:ph sz="quarter" idx="1"/>
          </p:nvPr>
        </p:nvPicPr>
        <p:blipFill>
          <a:blip r:embed="rId2" cstate="print"/>
          <a:srcRect t="39088" r="16000"/>
          <a:stretch>
            <a:fillRect/>
          </a:stretch>
        </p:blipFill>
        <p:spPr>
          <a:xfrm>
            <a:off x="4025908" y="693731"/>
            <a:ext cx="1467476" cy="2214578"/>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3000"/>
                            </p:stCondLst>
                            <p:childTnLst>
                              <p:par>
                                <p:cTn id="16" presetID="23" presetClass="entr" presetSubtype="16"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3500"/>
                            </p:stCondLst>
                            <p:childTnLst>
                              <p:par>
                                <p:cTn id="21" presetID="23" presetClass="entr" presetSubtype="16"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4000"/>
                            </p:stCondLst>
                            <p:childTnLst>
                              <p:par>
                                <p:cTn id="26" presetID="23" presetClass="entr" presetSubtype="16" fill="hold" nodeType="after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30" fill="hold">
                            <p:stCondLst>
                              <p:cond delay="4500"/>
                            </p:stCondLst>
                            <p:childTnLst>
                              <p:par>
                                <p:cTn id="31" presetID="23" presetClass="entr" presetSubtype="16" fill="hold"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882900" y="693731"/>
            <a:ext cx="2690707" cy="2468029"/>
          </a:xfrm>
          <a:prstGeom prst="rect">
            <a:avLst/>
          </a:prstGeom>
          <a:noFill/>
          <a:ln w="9525">
            <a:noFill/>
            <a:miter lim="800000"/>
            <a:headEnd/>
            <a:tailEnd/>
          </a:ln>
        </p:spPr>
        <p:txBody>
          <a:bodyPr wrap="square" lIns="51481" tIns="25740" rIns="51481" bIns="25740">
            <a:spAutoFit/>
          </a:bodyPr>
          <a:lstStyle/>
          <a:p>
            <a:r>
              <a:rPr lang="ru-RU" sz="1100" dirty="0">
                <a:solidFill>
                  <a:srgbClr val="F7CBA3"/>
                </a:solidFill>
              </a:rPr>
              <a:t> </a:t>
            </a:r>
            <a:r>
              <a:rPr lang="ru-RU" sz="1100" dirty="0">
                <a:solidFill>
                  <a:schemeClr val="folHlink"/>
                </a:solidFill>
              </a:rPr>
              <a:t>Наталья – это верная, покорная жена Григория. Драма ее изображена Шолоховым с волнующей глубиной. </a:t>
            </a:r>
          </a:p>
          <a:p>
            <a:r>
              <a:rPr lang="ru-RU" sz="1100" dirty="0">
                <a:solidFill>
                  <a:schemeClr val="folHlink"/>
                </a:solidFill>
              </a:rPr>
              <a:t>     Наталья трудолюбива, </a:t>
            </a:r>
            <a:r>
              <a:rPr lang="ru-RU" sz="1100" dirty="0" smtClean="0">
                <a:solidFill>
                  <a:schemeClr val="folHlink"/>
                </a:solidFill>
              </a:rPr>
              <a:t>добра </a:t>
            </a:r>
            <a:r>
              <a:rPr lang="ru-RU" sz="1100" dirty="0">
                <a:solidFill>
                  <a:schemeClr val="folHlink"/>
                </a:solidFill>
              </a:rPr>
              <a:t>и красива. Она очень любит Григория. Она полюбила Григория сразу, с первого взгляда. Отец ее, Мирон Коршунов, не хотел выдавать дочь из первого в хуторе куреня в небогатую семью Мелеховых, «</a:t>
            </a:r>
            <a:r>
              <a:rPr lang="ru-RU" sz="1100" dirty="0" err="1">
                <a:solidFill>
                  <a:schemeClr val="folHlink"/>
                </a:solidFill>
              </a:rPr>
              <a:t>турков</a:t>
            </a:r>
            <a:r>
              <a:rPr lang="ru-RU" sz="1100" dirty="0">
                <a:solidFill>
                  <a:schemeClr val="folHlink"/>
                </a:solidFill>
              </a:rPr>
              <a:t>». Однако Наталья упорно настаивала на своем: «Люб мне Гришка, а больше ни за кого не пойду». И никакие уговоры не могли повлиять на нее.</a:t>
            </a:r>
          </a:p>
          <a:p>
            <a:r>
              <a:rPr lang="ru-RU" sz="1400" dirty="0">
                <a:solidFill>
                  <a:schemeClr val="folHlink"/>
                </a:solidFill>
              </a:rPr>
              <a:t> </a:t>
            </a:r>
          </a:p>
        </p:txBody>
      </p:sp>
      <p:sp>
        <p:nvSpPr>
          <p:cNvPr id="57348" name="Text Box 4"/>
          <p:cNvSpPr txBox="1">
            <a:spLocks noChangeArrowheads="1"/>
          </p:cNvSpPr>
          <p:nvPr/>
        </p:nvSpPr>
        <p:spPr bwMode="auto">
          <a:xfrm>
            <a:off x="240242" y="144216"/>
            <a:ext cx="5391423" cy="304360"/>
          </a:xfrm>
          <a:prstGeom prst="rect">
            <a:avLst/>
          </a:prstGeom>
          <a:noFill/>
          <a:ln w="9525">
            <a:noFill/>
            <a:miter lim="800000"/>
            <a:headEnd/>
            <a:tailEnd/>
          </a:ln>
        </p:spPr>
        <p:txBody>
          <a:bodyPr lIns="51481" tIns="25740" rIns="51481" bIns="25740">
            <a:spAutoFit/>
          </a:bodyPr>
          <a:lstStyle/>
          <a:p>
            <a:pPr algn="ctr">
              <a:lnSpc>
                <a:spcPct val="80000"/>
              </a:lnSpc>
            </a:pPr>
            <a:r>
              <a:rPr lang="ru-RU" sz="2000" b="1" dirty="0">
                <a:solidFill>
                  <a:schemeClr val="bg1"/>
                </a:solidFill>
              </a:rPr>
              <a:t>Прекрасное и нравственное в образе Натальи</a:t>
            </a:r>
          </a:p>
        </p:txBody>
      </p:sp>
      <p:pic>
        <p:nvPicPr>
          <p:cNvPr id="12292" name="Picture 8" descr="447"/>
          <p:cNvPicPr>
            <a:picLocks noChangeAspect="1" noChangeArrowheads="1"/>
          </p:cNvPicPr>
          <p:nvPr/>
        </p:nvPicPr>
        <p:blipFill>
          <a:blip r:embed="rId2" cstate="print"/>
          <a:srcRect l="19910"/>
          <a:stretch>
            <a:fillRect/>
          </a:stretch>
        </p:blipFill>
        <p:spPr bwMode="auto">
          <a:xfrm>
            <a:off x="146596" y="576861"/>
            <a:ext cx="2593428" cy="2545761"/>
          </a:xfrm>
          <a:prstGeom prst="rect">
            <a:avLst/>
          </a:prstGeom>
          <a:noFill/>
          <a:ln w="9525">
            <a:solidFill>
              <a:schemeClr val="bg1"/>
            </a:solid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additive="base">
                                        <p:cTn id="7" dur="2000" fill="hold"/>
                                        <p:tgtEl>
                                          <p:spTgt spid="5734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73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4294967295"/>
          </p:nvPr>
        </p:nvSpPr>
        <p:spPr>
          <a:xfrm>
            <a:off x="2882901" y="648969"/>
            <a:ext cx="2714644" cy="2034724"/>
          </a:xfrm>
        </p:spPr>
        <p:txBody>
          <a:bodyPr/>
          <a:lstStyle/>
          <a:p>
            <a:pPr eaLnBrk="1" hangingPunct="1">
              <a:lnSpc>
                <a:spcPct val="80000"/>
              </a:lnSpc>
              <a:buFont typeface="Wingdings" pitchFamily="2" charset="2"/>
              <a:buNone/>
              <a:defRPr/>
            </a:pPr>
            <a:r>
              <a:rPr lang="ru-RU" sz="1100" dirty="0" smtClean="0">
                <a:solidFill>
                  <a:schemeClr val="tx1"/>
                </a:solidFill>
                <a:latin typeface="+mn-lt"/>
              </a:rPr>
              <a:t>           Но  действительность жестоко растоптала чувство Натальи. Григорий сам сказал ей: «Не люблю я тебя, Наташка, ты не гневайся...» Наталья попыталась вступить в борьбу за свое счастье, но не выдержала ее. </a:t>
            </a:r>
          </a:p>
          <a:p>
            <a:pPr eaLnBrk="1" hangingPunct="1">
              <a:lnSpc>
                <a:spcPct val="80000"/>
              </a:lnSpc>
              <a:buFont typeface="Wingdings" pitchFamily="2" charset="2"/>
              <a:buNone/>
              <a:defRPr/>
            </a:pPr>
            <a:r>
              <a:rPr lang="ru-RU" sz="1100" dirty="0" smtClean="0">
                <a:solidFill>
                  <a:schemeClr val="tx1"/>
                </a:solidFill>
                <a:latin typeface="+mn-lt"/>
              </a:rPr>
              <a:t>            Молча, затаенно она переживает свое горе, надеясь, что Григорий рано или поздно вернется к ней. Прощает ему все, ждет его. Все хуторские сплетни и пересуды вызывают на ее сердце тупую, ноющую боль, но и это она сносит терпеливо</a:t>
            </a:r>
            <a:r>
              <a:rPr lang="ru-RU" sz="1100" dirty="0" smtClean="0">
                <a:solidFill>
                  <a:schemeClr val="tx1"/>
                </a:solidFill>
                <a:latin typeface="+mn-lt"/>
              </a:rPr>
              <a:t>.</a:t>
            </a:r>
          </a:p>
          <a:p>
            <a:pPr eaLnBrk="1" hangingPunct="1">
              <a:lnSpc>
                <a:spcPct val="80000"/>
              </a:lnSpc>
              <a:buFont typeface="Wingdings" pitchFamily="2" charset="2"/>
              <a:buNone/>
              <a:defRPr/>
            </a:pPr>
            <a:r>
              <a:rPr lang="ru-RU" sz="1100" dirty="0" smtClean="0">
                <a:solidFill>
                  <a:schemeClr val="tx1"/>
                </a:solidFill>
                <a:latin typeface="+mn-lt"/>
              </a:rPr>
              <a:t> </a:t>
            </a:r>
            <a:r>
              <a:rPr lang="ru-RU" sz="1100" dirty="0" smtClean="0">
                <a:solidFill>
                  <a:schemeClr val="tx1"/>
                </a:solidFill>
                <a:latin typeface="+mn-lt"/>
              </a:rPr>
              <a:t>Любовь ее смиренно-страдальческая. </a:t>
            </a:r>
          </a:p>
          <a:p>
            <a:pPr eaLnBrk="1" hangingPunct="1">
              <a:lnSpc>
                <a:spcPct val="80000"/>
              </a:lnSpc>
              <a:buFont typeface="Wingdings" pitchFamily="2" charset="2"/>
              <a:buNone/>
              <a:defRPr/>
            </a:pPr>
            <a:r>
              <a:rPr lang="ru-RU" sz="1100" dirty="0" smtClean="0">
                <a:solidFill>
                  <a:schemeClr val="tx1"/>
                </a:solidFill>
                <a:latin typeface="+mn-lt"/>
              </a:rPr>
              <a:t>            И в итоге Наталья решает покончить жизнь самоубийством и только чудом выживает, изуродовав себя на всю жизнь.</a:t>
            </a:r>
          </a:p>
        </p:txBody>
      </p:sp>
      <p:pic>
        <p:nvPicPr>
          <p:cNvPr id="72736" name="Picture 32" descr="Копия 449"/>
          <p:cNvPicPr>
            <a:picLocks noChangeAspect="1" noChangeArrowheads="1"/>
          </p:cNvPicPr>
          <p:nvPr/>
        </p:nvPicPr>
        <p:blipFill>
          <a:blip r:embed="rId2" cstate="print"/>
          <a:srcRect/>
          <a:stretch>
            <a:fillRect/>
          </a:stretch>
        </p:blipFill>
        <p:spPr bwMode="auto">
          <a:xfrm>
            <a:off x="96097" y="550855"/>
            <a:ext cx="2643927" cy="25717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2736"/>
                                        </p:tgtEl>
                                        <p:attrNameLst>
                                          <p:attrName>style.visibility</p:attrName>
                                        </p:attrNameLst>
                                      </p:cBhvr>
                                      <p:to>
                                        <p:strVal val="visible"/>
                                      </p:to>
                                    </p:set>
                                    <p:animEffect transition="in" filter="blinds(horizontal)">
                                      <p:cBhvr>
                                        <p:cTn id="7" dur="500"/>
                                        <p:tgtEl>
                                          <p:spTgt spid="7273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2707">
                                            <p:txEl>
                                              <p:pRg st="0" end="0"/>
                                            </p:txEl>
                                          </p:spTgt>
                                        </p:tgtEl>
                                        <p:attrNameLst>
                                          <p:attrName>style.visibility</p:attrName>
                                        </p:attrNameLst>
                                      </p:cBhvr>
                                      <p:to>
                                        <p:strVal val="visible"/>
                                      </p:to>
                                    </p:set>
                                    <p:animEffect transition="in" filter="fade">
                                      <p:cBhvr>
                                        <p:cTn id="11" dur="2000"/>
                                        <p:tgtEl>
                                          <p:spTgt spid="72707">
                                            <p:txEl>
                                              <p:pRg st="0" end="0"/>
                                            </p:txEl>
                                          </p:spTgt>
                                        </p:tgtEl>
                                      </p:cBhvr>
                                    </p:animEffect>
                                    <p:anim calcmode="lin" valueType="num">
                                      <p:cBhvr>
                                        <p:cTn id="12" dur="2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13" dur="1800" decel="100000" fill="hold"/>
                                        <p:tgtEl>
                                          <p:spTgt spid="72707">
                                            <p:txEl>
                                              <p:pRg st="0" end="0"/>
                                            </p:txEl>
                                          </p:spTgt>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72707">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72707">
                                            <p:txEl>
                                              <p:pRg st="1" end="1"/>
                                            </p:txEl>
                                          </p:spTgt>
                                        </p:tgtEl>
                                        <p:attrNameLst>
                                          <p:attrName>style.visibility</p:attrName>
                                        </p:attrNameLst>
                                      </p:cBhvr>
                                      <p:to>
                                        <p:strVal val="visible"/>
                                      </p:to>
                                    </p:set>
                                    <p:animEffect transition="in" filter="fade">
                                      <p:cBhvr>
                                        <p:cTn id="18" dur="2000"/>
                                        <p:tgtEl>
                                          <p:spTgt spid="72707">
                                            <p:txEl>
                                              <p:pRg st="1" end="1"/>
                                            </p:txEl>
                                          </p:spTgt>
                                        </p:tgtEl>
                                      </p:cBhvr>
                                    </p:animEffect>
                                    <p:anim calcmode="lin" valueType="num">
                                      <p:cBhvr>
                                        <p:cTn id="19" dur="2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20" dur="1800" decel="100000" fill="hold"/>
                                        <p:tgtEl>
                                          <p:spTgt spid="72707">
                                            <p:txEl>
                                              <p:pRg st="1" end="1"/>
                                            </p:txEl>
                                          </p:spTgt>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2707">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4500"/>
                            </p:stCondLst>
                            <p:childTnLst>
                              <p:par>
                                <p:cTn id="23" presetID="37" presetClass="entr" presetSubtype="0" fill="hold" nodeType="afterEffect">
                                  <p:stCondLst>
                                    <p:cond delay="0"/>
                                  </p:stCondLst>
                                  <p:childTnLst>
                                    <p:set>
                                      <p:cBhvr>
                                        <p:cTn id="24" dur="1" fill="hold">
                                          <p:stCondLst>
                                            <p:cond delay="0"/>
                                          </p:stCondLst>
                                        </p:cTn>
                                        <p:tgtEl>
                                          <p:spTgt spid="72707">
                                            <p:txEl>
                                              <p:pRg st="2" end="2"/>
                                            </p:txEl>
                                          </p:spTgt>
                                        </p:tgtEl>
                                        <p:attrNameLst>
                                          <p:attrName>style.visibility</p:attrName>
                                        </p:attrNameLst>
                                      </p:cBhvr>
                                      <p:to>
                                        <p:strVal val="visible"/>
                                      </p:to>
                                    </p:set>
                                    <p:animEffect transition="in" filter="fade">
                                      <p:cBhvr>
                                        <p:cTn id="25" dur="2000"/>
                                        <p:tgtEl>
                                          <p:spTgt spid="72707">
                                            <p:txEl>
                                              <p:pRg st="2" end="2"/>
                                            </p:txEl>
                                          </p:spTgt>
                                        </p:tgtEl>
                                      </p:cBhvr>
                                    </p:animEffect>
                                    <p:anim calcmode="lin" valueType="num">
                                      <p:cBhvr>
                                        <p:cTn id="26" dur="20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72707">
                                            <p:txEl>
                                              <p:pRg st="2" end="2"/>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72707">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6500"/>
                            </p:stCondLst>
                            <p:childTnLst>
                              <p:par>
                                <p:cTn id="30" presetID="37" presetClass="entr" presetSubtype="0" fill="hold" nodeType="afterEffect">
                                  <p:stCondLst>
                                    <p:cond delay="0"/>
                                  </p:stCondLst>
                                  <p:childTnLst>
                                    <p:set>
                                      <p:cBhvr>
                                        <p:cTn id="31" dur="1" fill="hold">
                                          <p:stCondLst>
                                            <p:cond delay="0"/>
                                          </p:stCondLst>
                                        </p:cTn>
                                        <p:tgtEl>
                                          <p:spTgt spid="72707">
                                            <p:txEl>
                                              <p:pRg st="3" end="3"/>
                                            </p:txEl>
                                          </p:spTgt>
                                        </p:tgtEl>
                                        <p:attrNameLst>
                                          <p:attrName>style.visibility</p:attrName>
                                        </p:attrNameLst>
                                      </p:cBhvr>
                                      <p:to>
                                        <p:strVal val="visible"/>
                                      </p:to>
                                    </p:set>
                                    <p:animEffect transition="in" filter="fade">
                                      <p:cBhvr>
                                        <p:cTn id="32" dur="2000"/>
                                        <p:tgtEl>
                                          <p:spTgt spid="72707">
                                            <p:txEl>
                                              <p:pRg st="3" end="3"/>
                                            </p:txEl>
                                          </p:spTgt>
                                        </p:tgtEl>
                                      </p:cBhvr>
                                    </p:animEffect>
                                    <p:anim calcmode="lin" valueType="num">
                                      <p:cBhvr>
                                        <p:cTn id="33" dur="20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p:cTn id="34" dur="1800" decel="100000" fill="hold"/>
                                        <p:tgtEl>
                                          <p:spTgt spid="72707">
                                            <p:txEl>
                                              <p:pRg st="3" end="3"/>
                                            </p:txEl>
                                          </p:spTgt>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7270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2454272" y="550854"/>
            <a:ext cx="3129345" cy="2637306"/>
          </a:xfrm>
          <a:prstGeom prst="rect">
            <a:avLst/>
          </a:prstGeom>
          <a:noFill/>
          <a:ln w="9525">
            <a:noFill/>
            <a:miter lim="800000"/>
            <a:headEnd/>
            <a:tailEnd/>
          </a:ln>
        </p:spPr>
        <p:txBody>
          <a:bodyPr wrap="square" lIns="51481" tIns="25740" rIns="51481" bIns="25740">
            <a:spAutoFit/>
          </a:bodyPr>
          <a:lstStyle/>
          <a:p>
            <a:r>
              <a:rPr lang="ru-RU" dirty="0">
                <a:solidFill>
                  <a:srgbClr val="F7CBA3"/>
                </a:solidFill>
              </a:rPr>
              <a:t>    </a:t>
            </a:r>
            <a:r>
              <a:rPr lang="ru-RU" sz="1000" dirty="0">
                <a:solidFill>
                  <a:schemeClr val="folHlink"/>
                </a:solidFill>
              </a:rPr>
              <a:t>После выздоровления она сделает попытку вернуть Григория, </a:t>
            </a:r>
            <a:r>
              <a:rPr lang="ru-RU" sz="1000" dirty="0" smtClean="0">
                <a:solidFill>
                  <a:schemeClr val="folHlink"/>
                </a:solidFill>
              </a:rPr>
              <a:t>умоляет Аксинью </a:t>
            </a:r>
            <a:r>
              <a:rPr lang="ru-RU" sz="1000" dirty="0">
                <a:solidFill>
                  <a:schemeClr val="folHlink"/>
                </a:solidFill>
              </a:rPr>
              <a:t>«отдать» ей мужа. Но Аксинья только глумится над ней, а из колыбели «...глянули на нее с лица ребенка </a:t>
            </a:r>
            <a:r>
              <a:rPr lang="ru-RU" sz="1000" dirty="0" err="1">
                <a:solidFill>
                  <a:schemeClr val="folHlink"/>
                </a:solidFill>
              </a:rPr>
              <a:t>угрюмовато</a:t>
            </a:r>
            <a:r>
              <a:rPr lang="ru-RU" sz="1000" dirty="0">
                <a:solidFill>
                  <a:schemeClr val="folHlink"/>
                </a:solidFill>
              </a:rPr>
              <a:t> – черные глаза Григория».</a:t>
            </a:r>
          </a:p>
          <a:p>
            <a:r>
              <a:rPr lang="ru-RU" sz="1000" dirty="0">
                <a:solidFill>
                  <a:schemeClr val="folHlink"/>
                </a:solidFill>
              </a:rPr>
              <a:t>     Но были и счастливые, но  короткие периоды, когда Мелехов возвращался к Наталье и жил с ней, она никогда и ни в чем не упрекала его, боясь чем-нибудь нарушить его </a:t>
            </a:r>
            <a:r>
              <a:rPr lang="ru-RU" sz="1000" dirty="0" smtClean="0">
                <a:solidFill>
                  <a:schemeClr val="folHlink"/>
                </a:solidFill>
              </a:rPr>
              <a:t>покой. Наиболее </a:t>
            </a:r>
            <a:r>
              <a:rPr lang="ru-RU" sz="1000" dirty="0">
                <a:solidFill>
                  <a:schemeClr val="folHlink"/>
                </a:solidFill>
              </a:rPr>
              <a:t>обаятельные  черты Натальи -  целомудренность, чистота, стыдливость и  робость.</a:t>
            </a:r>
          </a:p>
          <a:p>
            <a:r>
              <a:rPr lang="ru-RU" sz="1000" dirty="0">
                <a:solidFill>
                  <a:schemeClr val="folHlink"/>
                </a:solidFill>
              </a:rPr>
              <a:t>     Так, например, для нее характерна сдержанная улыбка. Когда Григорий, приехавший в дом Коршуновых сватать Наталью, взглянул на нее, он увидел, как на ее «упругой щеке дрожала от смущения и сдержанной улыбки неглубокая розовая ямка</a:t>
            </a:r>
            <a:r>
              <a:rPr lang="ru-RU" sz="1000" dirty="0" smtClean="0">
                <a:solidFill>
                  <a:schemeClr val="folHlink"/>
                </a:solidFill>
              </a:rPr>
              <a:t>».  </a:t>
            </a:r>
            <a:endParaRPr lang="ru-RU" sz="1000" dirty="0">
              <a:solidFill>
                <a:schemeClr val="folHlink"/>
              </a:solidFill>
            </a:endParaRPr>
          </a:p>
        </p:txBody>
      </p:sp>
      <p:pic>
        <p:nvPicPr>
          <p:cNvPr id="59403" name="Picture 11" descr="200611172130501"/>
          <p:cNvPicPr>
            <a:picLocks noChangeAspect="1" noChangeArrowheads="1"/>
          </p:cNvPicPr>
          <p:nvPr/>
        </p:nvPicPr>
        <p:blipFill>
          <a:blip r:embed="rId2" cstate="print"/>
          <a:srcRect/>
          <a:stretch>
            <a:fillRect/>
          </a:stretch>
        </p:blipFill>
        <p:spPr bwMode="auto">
          <a:xfrm>
            <a:off x="144145" y="622293"/>
            <a:ext cx="2238689" cy="250033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9403"/>
                                        </p:tgtEl>
                                        <p:attrNameLst>
                                          <p:attrName>style.visibility</p:attrName>
                                        </p:attrNameLst>
                                      </p:cBhvr>
                                      <p:to>
                                        <p:strVal val="visible"/>
                                      </p:to>
                                    </p:set>
                                    <p:animEffect transition="in" filter="wheel(4)">
                                      <p:cBhvr>
                                        <p:cTn id="7" dur="2000"/>
                                        <p:tgtEl>
                                          <p:spTgt spid="59403"/>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59398"/>
                                        </p:tgtEl>
                                        <p:attrNameLst>
                                          <p:attrName>style.visibility</p:attrName>
                                        </p:attrNameLst>
                                      </p:cBhvr>
                                      <p:to>
                                        <p:strVal val="visible"/>
                                      </p:to>
                                    </p:set>
                                    <p:animEffect transition="in" filter="fade">
                                      <p:cBhvr>
                                        <p:cTn id="11" dur="2000"/>
                                        <p:tgtEl>
                                          <p:spTgt spid="59398"/>
                                        </p:tgtEl>
                                      </p:cBhvr>
                                    </p:animEffect>
                                    <p:anim calcmode="lin" valueType="num">
                                      <p:cBhvr>
                                        <p:cTn id="12" dur="2000" fill="hold"/>
                                        <p:tgtEl>
                                          <p:spTgt spid="59398"/>
                                        </p:tgtEl>
                                        <p:attrNameLst>
                                          <p:attrName>ppt_x</p:attrName>
                                        </p:attrNameLst>
                                      </p:cBhvr>
                                      <p:tavLst>
                                        <p:tav tm="0">
                                          <p:val>
                                            <p:strVal val="#ppt_x"/>
                                          </p:val>
                                        </p:tav>
                                        <p:tav tm="100000">
                                          <p:val>
                                            <p:strVal val="#ppt_x"/>
                                          </p:val>
                                        </p:tav>
                                      </p:tavLst>
                                    </p:anim>
                                    <p:anim calcmode="lin" valueType="num">
                                      <p:cBhvr>
                                        <p:cTn id="13" dur="2000" fill="hold"/>
                                        <p:tgtEl>
                                          <p:spTgt spid="593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8c3685839bb51e471840db18356f4d7cd680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8910</TotalTime>
  <Words>1815</Words>
  <Application>Microsoft Office PowerPoint</Application>
  <PresentationFormat>Произвольный</PresentationFormat>
  <Paragraphs>92</Paragraphs>
  <Slides>31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Arial Black</vt:lpstr>
      <vt:lpstr>Calibri</vt:lpstr>
      <vt:lpstr>Microsoft Sans Serif</vt:lpstr>
      <vt:lpstr>Monotype Corsiva</vt:lpstr>
      <vt:lpstr>Times New Roman</vt:lpstr>
      <vt:lpstr>Wingdings</vt:lpstr>
      <vt:lpstr>Office Theme</vt:lpstr>
      <vt:lpstr>Литература </vt:lpstr>
      <vt:lpstr>Сегодня на уроке </vt:lpstr>
      <vt:lpstr>Презентация PowerPoint</vt:lpstr>
      <vt:lpstr>Аксинья</vt:lpstr>
      <vt:lpstr>Наталья Мелехова</vt:lpstr>
      <vt:lpstr>Ильинична как воплощение материнства</vt:lpstr>
      <vt:lpstr>Презентация PowerPoint</vt:lpstr>
      <vt:lpstr>Презентация PowerPoint</vt:lpstr>
      <vt:lpstr>Презентация PowerPoint</vt:lpstr>
      <vt:lpstr>Презентация PowerPoint</vt:lpstr>
      <vt:lpstr>Трагедия в жизни Дарьи</vt:lpstr>
      <vt:lpstr>Презентация PowerPoint</vt:lpstr>
      <vt:lpstr>Дуняша Мелехова</vt:lpstr>
      <vt:lpstr>Дуняша</vt:lpstr>
      <vt:lpstr>Аксинья- настоящая русская женщина</vt:lpstr>
      <vt:lpstr>Презентация PowerPoint</vt:lpstr>
      <vt:lpstr>Аксинья </vt:lpstr>
      <vt:lpstr>Аксинья</vt:lpstr>
      <vt:lpstr>Гордая Аксинья </vt:lpstr>
      <vt:lpstr>Презентация PowerPoint</vt:lpstr>
      <vt:lpstr>Аксинья</vt:lpstr>
      <vt:lpstr>Презентация PowerPoint</vt:lpstr>
      <vt:lpstr>Произведение «Тихий Дон»</vt:lpstr>
      <vt:lpstr>Презентация PowerPoint</vt:lpstr>
      <vt:lpstr>ЗАКЛЮЧЕНИЕ</vt:lpstr>
      <vt:lpstr> Может быть, Михаил Шолохов с горечью поведал о судьбах женщин. Но попробуйте изобразить лучше — не выйдет! Действительность только тогда реальна, если она правдива, а иначе это не действительность, а лишь пародия на нее. </vt:lpstr>
      <vt:lpstr>Темы произведения</vt:lpstr>
      <vt:lpstr>Проблематика произведения</vt:lpstr>
      <vt:lpstr>Жанр и направление</vt:lpstr>
      <vt:lpstr>Смысл романа </vt:lpstr>
      <vt:lpstr>Задание для самостоятельной работы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User</cp:lastModifiedBy>
  <cp:revision>932</cp:revision>
  <dcterms:created xsi:type="dcterms:W3CDTF">2020-04-13T08:06:06Z</dcterms:created>
  <dcterms:modified xsi:type="dcterms:W3CDTF">2021-02-02T09:57:34Z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