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51" r:id="rId3"/>
    <p:sldId id="353" r:id="rId4"/>
    <p:sldId id="376" r:id="rId5"/>
    <p:sldId id="378" r:id="rId6"/>
    <p:sldId id="354" r:id="rId7"/>
    <p:sldId id="370" r:id="rId8"/>
    <p:sldId id="377" r:id="rId9"/>
    <p:sldId id="357" r:id="rId10"/>
    <p:sldId id="359" r:id="rId11"/>
    <p:sldId id="360" r:id="rId12"/>
    <p:sldId id="375" r:id="rId13"/>
    <p:sldId id="361" r:id="rId14"/>
    <p:sldId id="358" r:id="rId15"/>
    <p:sldId id="367" r:id="rId16"/>
    <p:sldId id="362" r:id="rId17"/>
    <p:sldId id="365" r:id="rId18"/>
    <p:sldId id="368" r:id="rId19"/>
    <p:sldId id="366" r:id="rId20"/>
    <p:sldId id="372" r:id="rId21"/>
    <p:sldId id="373" r:id="rId22"/>
    <p:sldId id="298" r:id="rId23"/>
  </p:sldIdLst>
  <p:sldSz cx="5765800" cy="3244850"/>
  <p:notesSz cx="5765800" cy="324485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0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6848" autoAdjust="0"/>
  </p:normalViewPr>
  <p:slideViewPr>
    <p:cSldViewPr>
      <p:cViewPr varScale="1">
        <p:scale>
          <a:sx n="197" d="100"/>
          <a:sy n="197" d="100"/>
        </p:scale>
        <p:origin x="1218" y="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57063" y="937401"/>
            <a:ext cx="2162175" cy="155427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15335" y="937401"/>
            <a:ext cx="2162175" cy="155427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960372" y="3017710"/>
            <a:ext cx="1845056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51376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BF5E-7E94-4BD2-BE88-ABD3E6F88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xfrm>
            <a:off x="288290" y="3017710"/>
            <a:ext cx="1326134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722660" y="1190377"/>
            <a:ext cx="2376264" cy="1846659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Л.Н.Толстой </a:t>
            </a:r>
          </a:p>
          <a:p>
            <a:pPr algn="ctr"/>
            <a:r>
              <a:rPr lang="ru-RU" altLang="ru-RU" sz="2400" kern="0" dirty="0">
                <a:solidFill>
                  <a:srgbClr val="0070C0"/>
                </a:solidFill>
              </a:rPr>
              <a:t>р</a:t>
            </a:r>
            <a:r>
              <a:rPr lang="ru-RU" altLang="ru-RU" sz="2400" kern="0" dirty="0" smtClean="0">
                <a:solidFill>
                  <a:srgbClr val="0070C0"/>
                </a:solidFill>
              </a:rPr>
              <a:t>оман-эпопея 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«Война и мир».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Путь  Андрея Болконского</a:t>
            </a:r>
          </a:p>
        </p:txBody>
      </p:sp>
      <p:pic>
        <p:nvPicPr>
          <p:cNvPr id="6146" name="Picture 2" descr="C:\Documents and Settings\Эмма\Рабочий стол\толстой\1204891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4" y="1050920"/>
            <a:ext cx="2214578" cy="20717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694" y="157736"/>
            <a:ext cx="5526106" cy="315471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Times New Roman" pitchFamily="18" charset="0"/>
              </a:rPr>
              <a:t>Спор с Пьером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204205" y="622294"/>
            <a:ext cx="2535819" cy="264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81" tIns="25740" rIns="51481" bIns="25740">
            <a:spAutoFit/>
          </a:bodyPr>
          <a:lstStyle/>
          <a:p>
            <a:r>
              <a:rPr kumimoji="1" lang="ru-RU" sz="1050" dirty="0">
                <a:latin typeface="Times New Roman" pitchFamily="18" charset="0"/>
                <a:cs typeface="Times New Roman" pitchFamily="18" charset="0"/>
              </a:rPr>
              <a:t>Перемены в тяжелом душевном состоянии Андрея начинаются с приезда Пьера, который, видя </a:t>
            </a:r>
            <a:r>
              <a:rPr kumimoji="1" lang="ru-RU" sz="1050" dirty="0" smtClean="0">
                <a:latin typeface="Times New Roman" pitchFamily="18" charset="0"/>
                <a:cs typeface="Times New Roman" pitchFamily="18" charset="0"/>
              </a:rPr>
              <a:t>угнетенное настроение </a:t>
            </a:r>
            <a:r>
              <a:rPr kumimoji="1" lang="ru-RU" sz="1050" dirty="0">
                <a:latin typeface="Times New Roman" pitchFamily="18" charset="0"/>
                <a:cs typeface="Times New Roman" pitchFamily="18" charset="0"/>
              </a:rPr>
              <a:t>друга,</a:t>
            </a:r>
          </a:p>
          <a:p>
            <a:pPr>
              <a:lnSpc>
                <a:spcPct val="80000"/>
              </a:lnSpc>
            </a:pPr>
            <a:r>
              <a:rPr kumimoji="1" lang="ru-RU" sz="1050" dirty="0">
                <a:latin typeface="Times New Roman" pitchFamily="18" charset="0"/>
                <a:cs typeface="Times New Roman" pitchFamily="18" charset="0"/>
              </a:rPr>
              <a:t> старается внушить ему веру в существование царства добра и правды, которое должно существовать на земле.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Пьер говорит, что они «дети всего мира». В этих словах звучит мысль о братстве всех людей на земле. </a:t>
            </a:r>
          </a:p>
          <a:p>
            <a:pPr>
              <a:lnSpc>
                <a:spcPct val="80000"/>
              </a:lnSpc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Не случайно после разговора с другом князь Андрей смягчается, начинает отступать его ожесточение по отношению к себе, родным и миру вообще. Начинается возрождение Болконского к жизни. Толстой это подчёркивает одной деталью портрета – у героя «лучистый, </a:t>
            </a:r>
            <a:r>
              <a:rPr lang="ru-RU" sz="1050" u="sng" dirty="0" smtClean="0"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нежный </a:t>
            </a:r>
            <a:r>
              <a:rPr lang="ru-RU" sz="1050" u="sng" dirty="0" smtClean="0">
                <a:latin typeface="Times New Roman" pitchFamily="18" charset="0"/>
                <a:cs typeface="Times New Roman" pitchFamily="18" charset="0"/>
              </a:rPr>
              <a:t>взгляд».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kumimoji="1"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2"/>
          <a:srcRect r="35052" b="-948"/>
          <a:stretch>
            <a:fillRect/>
          </a:stretch>
        </p:blipFill>
        <p:spPr bwMode="auto">
          <a:xfrm>
            <a:off x="2882901" y="622293"/>
            <a:ext cx="2786082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85388" y="122227"/>
            <a:ext cx="5092122" cy="448039"/>
          </a:xfrm>
        </p:spPr>
        <p:txBody>
          <a:bodyPr/>
          <a:lstStyle/>
          <a:p>
            <a:r>
              <a:rPr lang="ru-RU" sz="2300" dirty="0" smtClean="0">
                <a:solidFill>
                  <a:srgbClr val="FFFF00"/>
                </a:solidFill>
              </a:rPr>
              <a:t>      </a:t>
            </a:r>
            <a:r>
              <a:rPr lang="ru-RU" sz="2300" dirty="0" smtClean="0"/>
              <a:t>Встреча с Наташей Ростовой</a:t>
            </a:r>
            <a:endParaRPr lang="ru-RU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6819" y="622293"/>
            <a:ext cx="2714644" cy="2043636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200" dirty="0" smtClean="0">
                <a:latin typeface="Times New Roman" pitchFamily="18" charset="0"/>
              </a:rPr>
              <a:t>Окончательное возрождение Андрея к жизни происходит благодаря его встрече с Наташей Ростовой. Поэтичностью, прелестью веет описание лунной ночи и первого бала Наташи. </a:t>
            </a:r>
          </a:p>
          <a:p>
            <a:pPr algn="just"/>
            <a:r>
              <a:rPr lang="ru-RU" sz="1200" dirty="0" smtClean="0">
                <a:latin typeface="Times New Roman" pitchFamily="18" charset="0"/>
              </a:rPr>
              <a:t>Общение с ней открывает Андрею новую сферу жизни — любовь, красоту, поэзию. </a:t>
            </a:r>
            <a:r>
              <a:rPr kumimoji="1" lang="ru-RU" sz="1200" dirty="0" smtClean="0">
                <a:latin typeface="Times New Roman" pitchFamily="18" charset="0"/>
              </a:rPr>
              <a:t>Именно с ней он  связывает</a:t>
            </a:r>
          </a:p>
          <a:p>
            <a:pPr algn="just"/>
            <a:r>
              <a:rPr kumimoji="1" lang="ru-RU" sz="1200" dirty="0" smtClean="0">
                <a:latin typeface="Times New Roman" pitchFamily="18" charset="0"/>
              </a:rPr>
              <a:t> надежду на счастливое будущее. Толстой пишет, что рядом с Наташей князь чувствовал себя помолодевшим.</a:t>
            </a:r>
          </a:p>
          <a:p>
            <a:pPr eaLnBrk="1" hangingPunct="1">
              <a:lnSpc>
                <a:spcPct val="80000"/>
              </a:lnSpc>
            </a:pP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6" name="Picture 2" descr="https://i.pinimg.com/474x/22/0e/bf/220ebf7c29daf4891f4367d646097efd--movie-stars-novel.jpg">
            <a:extLst>
              <a:ext uri="{FF2B5EF4-FFF2-40B4-BE49-F238E27FC236}">
                <a16:creationId xmlns:a16="http://schemas.microsoft.com/office/drawing/2014/main" id="{4C11B16A-7FC6-44EF-A24D-CCE0F92BF4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550855"/>
            <a:ext cx="2786082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Бал</a:t>
            </a:r>
            <a:endParaRPr lang="ru-RU" dirty="0"/>
          </a:p>
        </p:txBody>
      </p:sp>
      <p:pic>
        <p:nvPicPr>
          <p:cNvPr id="8194" name="Picture 2" descr="C:\Documents and Settings\Эмма\Рабочий стол\6 января\img-Kfxe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857520" cy="2571768"/>
          </a:xfrm>
          <a:prstGeom prst="rect">
            <a:avLst/>
          </a:prstGeom>
          <a:noFill/>
        </p:spPr>
      </p:pic>
      <p:pic>
        <p:nvPicPr>
          <p:cNvPr id="8195" name="Picture 3" descr="C:\Documents and Settings\Эмма\Рабочий стол\6 января\1b1562273b892e0f0f240a3579e94bc5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68624" y="550855"/>
            <a:ext cx="2700357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09" y="216323"/>
            <a:ext cx="5107586" cy="307777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</a:rPr>
              <a:t>История любви Наташи и Андрея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818" y="550855"/>
            <a:ext cx="5500726" cy="1603177"/>
          </a:xfrm>
          <a:prstGeom prst="rect">
            <a:avLst/>
          </a:prstGeom>
        </p:spPr>
        <p:txBody>
          <a:bodyPr lIns="51481" tIns="25740" rIns="51481" bIns="25740"/>
          <a:lstStyle/>
          <a:p>
            <a:pPr algn="ctr" eaLnBrk="1" hangingPunct="1">
              <a:lnSpc>
                <a:spcPct val="80000"/>
              </a:lnSpc>
            </a:pPr>
            <a:endParaRPr lang="ru-RU" sz="1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ru-RU" sz="1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Наташа любит Андрея, но не понимает и не знает его.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И она тоже остается для него загадкой со своим собственным, особенным внутренним миром.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В отношениях героев нет желаемой  полноты.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Разлука оказалась слишком трудным испытанием для Наташи.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История с Анатолем Курагиным разрушает возможное счастье этих героев.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Война 1812 года в жизни Андрея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668586" y="693731"/>
            <a:ext cx="2928957" cy="2227004"/>
          </a:xfrm>
        </p:spPr>
        <p:txBody>
          <a:bodyPr/>
          <a:lstStyle/>
          <a:p>
            <a:pPr eaLnBrk="1" hangingPunct="1"/>
            <a:r>
              <a:rPr lang="ru-RU" sz="1100" dirty="0" smtClean="0">
                <a:latin typeface="Times New Roman" pitchFamily="18" charset="0"/>
              </a:rPr>
              <a:t>Командуя полком, гордый аристократ Болконский сближается с  солдатской массой, учится ценить и уважать простой народ. Если сначала князь Андрей старался пробуждать  мужество солдат, прогуливаясь под пулями, то, увидев их в бою, понял, что ему нечему их учить. Он начинает смотреть на мужиков в солдатских шинелях как на героев-патриотов, мужественно защищавших свое Отечество. </a:t>
            </a:r>
          </a:p>
          <a:p>
            <a:pPr eaLnBrk="1" hangingPunct="1"/>
            <a:r>
              <a:rPr lang="ru-RU" sz="1100" dirty="0" smtClean="0">
                <a:latin typeface="Times New Roman" pitchFamily="18" charset="0"/>
              </a:rPr>
              <a:t>Андрей Болконский приходит к мысли о том, что успех армии зависит не от позиции, вооружения или количества войск, а от того чувства, которое есть и в нем, и в каждом солдате. </a:t>
            </a:r>
            <a:endParaRPr lang="ru-RU" sz="1100" dirty="0"/>
          </a:p>
        </p:txBody>
      </p:sp>
      <p:pic>
        <p:nvPicPr>
          <p:cNvPr id="5" name="Picture 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942" r="55162" b="-456"/>
          <a:stretch>
            <a:fillRect/>
          </a:stretch>
        </p:blipFill>
        <p:spPr>
          <a:xfrm>
            <a:off x="96818" y="550855"/>
            <a:ext cx="2428892" cy="2571768"/>
          </a:xfrm>
        </p:spPr>
      </p:pic>
      <p:pic>
        <p:nvPicPr>
          <p:cNvPr id="6" name="Picture 4" descr="https://s11.stc.all.kpcdn.net/share/i/4/643793/wx1080.jpg">
            <a:extLst>
              <a:ext uri="{FF2B5EF4-FFF2-40B4-BE49-F238E27FC236}">
                <a16:creationId xmlns:a16="http://schemas.microsoft.com/office/drawing/2014/main" id="{13C07EF0-62DD-4F1D-B79C-BAB5BA9DF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" y="550855"/>
            <a:ext cx="2500330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Смелость и мужество князя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96818" y="622293"/>
            <a:ext cx="2699595" cy="258532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Десять часов стоит князь Андрей со своим полком в резерве под непрестанным артиллерийским огнем. Задача князя – выстоять в таких страшных условиях. В этот момент он остается не только самим собой, но и сыном своего отца-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человеком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обостренным чувством чести.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 и смертельную рану получает в большей мере потому, что все время помнит: на него смотрят, а значит, поведение его должно быть безукоризненным.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://lvolodarsky.ru/wp-content/gallery/movies/voina-i-mir.jpg">
            <a:extLst>
              <a:ext uri="{FF2B5EF4-FFF2-40B4-BE49-F238E27FC236}">
                <a16:creationId xmlns:a16="http://schemas.microsoft.com/office/drawing/2014/main" id="{A64A7CAF-B2CA-440B-BDA4-392850EB37A0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0" y="542305"/>
            <a:ext cx="27860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Прозрение Андрея Болконского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628157" cy="2462213"/>
          </a:xfrm>
        </p:spPr>
        <p:txBody>
          <a:bodyPr/>
          <a:lstStyle/>
          <a:p>
            <a:r>
              <a:rPr lang="ru-RU" sz="1000" dirty="0" smtClean="0">
                <a:latin typeface="Times New Roman" pitchFamily="18" charset="0"/>
              </a:rPr>
              <a:t>Андрей Болконский после разрыва с Наташей живёт с мыслью о мести Анатолю Курагину – человеку, разрушившему его счастье. Незадолго до смерти он видит Анатоля, который страдает от невыносимой физической боли, т.к. он ему отняли ногу.  Но, вместо удовлетворения и злорадства, смертельно раненный князь Андрей испытывает желание « плакать</a:t>
            </a:r>
            <a:r>
              <a:rPr lang="ru-RU" sz="1000" u="sng" dirty="0" smtClean="0">
                <a:latin typeface="Times New Roman" pitchFamily="18" charset="0"/>
              </a:rPr>
              <a:t> детскими,</a:t>
            </a:r>
            <a:r>
              <a:rPr lang="ru-RU" sz="1000" dirty="0" smtClean="0">
                <a:latin typeface="Times New Roman" pitchFamily="18" charset="0"/>
              </a:rPr>
              <a:t> добрыми, почти радостными </a:t>
            </a:r>
            <a:r>
              <a:rPr lang="ru-RU" sz="1000" u="sng" dirty="0" smtClean="0">
                <a:latin typeface="Times New Roman" pitchFamily="18" charset="0"/>
              </a:rPr>
              <a:t>слезами»</a:t>
            </a:r>
            <a:r>
              <a:rPr lang="ru-RU" sz="1000" dirty="0" smtClean="0">
                <a:latin typeface="Times New Roman" pitchFamily="18" charset="0"/>
              </a:rPr>
              <a:t>. «Он </a:t>
            </a:r>
            <a:r>
              <a:rPr lang="ru-RU" sz="1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вспомнил все, и восторженная жалость и любовь к этому человеку наполнили его счастливое сердце. Князь Андрей не мог удержаться более и заплакал нежными, любовными слезами над людьми, над собой и над их и своими заблуждениями».</a:t>
            </a:r>
            <a:r>
              <a:rPr lang="ru-RU" sz="1000" dirty="0" smtClean="0">
                <a:latin typeface="Times New Roman" pitchFamily="18" charset="0"/>
              </a:rPr>
              <a:t> Мысль о всепрощении открывается герою. </a:t>
            </a:r>
            <a:endParaRPr lang="ru-RU" sz="1000" dirty="0"/>
          </a:p>
        </p:txBody>
      </p:sp>
      <p:pic>
        <p:nvPicPr>
          <p:cNvPr id="7" name="Picture 2" descr="https://s10.stc.all.kpcdn.net/share/i/4/1110097/wx1080.jpg">
            <a:extLst>
              <a:ext uri="{FF2B5EF4-FFF2-40B4-BE49-F238E27FC236}">
                <a16:creationId xmlns:a16="http://schemas.microsoft.com/office/drawing/2014/main" id="{2EB874CD-6B95-4280-A971-976FFB81CF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" y="622293"/>
            <a:ext cx="2700357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Встреча с дубом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550855"/>
            <a:ext cx="2714643" cy="2554545"/>
          </a:xfrm>
        </p:spPr>
        <p:txBody>
          <a:bodyPr/>
          <a:lstStyle/>
          <a:p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Эпизод встречи князя Андрея Болконского со старым дубом является одним из поворотных мест в романе: это переход на новый этап жизни, полная перемена мировосприятия героя. Встреча с дубом - перелом в старой его жизни и открытие новой, радостной, в единении со всем народом. Дуб – символ психологического состояния князя Андрея, символ скорых перемен, произошедших в его душе. При первой встрече Андрея с дубом, он встретил его угрюмым и не подчиняющимся остальному (лесному) миру деревом. «Таков и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я» , -думает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Болконский. 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Documents and Settings\Эмма\Рабочий стол\16 января\42_dub_chereshchati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00357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Поиск смысла жизни</a:t>
            </a:r>
            <a:endParaRPr lang="ru-RU" dirty="0"/>
          </a:p>
        </p:txBody>
      </p:sp>
      <p:pic>
        <p:nvPicPr>
          <p:cNvPr id="2050" name="Picture 2" descr="C:\Documents and Settings\Эмма\Рабочий стол\16 января\vimK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00357" cy="2571768"/>
          </a:xfrm>
          <a:prstGeom prst="rect">
            <a:avLst/>
          </a:prstGeom>
          <a:noFill/>
        </p:spPr>
      </p:pic>
      <p:pic>
        <p:nvPicPr>
          <p:cNvPr id="6" name="Picture 2" descr="https://cdn12.img.sputnik.by/images/103348/87/1033488705.jpg">
            <a:extLst>
              <a:ext uri="{FF2B5EF4-FFF2-40B4-BE49-F238E27FC236}">
                <a16:creationId xmlns:a16="http://schemas.microsoft.com/office/drawing/2014/main" id="{C5431767-7F35-4184-B715-94631C5002FC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2" y="550855"/>
            <a:ext cx="2857520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Смерть Болконского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47732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Раскрыв в Андрее Болконском многие замечательные черты дворянина-патриота,  Толстой обрывает его путь исканий геройской гибелью ради спасения </a:t>
            </a:r>
            <a:r>
              <a:rPr lang="ru-RU" dirty="0" smtClean="0">
                <a:latin typeface="Times New Roman" pitchFamily="18" charset="0"/>
              </a:rPr>
              <a:t>Отчизны</a:t>
            </a:r>
            <a:r>
              <a:rPr lang="ru-RU" dirty="0" smtClean="0">
                <a:latin typeface="Times New Roman" pitchFamily="18" charset="0"/>
              </a:rPr>
              <a:t>. И продолжить эти поиски высших духовных ценностей суждено в романе его другу и единомышленнику Пьеру Безухову.</a:t>
            </a:r>
            <a:endParaRPr lang="ru-RU" dirty="0"/>
          </a:p>
        </p:txBody>
      </p:sp>
      <p:pic>
        <p:nvPicPr>
          <p:cNvPr id="5" name="Picture 4" descr="https://s11.stc.all.kpcdn.net/share/i/4/643793/wx1080.jpg">
            <a:extLst>
              <a:ext uri="{FF2B5EF4-FFF2-40B4-BE49-F238E27FC236}">
                <a16:creationId xmlns:a16="http://schemas.microsoft.com/office/drawing/2014/main" id="{13C07EF0-62DD-4F1D-B79C-BAB5BA9DF1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" y="622293"/>
            <a:ext cx="2714643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646331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Проанализируем  образ Андрея Болконского в романе «Война и мир»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Докажем, что Андрей Болконский является благородным героем  в произведении  Л.Н.Толстого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746315"/>
            <a:ext cx="2737486" cy="2215991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1.В качестве кого Андрей Болконский пошел на войну 1805 года?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А) в качестве адъютанта </a:t>
            </a:r>
            <a:r>
              <a:rPr lang="ru-RU" dirty="0" smtClean="0">
                <a:solidFill>
                  <a:srgbClr val="0070C0"/>
                </a:solidFill>
              </a:rPr>
              <a:t>Кутузова;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B)</a:t>
            </a:r>
            <a:r>
              <a:rPr lang="ru-RU" dirty="0" smtClean="0">
                <a:solidFill>
                  <a:srgbClr val="0070C0"/>
                </a:solidFill>
              </a:rPr>
              <a:t> в качестве офицера разведки;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С) в качестве рядового;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D) </a:t>
            </a:r>
            <a:r>
              <a:rPr lang="ru-RU" dirty="0" smtClean="0">
                <a:solidFill>
                  <a:srgbClr val="0070C0"/>
                </a:solidFill>
              </a:rPr>
              <a:t>нет верного ответа.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А</a:t>
            </a: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Готовимся к поступлению в вуз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5" y="746315"/>
            <a:ext cx="2737486" cy="2215991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2. На ком из героинь был женат Андрей Болконский ?</a:t>
            </a:r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70C0"/>
                </a:solidFill>
              </a:rPr>
              <a:t>А) на Лизе;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B)</a:t>
            </a:r>
            <a:r>
              <a:rPr lang="ru-RU" dirty="0" smtClean="0">
                <a:solidFill>
                  <a:srgbClr val="0070C0"/>
                </a:solidFill>
              </a:rPr>
              <a:t> на Наташе Ростовой;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С) на </a:t>
            </a:r>
            <a:r>
              <a:rPr lang="ru-RU" dirty="0" err="1" smtClean="0">
                <a:solidFill>
                  <a:srgbClr val="0070C0"/>
                </a:solidFill>
              </a:rPr>
              <a:t>Элен</a:t>
            </a:r>
            <a:r>
              <a:rPr lang="ru-RU" dirty="0" smtClean="0">
                <a:solidFill>
                  <a:srgbClr val="0070C0"/>
                </a:solidFill>
              </a:rPr>
              <a:t> Курагиной;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D) </a:t>
            </a:r>
            <a:r>
              <a:rPr lang="ru-RU" dirty="0" smtClean="0">
                <a:solidFill>
                  <a:srgbClr val="0070C0"/>
                </a:solidFill>
              </a:rPr>
              <a:t>нет верного ответа.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Ответ: А</a:t>
            </a:r>
          </a:p>
          <a:p>
            <a:endParaRPr lang="ru-RU" dirty="0"/>
          </a:p>
        </p:txBody>
      </p:sp>
      <p:pic>
        <p:nvPicPr>
          <p:cNvPr id="5" name="Picture 3" descr="C:\Documents and Settings\Эмма\Рабочий стол\символика пресутпление аи наказание\cdf6513e646f4d37dd3b569d66375e182020012117225631806as0sRpXut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94" y="746630"/>
            <a:ext cx="2346603" cy="21405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430887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Составить портретную характеристику Андрея Болконского</a:t>
            </a: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239695" y="693731"/>
            <a:ext cx="2714643" cy="22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81" tIns="25740" rIns="51481" bIns="25740">
            <a:spAutoFit/>
          </a:bodyPr>
          <a:lstStyle/>
          <a:p>
            <a:r>
              <a:rPr lang="ru-RU" sz="1400" dirty="0" smtClean="0">
                <a:latin typeface="Times New Roman" pitchFamily="18" charset="0"/>
              </a:rPr>
              <a:t>Первое </a:t>
            </a:r>
            <a:r>
              <a:rPr lang="ru-RU" sz="1400" dirty="0">
                <a:latin typeface="Times New Roman" pitchFamily="18" charset="0"/>
              </a:rPr>
              <a:t>знакомство с Андреем Болконским не вызывает особой симпатии, ибо его красивое лицо</a:t>
            </a:r>
          </a:p>
          <a:p>
            <a:r>
              <a:rPr lang="ru-RU" sz="1400" dirty="0">
                <a:latin typeface="Times New Roman" pitchFamily="18" charset="0"/>
              </a:rPr>
              <a:t> "с определенными и сухими чертами»</a:t>
            </a:r>
          </a:p>
          <a:p>
            <a:r>
              <a:rPr lang="ru-RU" sz="1400" dirty="0">
                <a:latin typeface="Times New Roman" pitchFamily="18" charset="0"/>
              </a:rPr>
              <a:t> портит выражение скуки и недовольства</a:t>
            </a:r>
            <a:r>
              <a:rPr lang="ru-RU" sz="1400" dirty="0" smtClean="0">
                <a:latin typeface="Times New Roman" pitchFamily="18" charset="0"/>
              </a:rPr>
              <a:t>. Мы знакомимся с героем в гостиной Анны Павловны. Отличительная черта этого героя- фамильная </a:t>
            </a:r>
            <a:r>
              <a:rPr lang="ru-RU" sz="1400" dirty="0" smtClean="0">
                <a:latin typeface="Times New Roman" pitchFamily="18" charset="0"/>
              </a:rPr>
              <a:t>гордость.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0" y="2510252"/>
            <a:ext cx="104032" cy="26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1481" tIns="25740" rIns="51481" bIns="25740">
            <a:spAutoFit/>
          </a:bodyPr>
          <a:lstStyle/>
          <a:p>
            <a:endParaRPr lang="ru-RU" sz="1400" u="sng" dirty="0">
              <a:latin typeface="Times New Roman" pitchFamily="18" charset="0"/>
            </a:endParaRPr>
          </a:p>
        </p:txBody>
      </p:sp>
      <p:pic>
        <p:nvPicPr>
          <p:cNvPr id="4101" name="Picture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025776" y="550855"/>
            <a:ext cx="2643206" cy="257176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Мечты о Тулоне</a:t>
            </a:r>
            <a:endParaRPr lang="ru-RU" dirty="0"/>
          </a:p>
        </p:txBody>
      </p:sp>
      <p:pic>
        <p:nvPicPr>
          <p:cNvPr id="7" name="Picture 4" descr="https://s11.stc.all.kpcdn.net/share/i/4/643793/wx1080.jpg">
            <a:extLst>
              <a:ext uri="{FF2B5EF4-FFF2-40B4-BE49-F238E27FC236}">
                <a16:creationId xmlns:a16="http://schemas.microsoft.com/office/drawing/2014/main" id="{13C07EF0-62DD-4F1D-B79C-BAB5BA9DF1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622293"/>
            <a:ext cx="2593428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Эмма\Рабочий стол\5 января\Napoleon_Paul_Delaroche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1462" y="550855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Монолог Болконского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923330"/>
          </a:xfrm>
        </p:spPr>
        <p:txBody>
          <a:bodyPr/>
          <a:lstStyle/>
          <a:p>
            <a:r>
              <a:rPr lang="ru-RU" dirty="0" smtClean="0"/>
              <a:t>Тулон-это первая победа Наполеона, начало его карьеры.  Андрей мечтает о своем Тулоне. «Я хочу славы,  хочу быть известным людям, хочу быть любимым ими, я не виноват, что хочу этого. Я никогда никому не скажу этого. Что же мне делать, ежели я ничего не люблю, как только славу, любовь людскую».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662526"/>
      </p:ext>
    </p:extLst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56" y="122228"/>
            <a:ext cx="5098043" cy="307777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</a:rPr>
              <a:t>Честолюбивые стремления героя </a:t>
            </a: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158158" y="2336805"/>
            <a:ext cx="5439385" cy="102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81" tIns="25740" rIns="51481" bIns="25740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buClr>
                <a:schemeClr val="tx2"/>
              </a:buClr>
              <a:buSzPct val="75000"/>
            </a:pPr>
            <a:r>
              <a:rPr lang="ru-RU" sz="1400" dirty="0">
                <a:latin typeface="Times New Roman" pitchFamily="18" charset="0"/>
              </a:rPr>
              <a:t>Подвиг, совершенный им во время </a:t>
            </a:r>
            <a:r>
              <a:rPr lang="ru-RU" sz="1400" dirty="0" err="1">
                <a:latin typeface="Times New Roman" pitchFamily="18" charset="0"/>
              </a:rPr>
              <a:t>Аустерлицкого</a:t>
            </a:r>
            <a:r>
              <a:rPr lang="ru-RU" sz="1400" dirty="0">
                <a:latin typeface="Times New Roman" pitchFamily="18" charset="0"/>
              </a:rPr>
              <a:t> сражения, когда </a:t>
            </a:r>
            <a:r>
              <a:rPr lang="ru-RU" sz="1400" dirty="0" smtClean="0">
                <a:latin typeface="Times New Roman" pitchFamily="18" charset="0"/>
              </a:rPr>
              <a:t>он </a:t>
            </a:r>
            <a:r>
              <a:rPr lang="ru-RU" sz="1400" dirty="0">
                <a:latin typeface="Times New Roman" pitchFamily="18" charset="0"/>
              </a:rPr>
              <a:t>бежит впереди всех со знаменем в руках,  исполнен внешнего </a:t>
            </a:r>
            <a:r>
              <a:rPr lang="ru-RU" sz="1400" dirty="0" smtClean="0">
                <a:latin typeface="Times New Roman" pitchFamily="18" charset="0"/>
              </a:rPr>
              <a:t>эффекта: его </a:t>
            </a:r>
            <a:r>
              <a:rPr lang="ru-RU" sz="1400" dirty="0">
                <a:latin typeface="Times New Roman" pitchFamily="18" charset="0"/>
              </a:rPr>
              <a:t>заметил и оценил по достоинству даже </a:t>
            </a:r>
            <a:r>
              <a:rPr lang="ru-RU" sz="1400" dirty="0" smtClean="0">
                <a:latin typeface="Times New Roman" pitchFamily="18" charset="0"/>
              </a:rPr>
              <a:t>Наполеон, который остановился перед князем и произнёс : «Вот славная смерть!». </a:t>
            </a:r>
            <a:endParaRPr lang="ru-RU" sz="1400" dirty="0">
              <a:latin typeface="Times New Roman" pitchFamily="18" charset="0"/>
            </a:endParaRPr>
          </a:p>
          <a:p>
            <a:endParaRPr kumimoji="1" lang="ru-RU" sz="1400" dirty="0">
              <a:latin typeface="Times New Roman" pitchFamily="18" charset="0"/>
            </a:endParaRPr>
          </a:p>
        </p:txBody>
      </p:sp>
      <p:pic>
        <p:nvPicPr>
          <p:cNvPr id="5124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4075" y="550856"/>
            <a:ext cx="3929090" cy="17145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znatok.grodno.by/1/index_files/2/picture/2.JPG">
            <a:extLst>
              <a:ext uri="{FF2B5EF4-FFF2-40B4-BE49-F238E27FC236}">
                <a16:creationId xmlns:a16="http://schemas.microsoft.com/office/drawing/2014/main" id="{CA154C82-D1E7-491F-9E60-DB4087F53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42" y="523173"/>
            <a:ext cx="2124015" cy="25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0D7C669-E91A-4769-852E-4F083DE2163A}"/>
              </a:ext>
            </a:extLst>
          </p:cNvPr>
          <p:cNvSpPr/>
          <p:nvPr/>
        </p:nvSpPr>
        <p:spPr>
          <a:xfrm>
            <a:off x="96818" y="550855"/>
            <a:ext cx="3357586" cy="2440741"/>
          </a:xfrm>
          <a:prstGeom prst="rect">
            <a:avLst/>
          </a:prstGeom>
        </p:spPr>
        <p:txBody>
          <a:bodyPr wrap="square" lIns="43251" tIns="21626" rIns="43251" bIns="21626">
            <a:spAutoFit/>
          </a:bodyPr>
          <a:lstStyle/>
          <a:p>
            <a:pPr fontAlgn="base">
              <a:lnSpc>
                <a:spcPct val="107000"/>
              </a:lnSpc>
              <a:spcAft>
                <a:spcPts val="213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начинается бой, Болконский хватает знамя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бежит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впереди солдат, чтобы прославиться, но получает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ранение “как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будто палкой по голове”. Открыв глаза, Андрей видит “высокое, бесконечное небо”, кроме которого “ничего, ничего нет и... все пустое, все обман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...”. Как же ничтожны все мысли о славе по сравнению с этим небом!</a:t>
            </a: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213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Наполеон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кажется всего лишь маленьким, ничтожным человечком по сравнению с вечностью.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слова напоминают «жужжание мухи».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17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Аустерлицкое небо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Эмма\Рабочий стол\16 января\b6653a4c7faaa718d40954aa5feae38d_i-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857520" cy="2571768"/>
          </a:xfrm>
          <a:prstGeom prst="rect">
            <a:avLst/>
          </a:prstGeom>
          <a:noFill/>
        </p:spPr>
      </p:pic>
      <p:pic>
        <p:nvPicPr>
          <p:cNvPr id="3076" name="Picture 4" descr="C:\Documents and Settings\Эмма\Рабочий стол\16 января\regular_detail_picture-b7d00dca3617fe308d9a16fb54f24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338" y="550855"/>
            <a:ext cx="273687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Перемены в герое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2" y="550856"/>
            <a:ext cx="2857520" cy="2400657"/>
          </a:xfrm>
        </p:spPr>
        <p:txBody>
          <a:bodyPr/>
          <a:lstStyle/>
          <a:p>
            <a:r>
              <a:rPr lang="ru-RU" dirty="0" smtClean="0"/>
              <a:t>После смерти жены Андрей меняется.</a:t>
            </a:r>
            <a:r>
              <a:rPr kumimoji="1" lang="ru-RU" dirty="0" smtClean="0">
                <a:latin typeface="Times New Roman" pitchFamily="18" charset="0"/>
              </a:rPr>
              <a:t> Героя мы видим глазами Пьера. </a:t>
            </a:r>
          </a:p>
          <a:p>
            <a:r>
              <a:rPr kumimoji="1" lang="ru-RU" dirty="0" smtClean="0">
                <a:latin typeface="Times New Roman" pitchFamily="18" charset="0"/>
              </a:rPr>
              <a:t>Безухов заехал в </a:t>
            </a:r>
            <a:r>
              <a:rPr kumimoji="1" lang="ru-RU" dirty="0" err="1" smtClean="0">
                <a:latin typeface="Times New Roman" pitchFamily="18" charset="0"/>
              </a:rPr>
              <a:t>Богучарово</a:t>
            </a:r>
            <a:endParaRPr kumimoji="1" lang="ru-RU" dirty="0" smtClean="0">
              <a:latin typeface="Times New Roman" pitchFamily="18" charset="0"/>
            </a:endParaRPr>
          </a:p>
          <a:p>
            <a:r>
              <a:rPr kumimoji="1" lang="ru-RU" dirty="0" smtClean="0">
                <a:latin typeface="Times New Roman" pitchFamily="18" charset="0"/>
              </a:rPr>
              <a:t>и поразился перемене, произошедшей в  облике друга: «Слова были ласковы, улыбка была на губах и лице князя Андрея, но взгляд был потухший, мёртвый.» </a:t>
            </a:r>
          </a:p>
          <a:p>
            <a:r>
              <a:rPr kumimoji="1" lang="ru-RU" dirty="0" smtClean="0">
                <a:latin typeface="Times New Roman" pitchFamily="18" charset="0"/>
              </a:rPr>
              <a:t>Князь Андрей уже не мечтает о славе. </a:t>
            </a:r>
          </a:p>
          <a:p>
            <a:r>
              <a:rPr kumimoji="1" lang="ru-RU" dirty="0" smtClean="0">
                <a:latin typeface="Times New Roman" pitchFamily="18" charset="0"/>
              </a:rPr>
              <a:t>Об этом </a:t>
            </a:r>
            <a:r>
              <a:rPr kumimoji="1" lang="ru-RU" dirty="0" smtClean="0">
                <a:latin typeface="Times New Roman" pitchFamily="18" charset="0"/>
              </a:rPr>
              <a:t>он говорит  </a:t>
            </a:r>
            <a:r>
              <a:rPr kumimoji="1" lang="ru-RU" dirty="0" smtClean="0">
                <a:latin typeface="Times New Roman" pitchFamily="18" charset="0"/>
              </a:rPr>
              <a:t>Пьеру: « Я жил для славы</a:t>
            </a:r>
            <a:r>
              <a:rPr kumimoji="1" lang="en-US" dirty="0" smtClean="0">
                <a:latin typeface="Times New Roman" pitchFamily="18" charset="0"/>
              </a:rPr>
              <a:t> </a:t>
            </a:r>
            <a:r>
              <a:rPr kumimoji="1" lang="ru-RU" dirty="0" smtClean="0">
                <a:latin typeface="Times New Roman" pitchFamily="18" charset="0"/>
              </a:rPr>
              <a:t>… </a:t>
            </a:r>
            <a:r>
              <a:rPr kumimoji="1" lang="ru-RU" dirty="0" smtClean="0">
                <a:latin typeface="Times New Roman" pitchFamily="18" charset="0"/>
              </a:rPr>
              <a:t>и совсем погубил свою жизнь. </a:t>
            </a:r>
          </a:p>
          <a:p>
            <a:r>
              <a:rPr kumimoji="1" lang="ru-RU" dirty="0" smtClean="0">
                <a:latin typeface="Times New Roman" pitchFamily="18" charset="0"/>
              </a:rPr>
              <a:t>И с тех пор стал  спокойнее, как живу для одного себя».</a:t>
            </a:r>
          </a:p>
          <a:p>
            <a:endParaRPr lang="ru-RU" dirty="0"/>
          </a:p>
        </p:txBody>
      </p:sp>
      <p:pic>
        <p:nvPicPr>
          <p:cNvPr id="5" name="Picture 10" descr="Безымянный1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9" y="550855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1bc201c8cd4534821a54173674133c535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8429</TotalTime>
  <Words>1091</Words>
  <Application>Microsoft Office PowerPoint</Application>
  <PresentationFormat>Произвольный</PresentationFormat>
  <Paragraphs>84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Презентация PowerPoint</vt:lpstr>
      <vt:lpstr>Мечты о Тулоне</vt:lpstr>
      <vt:lpstr>Монолог Болконского</vt:lpstr>
      <vt:lpstr>Честолюбивые стремления героя </vt:lpstr>
      <vt:lpstr>Презентация PowerPoint</vt:lpstr>
      <vt:lpstr>Аустерлицкое небо</vt:lpstr>
      <vt:lpstr>Перемены в герое</vt:lpstr>
      <vt:lpstr>Спор с Пьером</vt:lpstr>
      <vt:lpstr>      Встреча с Наташей Ростовой</vt:lpstr>
      <vt:lpstr>Бал</vt:lpstr>
      <vt:lpstr>История любви Наташи и Андрея</vt:lpstr>
      <vt:lpstr>Война 1812 года в жизни Андрея</vt:lpstr>
      <vt:lpstr>Смелость и мужество князя</vt:lpstr>
      <vt:lpstr>Прозрение Андрея Болконского</vt:lpstr>
      <vt:lpstr>Встреча с дубом</vt:lpstr>
      <vt:lpstr>Поиск смысла жизни</vt:lpstr>
      <vt:lpstr>Смерть Болконского</vt:lpstr>
      <vt:lpstr>Готовимся к поступлению в вуз</vt:lpstr>
      <vt:lpstr>Готовимся к поступлению в вуз</vt:lpstr>
      <vt:lpstr>Задание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User</cp:lastModifiedBy>
  <cp:revision>862</cp:revision>
  <dcterms:created xsi:type="dcterms:W3CDTF">2020-04-13T08:06:06Z</dcterms:created>
  <dcterms:modified xsi:type="dcterms:W3CDTF">2021-01-16T09:02:26Z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