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351" r:id="rId3"/>
    <p:sldId id="431" r:id="rId4"/>
    <p:sldId id="441" r:id="rId5"/>
    <p:sldId id="452" r:id="rId6"/>
    <p:sldId id="442" r:id="rId7"/>
    <p:sldId id="450" r:id="rId8"/>
    <p:sldId id="443" r:id="rId9"/>
    <p:sldId id="444" r:id="rId10"/>
    <p:sldId id="445" r:id="rId11"/>
    <p:sldId id="446" r:id="rId12"/>
    <p:sldId id="453" r:id="rId13"/>
    <p:sldId id="454" r:id="rId14"/>
    <p:sldId id="455" r:id="rId15"/>
    <p:sldId id="447" r:id="rId16"/>
    <p:sldId id="451" r:id="rId17"/>
    <p:sldId id="448" r:id="rId18"/>
    <p:sldId id="449" r:id="rId19"/>
    <p:sldId id="430" r:id="rId20"/>
    <p:sldId id="433" r:id="rId21"/>
    <p:sldId id="435" r:id="rId22"/>
    <p:sldId id="436" r:id="rId23"/>
    <p:sldId id="438" r:id="rId24"/>
    <p:sldId id="440" r:id="rId25"/>
    <p:sldId id="298" r:id="rId26"/>
  </p:sldIdLst>
  <p:sldSz cx="5765800" cy="3244850"/>
  <p:notesSz cx="5765800" cy="324485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400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265" autoAdjust="0"/>
    <p:restoredTop sz="86848" autoAdjust="0"/>
  </p:normalViewPr>
  <p:slideViewPr>
    <p:cSldViewPr>
      <p:cViewPr varScale="1">
        <p:scale>
          <a:sx n="131" d="100"/>
          <a:sy n="131" d="100"/>
        </p:scale>
        <p:origin x="936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 flipV="1">
            <a:off x="3740156" y="1835068"/>
            <a:ext cx="1071570" cy="3731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/>
          </p:cNvSpPr>
          <p:nvPr/>
        </p:nvSpPr>
        <p:spPr>
          <a:xfrm>
            <a:off x="406633" y="1511219"/>
            <a:ext cx="2716354" cy="1107996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А.П.Чехов </a:t>
            </a: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«Вишневый сад» 3 часть</a:t>
            </a:r>
          </a:p>
        </p:txBody>
      </p:sp>
      <p:pic>
        <p:nvPicPr>
          <p:cNvPr id="13" name="Picture 2" descr="C:\Documents and Settings\Эмма\Рабочий стол\28 января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8718" y="1193797"/>
            <a:ext cx="1857388" cy="19081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Звук лопнувшей струны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292662"/>
          </a:xfrm>
        </p:spPr>
        <p:txBody>
          <a:bodyPr/>
          <a:lstStyle/>
          <a:p>
            <a:r>
              <a:rPr lang="ru-RU" b="1" dirty="0" smtClean="0"/>
              <a:t>Звук лопнувшей струны</a:t>
            </a:r>
            <a:r>
              <a:rPr lang="ru-RU" dirty="0" smtClean="0"/>
              <a:t> – воплощение надвигающейся беды и  неотвратимость гибели.</a:t>
            </a:r>
          </a:p>
          <a:p>
            <a:r>
              <a:rPr lang="ru-RU" dirty="0" smtClean="0"/>
              <a:t>«Вдруг …, звук лопнувшей струны, замирающий,</a:t>
            </a:r>
          </a:p>
          <a:p>
            <a:r>
              <a:rPr lang="ru-RU" dirty="0" smtClean="0"/>
              <a:t>печальный» (действие II).</a:t>
            </a:r>
          </a:p>
          <a:p>
            <a:endParaRPr lang="ru-RU" dirty="0"/>
          </a:p>
        </p:txBody>
      </p:sp>
      <p:pic>
        <p:nvPicPr>
          <p:cNvPr id="3074" name="Picture 2" descr="C:\Documents and Settings\Эмма\Рабочий стол\вишневый сад\18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1464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Звук топора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107996"/>
          </a:xfrm>
        </p:spPr>
        <p:txBody>
          <a:bodyPr/>
          <a:lstStyle/>
          <a:p>
            <a:r>
              <a:rPr lang="ru-RU" b="1" dirty="0" smtClean="0"/>
              <a:t>Звук топора</a:t>
            </a:r>
            <a:r>
              <a:rPr lang="ru-RU" dirty="0" smtClean="0"/>
              <a:t> – символизирует гибель дворянских усадьб, гибель старой России.</a:t>
            </a:r>
          </a:p>
          <a:p>
            <a:r>
              <a:rPr lang="ru-RU" dirty="0" smtClean="0"/>
              <a:t>«Слышно, как вдали стучат топором по дереву» (действие IV).</a:t>
            </a:r>
          </a:p>
          <a:p>
            <a:endParaRPr lang="ru-RU" dirty="0"/>
          </a:p>
        </p:txBody>
      </p:sp>
      <p:pic>
        <p:nvPicPr>
          <p:cNvPr id="4098" name="Picture 2" descr="C:\Documents and Settings\Эмма\Рабочий стол\вишневый сад\скачанные файл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622293"/>
            <a:ext cx="2628919" cy="24288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Часы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738664"/>
          </a:xfrm>
        </p:spPr>
        <p:txBody>
          <a:bodyPr/>
          <a:lstStyle/>
          <a:p>
            <a:r>
              <a:rPr lang="ru-RU" dirty="0" smtClean="0"/>
              <a:t>Часы –это символ времени. Лопахин постоянно смотрит на часы. «Время не ждёт», -говорит герой.</a:t>
            </a:r>
            <a:endParaRPr lang="ru-RU" dirty="0"/>
          </a:p>
        </p:txBody>
      </p:sp>
      <p:pic>
        <p:nvPicPr>
          <p:cNvPr id="1026" name="Picture 2" descr="C:\Documents and Settings\Эмма\Рабочий стол\вишневый сад\clock_section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596" y="542305"/>
            <a:ext cx="2650579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Книга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477328"/>
          </a:xfrm>
        </p:spPr>
        <p:txBody>
          <a:bodyPr/>
          <a:lstStyle/>
          <a:p>
            <a:r>
              <a:rPr lang="ru-RU" dirty="0" smtClean="0"/>
              <a:t>Книга-это символ домашнего очага. Аня говорит: «Мы, мама, будем вместе читать разные книги!» </a:t>
            </a:r>
          </a:p>
          <a:p>
            <a:r>
              <a:rPr lang="ru-RU" dirty="0" smtClean="0"/>
              <a:t>Книга –это символ культуры дворянского общества. </a:t>
            </a:r>
          </a:p>
          <a:p>
            <a:r>
              <a:rPr lang="ru-RU" dirty="0" smtClean="0"/>
              <a:t>Книга-это символ мудрости и жизни. </a:t>
            </a:r>
            <a:endParaRPr lang="ru-RU" dirty="0"/>
          </a:p>
        </p:txBody>
      </p:sp>
      <p:pic>
        <p:nvPicPr>
          <p:cNvPr id="2050" name="Picture 2" descr="C:\Documents and Settings\Эмма\Рабочий стол\вишневый сад\olimpiada_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550855"/>
            <a:ext cx="2700357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Ключи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292662"/>
          </a:xfrm>
        </p:spPr>
        <p:txBody>
          <a:bodyPr/>
          <a:lstStyle/>
          <a:p>
            <a:r>
              <a:rPr lang="ru-RU" dirty="0" smtClean="0"/>
              <a:t>Варя на сцене с ключами. </a:t>
            </a:r>
            <a:r>
              <a:rPr lang="ru-RU" dirty="0" err="1" smtClean="0"/>
              <a:t>Ключи-это</a:t>
            </a:r>
            <a:r>
              <a:rPr lang="ru-RU" dirty="0" smtClean="0"/>
              <a:t> символ привязанности к хозяйству, символ привязанности героев к вишневому саду. Петя не любит вишневый сад и предлагает Ане выбросить ключи, т.е. </a:t>
            </a:r>
            <a:r>
              <a:rPr lang="ru-RU" smtClean="0"/>
              <a:t>покинуть имение. </a:t>
            </a:r>
            <a:endParaRPr lang="ru-RU" dirty="0"/>
          </a:p>
        </p:txBody>
      </p:sp>
      <p:pic>
        <p:nvPicPr>
          <p:cNvPr id="3074" name="Picture 2" descr="C:\Documents and Settings\Эмма\Рабочий стол\вишневый сад\keys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975949"/>
            <a:ext cx="2508250" cy="16818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Символ белого цвета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769989"/>
          </a:xfrm>
        </p:spPr>
        <p:txBody>
          <a:bodyPr/>
          <a:lstStyle/>
          <a:p>
            <a:r>
              <a:rPr lang="ru-RU" dirty="0" smtClean="0"/>
              <a:t>Вы обратили внимание, какой цвет чаще всего повторяется в пьесе?</a:t>
            </a:r>
          </a:p>
          <a:p>
            <a:r>
              <a:rPr lang="ru-RU" dirty="0" smtClean="0"/>
              <a:t>Из всего многообразия цветов в пьесе «Вишнёвый сад» Чехов использует только один – белый, по-разному применяя его на всем протяжении первого действия.</a:t>
            </a:r>
          </a:p>
          <a:p>
            <a:r>
              <a:rPr lang="ru-RU" dirty="0" smtClean="0"/>
              <a:t>Гаев (отворяет другое окно) и говорит: « Сад весь белый. Какой изумительный сад! Белые массы цветов».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Белый цвет</a:t>
            </a:r>
            <a:r>
              <a:rPr lang="ru-RU" dirty="0" smtClean="0"/>
              <a:t> – символ чистоты, света, мудрости.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__\5 февраля\1_538ec974f14ba538ec974f14f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628919" cy="25003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Дворяне любили белый цвет</a:t>
            </a:r>
            <a:endParaRPr lang="ru-RU" dirty="0"/>
          </a:p>
        </p:txBody>
      </p:sp>
      <p:pic>
        <p:nvPicPr>
          <p:cNvPr id="6146" name="Picture 2" descr="C:\Documents and Settings\Эмма\Рабочий стол\вишневый сад\xpvljwa0-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628919" cy="2428892"/>
          </a:xfrm>
          <a:prstGeom prst="rect">
            <a:avLst/>
          </a:prstGeom>
          <a:noFill/>
        </p:spPr>
      </p:pic>
      <p:pic>
        <p:nvPicPr>
          <p:cNvPr id="6" name="Picture 3" descr="C:\Documents and Settings\Эмма\Рабочий стол\вишневый сад\unnamed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11462" y="622293"/>
            <a:ext cx="278608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Детали одежды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22293"/>
            <a:ext cx="2796413" cy="2031325"/>
          </a:xfrm>
        </p:spPr>
        <p:txBody>
          <a:bodyPr/>
          <a:lstStyle/>
          <a:p>
            <a:r>
              <a:rPr lang="ru-RU" dirty="0" smtClean="0"/>
              <a:t>Лопахин говорит: «Отец мой, правда, мужик был, а я вот в белой жилетке» (действие I),</a:t>
            </a:r>
          </a:p>
          <a:p>
            <a:r>
              <a:rPr lang="ru-RU" dirty="0" smtClean="0"/>
              <a:t>Шарлотта Ивановна в белом платье проход через сцену» (действие II),</a:t>
            </a:r>
          </a:p>
          <a:p>
            <a:r>
              <a:rPr lang="ru-RU" dirty="0" smtClean="0"/>
              <a:t>«Любовь Андреевна. Посмотрите… в белом платье!» (действие I),</a:t>
            </a:r>
          </a:p>
          <a:p>
            <a:r>
              <a:rPr lang="ru-RU" dirty="0" smtClean="0"/>
              <a:t>Фирс. Надевает белые перчатки» (действие I).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Documents and Settings\Эмма\Рабочий стол\вишневый сад\belaya-500x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596" y="622293"/>
            <a:ext cx="2593428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846659"/>
          </a:xfrm>
        </p:spPr>
        <p:txBody>
          <a:bodyPr/>
          <a:lstStyle/>
          <a:p>
            <a:r>
              <a:rPr lang="ru-RU" dirty="0" smtClean="0"/>
              <a:t>Чехов в пьесе «Вишнёвый сад» использовал практически весь спектр символических выразительных средств: звуковую, реальную, словесную символику. Это помогает ему создать объемное художественное полотно, яркое и сценичное, изображающее гибель дворянских гнезд. Каждый находит в произведениях Чехова что-то свое. Поэтому он читаем и любим до сих пор.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646331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Поговорили  </a:t>
            </a:r>
            <a:r>
              <a:rPr lang="ru-RU" sz="1400" b="1" smtClean="0">
                <a:solidFill>
                  <a:srgbClr val="0070C0"/>
                </a:solidFill>
              </a:rPr>
              <a:t>о символах  </a:t>
            </a:r>
            <a:r>
              <a:rPr lang="ru-RU" sz="1400" b="1" dirty="0" smtClean="0">
                <a:solidFill>
                  <a:srgbClr val="0070C0"/>
                </a:solidFill>
              </a:rPr>
              <a:t>комедии   «Вишневый сад» А.П.Чехова 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b="1" kern="0" dirty="0" smtClean="0">
                <a:solidFill>
                  <a:srgbClr val="0070C0"/>
                </a:solidFill>
              </a:rPr>
              <a:t>Раскрыли  особенности произведения </a:t>
            </a:r>
            <a:endParaRPr lang="ru-RU" sz="1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430887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Поговорим о символах  комедии   «Вишневый сад» А.П.Чехова 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b="1" kern="0" dirty="0" smtClean="0">
                <a:solidFill>
                  <a:srgbClr val="0070C0"/>
                </a:solidFill>
              </a:rPr>
              <a:t>Раскроем особенности произведения </a:t>
            </a:r>
            <a:endParaRPr lang="ru-RU" sz="1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54272" y="550855"/>
            <a:ext cx="3143272" cy="2769989"/>
          </a:xfrm>
        </p:spPr>
        <p:txBody>
          <a:bodyPr/>
          <a:lstStyle/>
          <a:p>
            <a:pPr marL="228600" indent="-228600"/>
            <a:r>
              <a:rPr lang="ru-RU" dirty="0" smtClean="0">
                <a:solidFill>
                  <a:srgbClr val="0070C0"/>
                </a:solidFill>
              </a:rPr>
              <a:t>1. Кто в пьесе хочет совершить самоубийство?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/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>
                <a:solidFill>
                  <a:srgbClr val="00B050"/>
                </a:solidFill>
              </a:rPr>
              <a:t>) Лопахин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В) </a:t>
            </a:r>
            <a:r>
              <a:rPr lang="ru-RU" b="1" dirty="0" err="1" smtClean="0">
                <a:solidFill>
                  <a:srgbClr val="00B050"/>
                </a:solidFill>
              </a:rPr>
              <a:t>Епиходов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С) Гаев</a:t>
            </a:r>
          </a:p>
          <a:p>
            <a:pPr marL="228600" indent="-228600"/>
            <a:r>
              <a:rPr lang="en-US" b="1" dirty="0" smtClean="0">
                <a:solidFill>
                  <a:srgbClr val="00B050"/>
                </a:solidFill>
              </a:rPr>
              <a:t>D)  </a:t>
            </a:r>
            <a:r>
              <a:rPr lang="ru-RU" b="1" dirty="0" smtClean="0">
                <a:solidFill>
                  <a:srgbClr val="00B050"/>
                </a:solidFill>
              </a:rPr>
              <a:t>Петя Трофимов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Ответ: В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32" y="765169"/>
            <a:ext cx="2086495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54272" y="550855"/>
            <a:ext cx="3143272" cy="3139321"/>
          </a:xfrm>
        </p:spPr>
        <p:txBody>
          <a:bodyPr/>
          <a:lstStyle/>
          <a:p>
            <a:pPr marL="228600" indent="-228600"/>
            <a:r>
              <a:rPr lang="ru-RU" dirty="0" smtClean="0">
                <a:solidFill>
                  <a:srgbClr val="0070C0"/>
                </a:solidFill>
              </a:rPr>
              <a:t>2. Чем занята Раневская во время торгов?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/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>
                <a:solidFill>
                  <a:srgbClr val="00B050"/>
                </a:solidFill>
              </a:rPr>
              <a:t>) Собирает вещи, готовясь к отъезду в Париж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В) устраивает бал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С) пытается занять деньги у знакомых, чтобы спасти свое имение</a:t>
            </a:r>
          </a:p>
          <a:p>
            <a:pPr marL="228600" indent="-228600"/>
            <a:r>
              <a:rPr lang="en-US" b="1" dirty="0" smtClean="0">
                <a:solidFill>
                  <a:srgbClr val="00B050"/>
                </a:solidFill>
              </a:rPr>
              <a:t>D)  </a:t>
            </a:r>
            <a:r>
              <a:rPr lang="ru-RU" b="1" dirty="0" smtClean="0">
                <a:solidFill>
                  <a:srgbClr val="00B050"/>
                </a:solidFill>
              </a:rPr>
              <a:t>Участвует в торгах вместе с Лопахиным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Ответ: В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32" y="765169"/>
            <a:ext cx="2086495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54272" y="550855"/>
            <a:ext cx="3143272" cy="2585323"/>
          </a:xfrm>
        </p:spPr>
        <p:txBody>
          <a:bodyPr/>
          <a:lstStyle/>
          <a:p>
            <a:pPr marL="228600" indent="-228600"/>
            <a:r>
              <a:rPr lang="ru-RU" dirty="0" smtClean="0">
                <a:solidFill>
                  <a:srgbClr val="0070C0"/>
                </a:solidFill>
              </a:rPr>
              <a:t>3. Кто купил вишневый сад?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/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>
                <a:solidFill>
                  <a:srgbClr val="00B050"/>
                </a:solidFill>
              </a:rPr>
              <a:t>) дачники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В) Лопахин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С) соседи Раневской</a:t>
            </a:r>
          </a:p>
          <a:p>
            <a:pPr marL="228600" indent="-228600"/>
            <a:r>
              <a:rPr lang="en-US" b="1" dirty="0" smtClean="0">
                <a:solidFill>
                  <a:srgbClr val="00B050"/>
                </a:solidFill>
              </a:rPr>
              <a:t>D)  </a:t>
            </a:r>
            <a:r>
              <a:rPr lang="ru-RU" b="1" dirty="0" smtClean="0">
                <a:solidFill>
                  <a:srgbClr val="00B050"/>
                </a:solidFill>
              </a:rPr>
              <a:t>нет верного ответа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Ответ: В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32" y="765169"/>
            <a:ext cx="2086495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54272" y="550855"/>
            <a:ext cx="3143272" cy="2585323"/>
          </a:xfrm>
        </p:spPr>
        <p:txBody>
          <a:bodyPr/>
          <a:lstStyle/>
          <a:p>
            <a:pPr marL="228600" indent="-228600"/>
            <a:r>
              <a:rPr lang="ru-RU" dirty="0" smtClean="0">
                <a:solidFill>
                  <a:srgbClr val="0070C0"/>
                </a:solidFill>
              </a:rPr>
              <a:t>3. Как звали лакея в имении Раневской?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/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>
                <a:solidFill>
                  <a:srgbClr val="00B050"/>
                </a:solidFill>
              </a:rPr>
              <a:t>) Фирс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В) Яша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С) Петя</a:t>
            </a:r>
          </a:p>
          <a:p>
            <a:pPr marL="228600" indent="-228600"/>
            <a:r>
              <a:rPr lang="en-US" b="1" dirty="0" smtClean="0">
                <a:solidFill>
                  <a:srgbClr val="00B050"/>
                </a:solidFill>
              </a:rPr>
              <a:t>D)  </a:t>
            </a:r>
            <a:r>
              <a:rPr lang="ru-RU" b="1" dirty="0" smtClean="0">
                <a:solidFill>
                  <a:srgbClr val="00B050"/>
                </a:solidFill>
              </a:rPr>
              <a:t>Дядя Ваня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Ответ: А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32" y="765169"/>
            <a:ext cx="2086495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54272" y="550855"/>
            <a:ext cx="3143272" cy="2769989"/>
          </a:xfrm>
        </p:spPr>
        <p:txBody>
          <a:bodyPr/>
          <a:lstStyle/>
          <a:p>
            <a:pPr marL="228600" indent="-228600"/>
            <a:r>
              <a:rPr lang="ru-RU" dirty="0" smtClean="0">
                <a:solidFill>
                  <a:srgbClr val="0070C0"/>
                </a:solidFill>
              </a:rPr>
              <a:t>5. Кто при отъезде оказывается забыт в доме?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/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>
                <a:solidFill>
                  <a:srgbClr val="00B050"/>
                </a:solidFill>
              </a:rPr>
              <a:t>) Фирс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В) Яша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С) Петя</a:t>
            </a:r>
          </a:p>
          <a:p>
            <a:pPr marL="228600" indent="-228600"/>
            <a:r>
              <a:rPr lang="en-US" b="1" dirty="0" smtClean="0">
                <a:solidFill>
                  <a:srgbClr val="00B050"/>
                </a:solidFill>
              </a:rPr>
              <a:t>D)  </a:t>
            </a:r>
            <a:r>
              <a:rPr lang="ru-RU" b="1" dirty="0" smtClean="0">
                <a:solidFill>
                  <a:srgbClr val="00B050"/>
                </a:solidFill>
              </a:rPr>
              <a:t>Шарлотта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Ответ: А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32" y="765169"/>
            <a:ext cx="2086495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636" y="758329"/>
            <a:ext cx="4771878" cy="646331"/>
          </a:xfrm>
        </p:spPr>
        <p:txBody>
          <a:bodyPr/>
          <a:lstStyle/>
          <a:p>
            <a:pPr marL="342900" indent="-342900" algn="ctr"/>
            <a:r>
              <a:rPr lang="ru-RU" sz="1400" dirty="0" smtClean="0"/>
              <a:t>1.Составить 10 тестов по пьесе «Вишневый сад»</a:t>
            </a:r>
          </a:p>
          <a:p>
            <a:pPr marL="342900" indent="-342900" algn="ctr"/>
            <a:endParaRPr lang="ru-RU" sz="1400" dirty="0" smtClean="0"/>
          </a:p>
          <a:p>
            <a:pPr marL="342900" indent="-342900" algn="ctr">
              <a:buAutoNum type="arabicPeriod"/>
            </a:pP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80" y="1836739"/>
            <a:ext cx="2686214" cy="11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Символ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846659"/>
          </a:xfrm>
        </p:spPr>
        <p:txBody>
          <a:bodyPr/>
          <a:lstStyle/>
          <a:p>
            <a:r>
              <a:rPr lang="ru-RU" b="1" dirty="0" smtClean="0"/>
              <a:t>Символ </a:t>
            </a:r>
            <a:r>
              <a:rPr lang="ru-RU" dirty="0" smtClean="0">
                <a:solidFill>
                  <a:srgbClr val="0070C0"/>
                </a:solidFill>
              </a:rPr>
              <a:t>– это многозначный иносказательный образ, основанный на подобии, сходстве или общности предметов и явлений жизни. </a:t>
            </a:r>
            <a:r>
              <a:rPr lang="ru-RU" dirty="0" smtClean="0"/>
              <a:t>Образ-символ многозначен. Он допускает, что у читателя могут возникнуть самые разнообразные ассоциации. Кроме того, значение символа чаще всего не совпадает со значением слова – метафоры. </a:t>
            </a:r>
            <a:r>
              <a:rPr lang="ru-RU" dirty="0" smtClean="0">
                <a:solidFill>
                  <a:srgbClr val="0070C0"/>
                </a:solidFill>
              </a:rPr>
              <a:t>Понимание и толкование символа всегда шире уподоблений или метафорических иносказаний, из которых он складывается. </a:t>
            </a:r>
          </a:p>
          <a:p>
            <a:r>
              <a:rPr lang="ru-RU" dirty="0" smtClean="0"/>
              <a:t>В символе тождество или сходство с другим предметом или явлением не является очевидным, не закреплено словесно или синтаксически.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Символика названия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1462" y="550855"/>
            <a:ext cx="2807741" cy="3139321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Сад - символ прошлого, детства, воспоминания о счастье, символ молодости. (Раневская и Гаев). </a:t>
            </a:r>
          </a:p>
          <a:p>
            <a:pPr marL="228600" indent="-228600">
              <a:buAutoNum type="arabicPeriod"/>
            </a:pPr>
            <a:r>
              <a:rPr lang="ru-RU" dirty="0" smtClean="0"/>
              <a:t>«О мой милый…сад! </a:t>
            </a:r>
            <a:r>
              <a:rPr lang="ru-RU" dirty="0"/>
              <a:t>М</a:t>
            </a:r>
            <a:r>
              <a:rPr lang="ru-RU" dirty="0" smtClean="0"/>
              <a:t>олодость , прощай!»</a:t>
            </a:r>
          </a:p>
          <a:p>
            <a:r>
              <a:rPr lang="ru-RU" dirty="0" smtClean="0"/>
              <a:t> 2. Сад - надежды на будущее.</a:t>
            </a:r>
          </a:p>
          <a:p>
            <a:r>
              <a:rPr lang="ru-RU" dirty="0" smtClean="0"/>
              <a:t> «Мы насадим новый сад, роскошнее этого». (Аня)</a:t>
            </a:r>
          </a:p>
          <a:p>
            <a:r>
              <a:rPr lang="ru-RU" dirty="0" smtClean="0"/>
              <a:t>3. Сад - воспоминание о прошлом: дед и отец были крепостными; (Лопахин)</a:t>
            </a:r>
          </a:p>
          <a:p>
            <a:r>
              <a:rPr lang="ru-RU" dirty="0" smtClean="0"/>
              <a:t>4.  Сад - источник богатства, предмет гордости. (Лопахин стал владельцем сада)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C:\Documents and Settings\Эмма\Рабочий стол\вишневый сад\cat_92_tarbell_three_sisters_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588512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Символ барского благополучия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292662"/>
          </a:xfrm>
        </p:spPr>
        <p:txBody>
          <a:bodyPr/>
          <a:lstStyle/>
          <a:p>
            <a:r>
              <a:rPr lang="ru-RU" dirty="0" smtClean="0"/>
              <a:t>Для Фирса сад-это символ барского благополучия.  </a:t>
            </a:r>
          </a:p>
          <a:p>
            <a:r>
              <a:rPr lang="ru-RU" dirty="0" smtClean="0"/>
              <a:t>«В прежние времена, лет 40-50 </a:t>
            </a:r>
            <a:r>
              <a:rPr lang="ru-RU" dirty="0" smtClean="0"/>
              <a:t>назад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вишню сушили, мочили, мариновали, варенье варили… Денег не было!», -говорит старый слуга о прежней жизни.</a:t>
            </a:r>
            <a:endParaRPr lang="ru-RU" dirty="0"/>
          </a:p>
        </p:txBody>
      </p:sp>
      <p:pic>
        <p:nvPicPr>
          <p:cNvPr id="5" name="Picture 2" descr="C:\Documents and Settings\Эмма\Рабочий стол\вишневый сад\id-2-Igor-Ilinskiy-v-roli-Firsa-Scena-iz-spektaklya-Vishnevyy-sad-19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96" y="542305"/>
            <a:ext cx="2664296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Вишневый сад-символ Родины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031325"/>
          </a:xfrm>
        </p:spPr>
        <p:txBody>
          <a:bodyPr/>
          <a:lstStyle/>
          <a:p>
            <a:r>
              <a:rPr lang="ru-RU" dirty="0" smtClean="0"/>
              <a:t>А как относится к вишневому саду автор? Символом чего является вишневый сад для А. П. Чехова?</a:t>
            </a:r>
          </a:p>
          <a:p>
            <a:r>
              <a:rPr lang="ru-RU" dirty="0" smtClean="0"/>
              <a:t>5. Сад для автора воплощает любовь к родной природе; горечь оттого, что не могут сберечь его красоту и богатство; </a:t>
            </a:r>
          </a:p>
          <a:p>
            <a:r>
              <a:rPr lang="ru-RU" dirty="0" smtClean="0"/>
              <a:t>сад - символ лирического, поэтического отношение Чехова к Родине.</a:t>
            </a:r>
          </a:p>
          <a:p>
            <a:endParaRPr lang="ru-RU" dirty="0"/>
          </a:p>
        </p:txBody>
      </p:sp>
      <p:pic>
        <p:nvPicPr>
          <p:cNvPr id="2050" name="Picture 2" descr="C:\Documents and Settings\Эмма\Рабочий стол\вишневый сад\1251337_orig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700357" cy="25003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Символ белого цвета </a:t>
            </a:r>
            <a:endParaRPr lang="ru-RU" dirty="0"/>
          </a:p>
        </p:txBody>
      </p:sp>
      <p:pic>
        <p:nvPicPr>
          <p:cNvPr id="3074" name="Picture 2" descr="C:\Documents and Settings\Эмма\Рабочий стол\вишневый сад\unnam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42305"/>
            <a:ext cx="2700357" cy="2580317"/>
          </a:xfrm>
          <a:prstGeom prst="rect">
            <a:avLst/>
          </a:prstGeom>
          <a:noFill/>
        </p:spPr>
      </p:pic>
      <p:pic>
        <p:nvPicPr>
          <p:cNvPr id="3075" name="Picture 3" descr="C:\Documents and Settings\Эмма\Рабочий стол\вишневый сад\images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11462" y="542305"/>
            <a:ext cx="2857520" cy="25803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Звуковые символы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292662"/>
          </a:xfrm>
        </p:spPr>
        <p:txBody>
          <a:bodyPr/>
          <a:lstStyle/>
          <a:p>
            <a:r>
              <a:rPr lang="ru-RU" b="1" dirty="0" smtClean="0"/>
              <a:t>Крик совы</a:t>
            </a:r>
            <a:r>
              <a:rPr lang="ru-RU" dirty="0" smtClean="0"/>
              <a:t> – несет реальную угрозу.</a:t>
            </a:r>
          </a:p>
          <a:p>
            <a:r>
              <a:rPr lang="ru-RU" dirty="0" smtClean="0"/>
              <a:t>Фирс говорит : «Перед несчастьем тоже так было; и сова кричала, и самовар гудел бесперечь» (действие II).</a:t>
            </a:r>
          </a:p>
          <a:p>
            <a:endParaRPr lang="ru-RU" dirty="0"/>
          </a:p>
        </p:txBody>
      </p:sp>
      <p:pic>
        <p:nvPicPr>
          <p:cNvPr id="1026" name="Picture 2" descr="C:\Documents and Settings\Эмма\Рабочий стол\вишневый сад\скачанные файл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700357" cy="25003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Звук свирели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477328"/>
          </a:xfrm>
        </p:spPr>
        <p:txBody>
          <a:bodyPr/>
          <a:lstStyle/>
          <a:p>
            <a:r>
              <a:rPr lang="ru-RU" b="1" dirty="0" smtClean="0"/>
              <a:t>Звук свирели</a:t>
            </a:r>
            <a:r>
              <a:rPr lang="ru-RU" dirty="0" smtClean="0"/>
              <a:t> – фоновое оформление нежных чувств, испытываемых персонажем.</a:t>
            </a:r>
          </a:p>
          <a:p>
            <a:r>
              <a:rPr lang="ru-RU" dirty="0" smtClean="0"/>
              <a:t>«Далеко за садом пастух играет на свирели. … Трофимов (в умилении) говорит: «Солнышко моё! Весна моя!» (действие I).</a:t>
            </a:r>
          </a:p>
          <a:p>
            <a:endParaRPr lang="ru-RU" dirty="0"/>
          </a:p>
        </p:txBody>
      </p:sp>
      <p:pic>
        <p:nvPicPr>
          <p:cNvPr id="2050" name="Picture 2" descr="C:\Documents and Settings\Эмма\Рабочий стол\вишневый сад\4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596" y="542305"/>
            <a:ext cx="2736304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8c3685839bb51e471840db18356f4d7cd680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9307</TotalTime>
  <Words>623</Words>
  <Application>Microsoft Office PowerPoint</Application>
  <PresentationFormat>Произвольный</PresentationFormat>
  <Paragraphs>140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Office Theme</vt:lpstr>
      <vt:lpstr>Литература </vt:lpstr>
      <vt:lpstr>Сегодня на уроке </vt:lpstr>
      <vt:lpstr>Символ</vt:lpstr>
      <vt:lpstr>Символика названия</vt:lpstr>
      <vt:lpstr>Символ барского благополучия</vt:lpstr>
      <vt:lpstr>Вишневый сад-символ Родины</vt:lpstr>
      <vt:lpstr>Символ белого цвета </vt:lpstr>
      <vt:lpstr>Звуковые символы</vt:lpstr>
      <vt:lpstr>Звук свирели</vt:lpstr>
      <vt:lpstr>Звук лопнувшей струны</vt:lpstr>
      <vt:lpstr>Звук топора</vt:lpstr>
      <vt:lpstr>Часы </vt:lpstr>
      <vt:lpstr>Книга </vt:lpstr>
      <vt:lpstr>Ключи</vt:lpstr>
      <vt:lpstr>Символ белого цвета </vt:lpstr>
      <vt:lpstr>Дворяне любили белый цвет</vt:lpstr>
      <vt:lpstr>Детали одежды</vt:lpstr>
      <vt:lpstr>Заключение</vt:lpstr>
      <vt:lpstr>Сегодня на уроке </vt:lpstr>
      <vt:lpstr>Готовимся к поступлению в вуз</vt:lpstr>
      <vt:lpstr>Готовимся к поступлению в вуз</vt:lpstr>
      <vt:lpstr>Готовимся к поступлению в вуз</vt:lpstr>
      <vt:lpstr>Готовимся к поступлению в вуз</vt:lpstr>
      <vt:lpstr>Готовимся к поступлению в вуз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Teacher</cp:lastModifiedBy>
  <cp:revision>1036</cp:revision>
  <dcterms:created xsi:type="dcterms:W3CDTF">2020-04-13T08:06:06Z</dcterms:created>
  <dcterms:modified xsi:type="dcterms:W3CDTF">2021-02-10T04:45:56Z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