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62" r:id="rId2"/>
    <p:sldId id="361" r:id="rId3"/>
    <p:sldId id="382" r:id="rId4"/>
    <p:sldId id="430" r:id="rId5"/>
    <p:sldId id="432" r:id="rId6"/>
    <p:sldId id="433" r:id="rId7"/>
    <p:sldId id="434" r:id="rId8"/>
    <p:sldId id="431" r:id="rId9"/>
    <p:sldId id="436" r:id="rId10"/>
    <p:sldId id="435" r:id="rId11"/>
    <p:sldId id="437" r:id="rId12"/>
    <p:sldId id="439" r:id="rId13"/>
    <p:sldId id="444" r:id="rId14"/>
    <p:sldId id="443" r:id="rId15"/>
    <p:sldId id="438" r:id="rId16"/>
    <p:sldId id="440" r:id="rId17"/>
    <p:sldId id="441" r:id="rId18"/>
    <p:sldId id="442" r:id="rId19"/>
    <p:sldId id="447" r:id="rId20"/>
    <p:sldId id="448" r:id="rId21"/>
    <p:sldId id="449" r:id="rId22"/>
    <p:sldId id="451" r:id="rId23"/>
    <p:sldId id="450" r:id="rId24"/>
    <p:sldId id="452" r:id="rId25"/>
    <p:sldId id="445" r:id="rId26"/>
    <p:sldId id="455" r:id="rId27"/>
    <p:sldId id="454" r:id="rId28"/>
    <p:sldId id="456" r:id="rId29"/>
    <p:sldId id="457" r:id="rId30"/>
    <p:sldId id="453" r:id="rId31"/>
    <p:sldId id="446" r:id="rId32"/>
    <p:sldId id="458" r:id="rId33"/>
    <p:sldId id="406" r:id="rId34"/>
    <p:sldId id="296" r:id="rId35"/>
    <p:sldId id="391" r:id="rId36"/>
    <p:sldId id="393" r:id="rId3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8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545A-84DD-4685-A842-F803970CC266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C4192-897D-4DDB-A9B9-9FCFB55F61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4" y="228029"/>
            <a:ext cx="3524134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229" y="1393638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708046" y="195054"/>
            <a:ext cx="603589" cy="603589"/>
            <a:chOff x="4701999" y="228108"/>
            <a:chExt cx="603885" cy="60388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1799" dirty="0"/>
                <a:t>   </a:t>
              </a:r>
              <a:r>
                <a:rPr lang="ru-RU" sz="17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sz="17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1278" y="450738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60229" y="21943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4" name="TextBox 3"/>
          <p:cNvSpPr txBox="1"/>
          <p:nvPr/>
        </p:nvSpPr>
        <p:spPr>
          <a:xfrm>
            <a:off x="735095" y="1315695"/>
            <a:ext cx="2528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числительное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Греческие цифры и числа - Общество греков в Нижнем Новгор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Греческие цифры и числа - Общество греков в Нижнем Новгоро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3" y="1278593"/>
            <a:ext cx="2067262" cy="16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3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08" y="102424"/>
            <a:ext cx="4310339" cy="315471"/>
          </a:xfrm>
        </p:spPr>
        <p:txBody>
          <a:bodyPr/>
          <a:lstStyle/>
          <a:p>
            <a:r>
              <a:rPr lang="ru-RU" dirty="0" smtClean="0"/>
              <a:t>Числительные по составу</a:t>
            </a:r>
            <a:endParaRPr lang="ru-RU" dirty="0"/>
          </a:p>
        </p:txBody>
      </p:sp>
      <p:pic>
        <p:nvPicPr>
          <p:cNvPr id="5122" name="Picture 2" descr="Понятие о числительном - YouTub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15803" r="3518" b="-2565"/>
          <a:stretch/>
        </p:blipFill>
        <p:spPr bwMode="auto">
          <a:xfrm>
            <a:off x="146595" y="614313"/>
            <a:ext cx="54726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10/958125/slides/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 bwMode="auto">
          <a:xfrm>
            <a:off x="74588" y="102424"/>
            <a:ext cx="5616624" cy="31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10/958125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/>
        </p:blipFill>
        <p:spPr bwMode="auto">
          <a:xfrm>
            <a:off x="0" y="18230"/>
            <a:ext cx="5765800" cy="32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авописание числительных - Правила - Русский язык - Методический кейс -  Словес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91" r="-1536" b="36140"/>
          <a:stretch/>
        </p:blipFill>
        <p:spPr bwMode="auto">
          <a:xfrm>
            <a:off x="74588" y="614313"/>
            <a:ext cx="56166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авописание числительных - Правила - Русский язык - Методический кейс -  Словес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7" r="-243" b="-1"/>
          <a:stretch/>
        </p:blipFill>
        <p:spPr bwMode="auto">
          <a:xfrm>
            <a:off x="434628" y="614313"/>
            <a:ext cx="48965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10/958125/slides/slide_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 b="8387"/>
          <a:stretch/>
        </p:blipFill>
        <p:spPr bwMode="auto">
          <a:xfrm>
            <a:off x="0" y="-29272"/>
            <a:ext cx="5763220" cy="32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38885" y="542305"/>
            <a:ext cx="2738626" cy="2973999"/>
          </a:xfrm>
        </p:spPr>
        <p:txBody>
          <a:bodyPr/>
          <a:lstStyle/>
          <a:p>
            <a:r>
              <a:rPr lang="ru-RU" sz="1800" dirty="0"/>
              <a:t>Количественное числительное один имеет формы всех родов и согласуется с существительными в роде, числе и падеже: один артист, одна артистка, одно выступление, одни сутки.</a:t>
            </a:r>
          </a:p>
        </p:txBody>
      </p:sp>
      <p:pic>
        <p:nvPicPr>
          <p:cNvPr id="11266" name="Picture 2" descr="Единица 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" y="741234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sz="1800" dirty="0"/>
              <a:t>Количественное числительное два в именительном и винительном падеже имеет две формы: два концерта, два произведения, две песни. </a:t>
            </a:r>
          </a:p>
        </p:txBody>
      </p:sp>
      <p:pic>
        <p:nvPicPr>
          <p:cNvPr id="12290" name="Picture 2" descr="Два 2 Число - Бесплатное изображение на Pixab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0" y="614313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0753" y="614313"/>
            <a:ext cx="5102428" cy="2304256"/>
          </a:xfrm>
        </p:spPr>
        <p:txBody>
          <a:bodyPr/>
          <a:lstStyle/>
          <a:p>
            <a:r>
              <a:rPr lang="ru-RU" sz="1800" dirty="0"/>
              <a:t>После числительных два, три, четыре существительные стоят в родительном падеже единственного числа (две симфонии, три балета, четыре сонаты). После всех остальных числительных существительные стоят в родительном падеже множественного числа (пять музыкантов, пятнадцать зрителей). </a:t>
            </a:r>
          </a:p>
        </p:txBody>
      </p:sp>
    </p:spTree>
    <p:extLst>
      <p:ext uri="{BB962C8B-B14F-4D97-AF65-F5344CB8AC3E}">
        <p14:creationId xmlns:p14="http://schemas.microsoft.com/office/powerpoint/2010/main" val="32951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614314"/>
            <a:ext cx="5059909" cy="221980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Прочитайте, правильно называя числительные и употребляя существительное в правильной форме. </a:t>
            </a:r>
            <a:endParaRPr lang="ru-RU" b="1" dirty="0" smtClean="0"/>
          </a:p>
          <a:p>
            <a:r>
              <a:rPr lang="ru-RU" sz="1600" dirty="0" smtClean="0"/>
              <a:t>21 </a:t>
            </a:r>
            <a:r>
              <a:rPr lang="ru-RU" sz="1600" dirty="0"/>
              <a:t>нота, 41 знак, 31 произведение, 61 строка. 32 (инструмент) – тридцать два инструмента; 44 (концерт), 33 (музыкант), 62 (выступление). 42 (хористка) – сорок две хористки, 53 (певица), 94 (нота). 8 (аккорд) – восемь аккордов; 12 (звук), 39 (концерт), 45 (номер). 7 (нота) – семь нот; 5 (соната), 6 (прелюдия), 12 (симфония).</a:t>
            </a:r>
          </a:p>
        </p:txBody>
      </p:sp>
    </p:spTree>
    <p:extLst>
      <p:ext uri="{BB962C8B-B14F-4D97-AF65-F5344CB8AC3E}">
        <p14:creationId xmlns:p14="http://schemas.microsoft.com/office/powerpoint/2010/main" val="20636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058421" cy="110799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/>
              <a:t>в</a:t>
            </a:r>
            <a:r>
              <a:rPr lang="ru-RU" sz="1800" dirty="0" smtClean="0"/>
              <a:t>спомним самостоятельную часть речи </a:t>
            </a:r>
          </a:p>
          <a:p>
            <a:r>
              <a:rPr lang="ru-RU" sz="1800" dirty="0" smtClean="0"/>
              <a:t>                          Имя числительное;</a:t>
            </a:r>
          </a:p>
          <a:p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выполним </a:t>
            </a:r>
            <a:r>
              <a:rPr lang="ru-RU" sz="1800" dirty="0" smtClean="0"/>
              <a:t>упражнения;</a:t>
            </a:r>
          </a:p>
        </p:txBody>
      </p:sp>
    </p:spTree>
    <p:extLst>
      <p:ext uri="{BB962C8B-B14F-4D97-AF65-F5344CB8AC3E}">
        <p14:creationId xmlns:p14="http://schemas.microsoft.com/office/powerpoint/2010/main" val="3812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5619204" cy="2215991"/>
          </a:xfrm>
        </p:spPr>
        <p:txBody>
          <a:bodyPr/>
          <a:lstStyle/>
          <a:p>
            <a:r>
              <a:rPr lang="ru-RU" sz="1600" dirty="0" smtClean="0"/>
              <a:t> 21 (двадцать одна) нота</a:t>
            </a:r>
            <a:r>
              <a:rPr lang="ru-RU" sz="1600" dirty="0"/>
              <a:t>, </a:t>
            </a:r>
            <a:r>
              <a:rPr lang="ru-RU" sz="1600" dirty="0" smtClean="0"/>
              <a:t>41 (сорок один) </a:t>
            </a:r>
            <a:r>
              <a:rPr lang="ru-RU" sz="1600" dirty="0"/>
              <a:t>знак, 31 </a:t>
            </a:r>
            <a:r>
              <a:rPr lang="ru-RU" sz="1600" dirty="0" smtClean="0"/>
              <a:t> (тридцать одно)произведение</a:t>
            </a:r>
            <a:r>
              <a:rPr lang="ru-RU" sz="1600" dirty="0"/>
              <a:t>, </a:t>
            </a:r>
            <a:r>
              <a:rPr lang="ru-RU" sz="1600" dirty="0" smtClean="0"/>
              <a:t>61(шестьдесят одна)   строка.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32 (инструмент) – тридцать два инструмента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44 </a:t>
            </a:r>
            <a:r>
              <a:rPr lang="ru-RU" sz="1600" dirty="0" smtClean="0"/>
              <a:t>концерта, </a:t>
            </a:r>
            <a:r>
              <a:rPr lang="ru-RU" sz="1600" dirty="0"/>
              <a:t>33 </a:t>
            </a:r>
            <a:r>
              <a:rPr lang="ru-RU" sz="1600" dirty="0" smtClean="0"/>
              <a:t>музыканта, </a:t>
            </a:r>
            <a:r>
              <a:rPr lang="ru-RU" sz="1600" dirty="0"/>
              <a:t>62 </a:t>
            </a:r>
            <a:r>
              <a:rPr lang="ru-RU" sz="1600" dirty="0" smtClean="0"/>
              <a:t>выступления.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42 (хористка) – сорок две хористки, 53 </a:t>
            </a:r>
            <a:r>
              <a:rPr lang="ru-RU" sz="1600" dirty="0" smtClean="0"/>
              <a:t>певицы, </a:t>
            </a:r>
            <a:r>
              <a:rPr lang="ru-RU" sz="1600" dirty="0"/>
              <a:t>94 </a:t>
            </a:r>
            <a:r>
              <a:rPr lang="ru-RU" sz="1600" dirty="0" smtClean="0"/>
              <a:t>ноты. </a:t>
            </a:r>
          </a:p>
          <a:p>
            <a:r>
              <a:rPr lang="ru-RU" sz="1600" dirty="0" smtClean="0"/>
              <a:t> 8 </a:t>
            </a:r>
            <a:r>
              <a:rPr lang="ru-RU" sz="1600" dirty="0"/>
              <a:t>(аккорд) – восемь аккордов; 12 </a:t>
            </a:r>
            <a:r>
              <a:rPr lang="ru-RU" sz="1600" dirty="0" smtClean="0"/>
              <a:t>звуков, </a:t>
            </a:r>
            <a:r>
              <a:rPr lang="ru-RU" sz="1600" dirty="0"/>
              <a:t>39 </a:t>
            </a:r>
            <a:r>
              <a:rPr lang="ru-RU" sz="1600" dirty="0" smtClean="0"/>
              <a:t>концертов,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45 </a:t>
            </a:r>
            <a:r>
              <a:rPr lang="ru-RU" sz="1600" dirty="0" smtClean="0"/>
              <a:t>номеров. </a:t>
            </a:r>
          </a:p>
          <a:p>
            <a:r>
              <a:rPr lang="ru-RU" sz="1600" dirty="0" smtClean="0"/>
              <a:t> 7 </a:t>
            </a:r>
            <a:r>
              <a:rPr lang="ru-RU" sz="1600" dirty="0"/>
              <a:t>(нота) – семь нот; 5 </a:t>
            </a:r>
            <a:r>
              <a:rPr lang="ru-RU" sz="1600" dirty="0" smtClean="0"/>
              <a:t>сонат, </a:t>
            </a:r>
            <a:r>
              <a:rPr lang="ru-RU" sz="1600" dirty="0"/>
              <a:t>6 </a:t>
            </a:r>
            <a:r>
              <a:rPr lang="ru-RU" sz="1600" dirty="0" smtClean="0"/>
              <a:t>прелюдий, </a:t>
            </a:r>
            <a:r>
              <a:rPr lang="ru-RU" sz="1600" dirty="0"/>
              <a:t>12 </a:t>
            </a:r>
            <a:r>
              <a:rPr lang="ru-RU" sz="1600" dirty="0" smtClean="0"/>
              <a:t>симфоний.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71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42305"/>
            <a:ext cx="5131917" cy="290355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Назовите музыкальные произведения, употребив порядковые числительные. Составьте 3 предложения с этими словосочетаниями. </a:t>
            </a:r>
            <a:endParaRPr lang="ru-RU" b="1" dirty="0" smtClean="0"/>
          </a:p>
          <a:p>
            <a:r>
              <a:rPr lang="ru-RU" sz="1600" dirty="0" smtClean="0"/>
              <a:t>Образец</a:t>
            </a:r>
            <a:r>
              <a:rPr lang="ru-RU" sz="1600" dirty="0"/>
              <a:t>: Людвиг </a:t>
            </a:r>
            <a:r>
              <a:rPr lang="ru-RU" sz="1600" dirty="0" err="1"/>
              <a:t>ван</a:t>
            </a:r>
            <a:r>
              <a:rPr lang="ru-RU" sz="1600" dirty="0"/>
              <a:t> Бетховен. Симфония № 5 – Пятая симфония Бетховена. Про Пятую симфонию Бетховена современник говорил: «Так судьба стучит в дверь».</a:t>
            </a:r>
          </a:p>
          <a:p>
            <a:r>
              <a:rPr lang="ru-RU" dirty="0" err="1"/>
              <a:t>Мухтар</a:t>
            </a:r>
            <a:r>
              <a:rPr lang="ru-RU" dirty="0"/>
              <a:t> </a:t>
            </a:r>
            <a:r>
              <a:rPr lang="ru-RU" dirty="0" err="1"/>
              <a:t>Ашрафи</a:t>
            </a:r>
            <a:r>
              <a:rPr lang="ru-RU" dirty="0"/>
              <a:t>. Симфония № 2 «Слава победителям». </a:t>
            </a:r>
            <a:endParaRPr lang="ru-RU" dirty="0" smtClean="0"/>
          </a:p>
          <a:p>
            <a:r>
              <a:rPr lang="ru-RU" dirty="0" smtClean="0"/>
              <a:t>Дмитрий </a:t>
            </a:r>
            <a:r>
              <a:rPr lang="ru-RU" dirty="0"/>
              <a:t>Шостакович. Симфония № 7 «Ленинградская». </a:t>
            </a:r>
            <a:endParaRPr lang="ru-RU" dirty="0" smtClean="0"/>
          </a:p>
          <a:p>
            <a:r>
              <a:rPr lang="ru-RU" dirty="0" smtClean="0"/>
              <a:t>Пётр </a:t>
            </a:r>
            <a:r>
              <a:rPr lang="ru-RU" dirty="0"/>
              <a:t>Ильич Чайковский. Концерт для фортепиано с оркестром № 1. Фредерик Шопен. Вальс № 7. </a:t>
            </a:r>
            <a:endParaRPr lang="ru-RU" dirty="0" smtClean="0"/>
          </a:p>
          <a:p>
            <a:r>
              <a:rPr lang="ru-RU" dirty="0" smtClean="0"/>
              <a:t>Никола </a:t>
            </a:r>
            <a:r>
              <a:rPr lang="ru-RU" dirty="0"/>
              <a:t>Паганини. Каприччио № 24. </a:t>
            </a:r>
            <a:endParaRPr lang="ru-RU" dirty="0" smtClean="0"/>
          </a:p>
          <a:p>
            <a:r>
              <a:rPr lang="ru-RU" dirty="0" err="1" smtClean="0"/>
              <a:t>Иоганнес</a:t>
            </a:r>
            <a:r>
              <a:rPr lang="ru-RU" dirty="0" smtClean="0"/>
              <a:t> </a:t>
            </a:r>
            <a:r>
              <a:rPr lang="ru-RU" dirty="0"/>
              <a:t>Брамс. Венгерский танец № 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3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err="1" smtClean="0"/>
              <a:t>Мухтар</a:t>
            </a:r>
            <a:r>
              <a:rPr lang="ru-RU" dirty="0" smtClean="0"/>
              <a:t> </a:t>
            </a:r>
            <a:r>
              <a:rPr lang="ru-RU" dirty="0" err="1" smtClean="0"/>
              <a:t>Ашрафи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4828" y="542306"/>
            <a:ext cx="3456384" cy="3495854"/>
          </a:xfrm>
        </p:spPr>
        <p:txBody>
          <a:bodyPr/>
          <a:lstStyle/>
          <a:p>
            <a:r>
              <a:rPr lang="ru-RU" sz="1600" dirty="0"/>
              <a:t>Одно из выдающихся музыкальных произведений периода 1941-1945 годов – «Героическая симфония» (или Симфония №1) узбекского композитора и дирижера </a:t>
            </a:r>
            <a:r>
              <a:rPr lang="ru-RU" sz="1600" dirty="0" err="1"/>
              <a:t>Мухтара</a:t>
            </a:r>
            <a:r>
              <a:rPr lang="ru-RU" sz="1600" dirty="0"/>
              <a:t> </a:t>
            </a:r>
            <a:r>
              <a:rPr lang="ru-RU" sz="1600" dirty="0" err="1"/>
              <a:t>Ашрафи</a:t>
            </a:r>
            <a:r>
              <a:rPr lang="ru-RU" sz="1600" dirty="0"/>
              <a:t> – впервые прозвучала в Ташкенте 4 ноября 1942 года. Это было во время напряженных боев великой Сталинградской битвы.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6" y="546250"/>
            <a:ext cx="1944216" cy="24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err="1" smtClean="0"/>
              <a:t>Фридерик</a:t>
            </a:r>
            <a:r>
              <a:rPr lang="ru-RU" dirty="0" smtClean="0"/>
              <a:t> Шопен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6836" y="614314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6767"/>
                </a:solidFill>
                <a:latin typeface="Arial" panose="020B0604020202020204" pitchFamily="34" charset="0"/>
              </a:rPr>
              <a:t>Самый известный вальс Шопена – Вальс №2.</a:t>
            </a:r>
            <a:r>
              <a:rPr lang="ru-RU" dirty="0"/>
              <a:t> </a:t>
            </a:r>
            <a:r>
              <a:rPr lang="ru-RU" dirty="0" smtClean="0"/>
              <a:t>Являясь </a:t>
            </a:r>
            <a:r>
              <a:rPr lang="ru-RU" dirty="0"/>
              <a:t>седьмым по счёту в творчестве Шопена) написан в до-диез миноре и посвящён Шарлотте де Ротшильд. Это один из самых поэтических и меланхолических вальсов Шопена.</a:t>
            </a:r>
            <a:endParaRPr lang="ru-RU" dirty="0"/>
          </a:p>
        </p:txBody>
      </p:sp>
      <p:pic>
        <p:nvPicPr>
          <p:cNvPr id="15362" name="Picture 2" descr="Фридерик Шопен (Frédéric Chopin) | Belcant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614314"/>
            <a:ext cx="1944216" cy="24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ётр Ильич Чайковский (Pyotr Tchaikovsky) | Belcanto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Пётр Ильич Чайковский (Pyotr Tchaikovsky) | Belcanto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5" y="642569"/>
            <a:ext cx="1730106" cy="23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Брамс, Иоганнес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58" y="642569"/>
            <a:ext cx="1756446" cy="23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Паганини, Никколо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29" y="642569"/>
            <a:ext cx="1620031" cy="23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36" y="102424"/>
            <a:ext cx="4958411" cy="369332"/>
          </a:xfrm>
        </p:spPr>
        <p:txBody>
          <a:bodyPr/>
          <a:lstStyle/>
          <a:p>
            <a:r>
              <a:rPr lang="ru-RU" sz="2400" dirty="0"/>
              <a:t>Собирательные числительные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0753" y="746315"/>
            <a:ext cx="5176758" cy="1661993"/>
          </a:xfrm>
        </p:spPr>
        <p:txBody>
          <a:bodyPr/>
          <a:lstStyle/>
          <a:p>
            <a:r>
              <a:rPr lang="ru-RU" sz="1800" dirty="0"/>
              <a:t>Собирательные числительные (</a:t>
            </a:r>
            <a:r>
              <a:rPr lang="ru-RU" sz="1800" dirty="0" err="1"/>
              <a:t>jamlovchi</a:t>
            </a:r>
            <a:r>
              <a:rPr lang="ru-RU" sz="1800" dirty="0"/>
              <a:t> </a:t>
            </a:r>
            <a:r>
              <a:rPr lang="ru-RU" sz="1800" dirty="0" err="1"/>
              <a:t>sonlar</a:t>
            </a:r>
            <a:r>
              <a:rPr lang="ru-RU" sz="1800" dirty="0"/>
              <a:t>) обозначают количество предметов как одно целое: двое – </a:t>
            </a:r>
            <a:r>
              <a:rPr lang="ru-RU" sz="1800" dirty="0" err="1"/>
              <a:t>ikkov</a:t>
            </a:r>
            <a:r>
              <a:rPr lang="ru-RU" sz="1800" dirty="0"/>
              <a:t>, </a:t>
            </a:r>
            <a:r>
              <a:rPr lang="ru-RU" sz="1800" dirty="0" err="1"/>
              <a:t>ikkovlon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-RU" sz="1800" dirty="0" smtClean="0"/>
              <a:t> </a:t>
            </a:r>
            <a:r>
              <a:rPr lang="ru-RU" sz="1800" dirty="0"/>
              <a:t>Собирательные числительные сочетаются с существительными во множественном числе.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7" y="614313"/>
            <a:ext cx="54726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04" y="-39405"/>
            <a:ext cx="5164295" cy="63881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717" y="586780"/>
            <a:ext cx="5542582" cy="24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8604" y="614313"/>
            <a:ext cx="5246443" cy="23083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Продолжите предложение, выбрав нужное слово из скобок. В каких предложениях возможны два варианта? </a:t>
            </a:r>
            <a:endParaRPr lang="ru-RU" b="1" dirty="0" smtClean="0"/>
          </a:p>
          <a:p>
            <a:r>
              <a:rPr lang="ru-RU" sz="1800" dirty="0" smtClean="0"/>
              <a:t>1</a:t>
            </a:r>
            <a:r>
              <a:rPr lang="ru-RU" sz="1800" dirty="0"/>
              <a:t>. В струнном квартете участвуют (четыре, четверо, музыкант). 2. Инструментальный дуэт сыграли (две, двое, девочка). 3. Для музыкального трио нужны (три, трое, инструмент). 4. В октаве имеется (семь, семеро, ноты). 5. На сцене театра имени Навои (пять, пятеро солистов) исполнили вокальный квинтет. </a:t>
            </a:r>
          </a:p>
        </p:txBody>
      </p:sp>
    </p:spTree>
    <p:extLst>
      <p:ext uri="{BB962C8B-B14F-4D97-AF65-F5344CB8AC3E}">
        <p14:creationId xmlns:p14="http://schemas.microsoft.com/office/powerpoint/2010/main" val="680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2600" y="386988"/>
            <a:ext cx="2952327" cy="2677656"/>
          </a:xfrm>
        </p:spPr>
        <p:txBody>
          <a:bodyPr/>
          <a:lstStyle/>
          <a:p>
            <a:r>
              <a:rPr lang="ru-RU" dirty="0"/>
              <a:t> 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В </a:t>
            </a:r>
            <a:r>
              <a:rPr lang="ru-RU" sz="1800" dirty="0"/>
              <a:t>струнном квартете участвуют </a:t>
            </a:r>
            <a:r>
              <a:rPr lang="ru-RU" sz="1800" dirty="0" smtClean="0"/>
              <a:t>четыре музыканта.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Инструментальный дуэт сыграли </a:t>
            </a:r>
            <a:r>
              <a:rPr lang="ru-RU" sz="1800" dirty="0" smtClean="0"/>
              <a:t>две девочки.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3. Для музыкального трио нужны </a:t>
            </a:r>
            <a:r>
              <a:rPr lang="ru-RU" sz="1800" dirty="0" smtClean="0"/>
              <a:t>три инструмента. </a:t>
            </a:r>
          </a:p>
          <a:p>
            <a:r>
              <a:rPr lang="ru-RU" sz="1800" dirty="0" smtClean="0"/>
              <a:t>4</a:t>
            </a:r>
            <a:r>
              <a:rPr lang="ru-RU" sz="1800" dirty="0"/>
              <a:t>. В октаве имеется </a:t>
            </a:r>
            <a:r>
              <a:rPr lang="ru-RU" sz="1800" dirty="0" smtClean="0"/>
              <a:t>семь нот.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6917" y="542305"/>
            <a:ext cx="2520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струнном квартете участвуют четверо музыкантов.</a:t>
            </a:r>
          </a:p>
        </p:txBody>
      </p:sp>
    </p:spTree>
    <p:extLst>
      <p:ext uri="{BB962C8B-B14F-4D97-AF65-F5344CB8AC3E}">
        <p14:creationId xmlns:p14="http://schemas.microsoft.com/office/powerpoint/2010/main" val="1682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764" y="102424"/>
            <a:ext cx="3806283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2600" y="386988"/>
            <a:ext cx="2952327" cy="1569660"/>
          </a:xfrm>
        </p:spPr>
        <p:txBody>
          <a:bodyPr/>
          <a:lstStyle/>
          <a:p>
            <a:r>
              <a:rPr lang="ru-RU" dirty="0"/>
              <a:t> </a:t>
            </a:r>
            <a:endParaRPr lang="ru-RU" b="1" dirty="0" smtClean="0"/>
          </a:p>
          <a:p>
            <a:r>
              <a:rPr lang="ru-RU" sz="1800" dirty="0"/>
              <a:t>5. На сцене театра имени Навои </a:t>
            </a:r>
            <a:r>
              <a:rPr lang="ru-RU" sz="1800" dirty="0" smtClean="0"/>
              <a:t>пять солистов </a:t>
            </a:r>
            <a:r>
              <a:rPr lang="ru-RU" sz="1800" dirty="0"/>
              <a:t>исполнили вокальный квинтет. </a:t>
            </a:r>
          </a:p>
          <a:p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964656" y="571501"/>
            <a:ext cx="2873152" cy="120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сцене театра имени Навои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пятеро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солистов исполнили вокальный квинтет.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68" y="902346"/>
            <a:ext cx="4555853" cy="1720042"/>
          </a:xfrm>
        </p:spPr>
        <p:txBody>
          <a:bodyPr/>
          <a:lstStyle/>
          <a:p>
            <a:r>
              <a:rPr lang="ru-RU" sz="2000" dirty="0"/>
              <a:t>Я каждый день и каждый час</a:t>
            </a:r>
          </a:p>
          <a:p>
            <a:r>
              <a:rPr lang="ru-RU" sz="2000" dirty="0"/>
              <a:t>Сказать готово, сколько вас,</a:t>
            </a:r>
          </a:p>
          <a:p>
            <a:r>
              <a:rPr lang="ru-RU" sz="2000" dirty="0"/>
              <a:t>И я могу, имей в виду,</a:t>
            </a:r>
          </a:p>
          <a:p>
            <a:r>
              <a:rPr lang="ru-RU" sz="2000" dirty="0"/>
              <a:t>Сказать, который ты в ряду.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46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2" y="102424"/>
            <a:ext cx="3734275" cy="315471"/>
          </a:xfrm>
        </p:spPr>
        <p:txBody>
          <a:bodyPr/>
          <a:lstStyle/>
          <a:p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0612" y="614313"/>
            <a:ext cx="5328592" cy="23083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Составьте словосочетания с собирательными числительными. Запишите все возможные варианты.</a:t>
            </a:r>
          </a:p>
          <a:p>
            <a:r>
              <a:rPr lang="ru-RU" sz="1800" dirty="0"/>
              <a:t>Образец: два мальчика – двое </a:t>
            </a:r>
            <a:r>
              <a:rPr lang="ru-RU" sz="1800" dirty="0" smtClean="0"/>
              <a:t>мальчиков.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Два или двое (пианист, скрипачка, рояль, юноша, певица). </a:t>
            </a:r>
            <a:endParaRPr lang="ru-RU" sz="1800" dirty="0" smtClean="0"/>
          </a:p>
          <a:p>
            <a:r>
              <a:rPr lang="ru-RU" sz="1800" dirty="0" smtClean="0"/>
              <a:t>Три </a:t>
            </a:r>
            <a:r>
              <a:rPr lang="ru-RU" sz="1800" dirty="0"/>
              <a:t>или трое (часы, инструмент, сутки, преподаватель, исполнитель, студентка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Четыре или четверо (дирижёр, симфония, год, котёнок, концерт). </a:t>
            </a:r>
          </a:p>
        </p:txBody>
      </p:sp>
    </p:spTree>
    <p:extLst>
      <p:ext uri="{BB962C8B-B14F-4D97-AF65-F5344CB8AC3E}">
        <p14:creationId xmlns:p14="http://schemas.microsoft.com/office/powerpoint/2010/main" val="7464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716" y="102424"/>
            <a:ext cx="4238331" cy="315471"/>
          </a:xfrm>
        </p:spPr>
        <p:txBody>
          <a:bodyPr/>
          <a:lstStyle/>
          <a:p>
            <a:r>
              <a:rPr lang="ru-RU" dirty="0"/>
              <a:t>Гордость Узбекистана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54436"/>
          </a:xfrm>
        </p:spPr>
        <p:txBody>
          <a:bodyPr/>
          <a:lstStyle/>
          <a:p>
            <a:r>
              <a:rPr lang="ru-RU" sz="1400" dirty="0"/>
              <a:t>Талантливый пианист </a:t>
            </a:r>
            <a:r>
              <a:rPr lang="ru-RU" sz="1400" dirty="0" err="1"/>
              <a:t>Бехзод</a:t>
            </a:r>
            <a:r>
              <a:rPr lang="ru-RU" sz="1400" dirty="0"/>
              <a:t> </a:t>
            </a:r>
            <a:r>
              <a:rPr lang="ru-RU" sz="1400" dirty="0" err="1"/>
              <a:t>Абдураимов</a:t>
            </a:r>
            <a:r>
              <a:rPr lang="ru-RU" sz="1400" dirty="0"/>
              <a:t> является ярким представителем молодёжи Узбекистана за рубежом. Соотечественники могут гордиться тем, что этот гениальный музыкант своими достижениями прославляет Родину в различных уголках земного шара.</a:t>
            </a:r>
          </a:p>
        </p:txBody>
      </p:sp>
      <p:pic>
        <p:nvPicPr>
          <p:cNvPr id="17410" name="Picture 2" descr="Пианист демонической силы: как Бехзод Абдураимов открывает Узбекистан мир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6315"/>
            <a:ext cx="2508250" cy="21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330914" cy="2215991"/>
          </a:xfrm>
        </p:spPr>
        <p:txBody>
          <a:bodyPr/>
          <a:lstStyle/>
          <a:p>
            <a:r>
              <a:rPr lang="ru-RU" sz="1600" dirty="0"/>
              <a:t>Родился музыкант в Ташкенте в 1990 году в семье преподавателя музыки и </a:t>
            </a:r>
            <a:r>
              <a:rPr lang="ru-RU" sz="1600" dirty="0" smtClean="0"/>
              <a:t>учёного-физика</a:t>
            </a:r>
            <a:r>
              <a:rPr lang="ru-RU" sz="1600" dirty="0"/>
              <a:t>, начал учиться игре на фортепиано с пяти лет. Учился он в Ташкентском Центральном государственном лицее имени В. Успенского у замечательного педагога Тамары Афанасьевны Попович, а затем в Международном музыкальном центре при Университете Парк в Канзас-Сити под руководством Станислава Юденича. </a:t>
            </a:r>
          </a:p>
        </p:txBody>
      </p:sp>
    </p:spTree>
    <p:extLst>
      <p:ext uri="{BB962C8B-B14F-4D97-AF65-F5344CB8AC3E}">
        <p14:creationId xmlns:p14="http://schemas.microsoft.com/office/powerpoint/2010/main" val="22861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716" y="102424"/>
            <a:ext cx="4238331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542305"/>
            <a:ext cx="5619204" cy="1969770"/>
          </a:xfrm>
        </p:spPr>
        <p:txBody>
          <a:bodyPr/>
          <a:lstStyle/>
          <a:p>
            <a:r>
              <a:rPr lang="ru-RU" sz="1600" dirty="0"/>
              <a:t>Дебют с симфоническим оркестром у музыканта состоялся, когда ему было всего 8 лет. В 18 лет одержал сенсационную победу на Международном конкурсе пианистов в Лондоне. </a:t>
            </a:r>
            <a:endParaRPr lang="ru-RU" sz="1600" dirty="0" smtClean="0"/>
          </a:p>
          <a:p>
            <a:r>
              <a:rPr lang="ru-RU" sz="1600" dirty="0"/>
              <a:t>На вопрос о том, что самое главное в жизни, музыкант ответил: «Дисциплина. В первую очередь – дисциплина. </a:t>
            </a:r>
            <a:endParaRPr lang="ru-RU" sz="1600" dirty="0" smtClean="0"/>
          </a:p>
          <a:p>
            <a:r>
              <a:rPr lang="ru-RU" sz="1600" dirty="0" smtClean="0"/>
              <a:t>Я </a:t>
            </a:r>
            <a:r>
              <a:rPr lang="ru-RU" sz="1600" dirty="0"/>
              <a:t>не могу вспомнить, когда в последний раз спал больше четырёх часов.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561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2814" y="686321"/>
            <a:ext cx="5249148" cy="123110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упражнения 8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10, 11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на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 56-57.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творческую работу. Напишите о своём любимом композиторе.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Великие русские композиторы 18-19 в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26" b="51773"/>
          <a:stretch/>
        </p:blipFill>
        <p:spPr bwMode="auto">
          <a:xfrm>
            <a:off x="1730772" y="1917427"/>
            <a:ext cx="252814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Чередование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276999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4" name="AutoShape 4" descr="Барсук обыкновенный — Meles me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83164" y="1122359"/>
            <a:ext cx="609515" cy="490776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к/ч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68784" y="1622425"/>
            <a:ext cx="680813" cy="49077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err="1" smtClean="0"/>
              <a:t>д</a:t>
            </a:r>
            <a:r>
              <a:rPr lang="ru-RU" dirty="0" smtClean="0"/>
              <a:t>/ж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40288" y="2265367"/>
            <a:ext cx="667970" cy="490776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r>
              <a:rPr lang="ru-RU" dirty="0" smtClean="0"/>
              <a:t>/</a:t>
            </a:r>
            <a:r>
              <a:rPr lang="ru-RU" dirty="0" err="1" smtClean="0"/>
              <a:t>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02424"/>
            <a:ext cx="3953747" cy="315471"/>
          </a:xfrm>
        </p:spPr>
        <p:txBody>
          <a:bodyPr/>
          <a:lstStyle/>
          <a:p>
            <a:r>
              <a:rPr lang="ru-RU" dirty="0" smtClean="0"/>
              <a:t>Разложи по корзинкам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7227208" y="-3998844"/>
            <a:ext cx="91928" cy="1469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ykl-res.azureedge.net/c7d97368-d5ca-492b-b74d-c73213f1bcb4/%D0%9A%D0%BE%D1%80%D0%B7%D0%B8%D0%BD%D0%BA%D0%B0%20%D0%9F%D1%80%D0%B8%D1%82%D1%8F%D0%B6-w16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75855"/>
            <a:ext cx="132496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ykl-res.azureedge.net/cec4b3d4-ccfb-432f-8571-62faaadc7d0c/%D0%9A%D0%BE%D1%80%D0%B7%D0%B8%D0%BD%D0%BA%D0%B0%20%D0%9E%D1%82%D0%BD%D0%BE%D1%81-w16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692043"/>
            <a:ext cx="1337112" cy="14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рзинка Ка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1825"/>
            <a:ext cx="1366674" cy="15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741234"/>
            <a:ext cx="5131917" cy="2215991"/>
          </a:xfrm>
        </p:spPr>
        <p:txBody>
          <a:bodyPr/>
          <a:lstStyle/>
          <a:p>
            <a:r>
              <a:rPr lang="ru-RU" sz="1800" dirty="0"/>
              <a:t>Сначала люди использовали для счета предметов только такие слова: один, два, три и много.  Когда же возникала необходимость в более точном подсчете (например, домашних животных), стали считать и десятками. Десять стало главным словом: числа от 11 до 19 так и образовались: один на десяти — одиннадцать, два на десяти — </a:t>
            </a:r>
            <a:r>
              <a:rPr lang="ru-RU" sz="1800" dirty="0" smtClean="0"/>
              <a:t>двенадцать.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606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" y="102424"/>
            <a:ext cx="4886403" cy="369332"/>
          </a:xfrm>
        </p:spPr>
        <p:txBody>
          <a:bodyPr/>
          <a:lstStyle/>
          <a:p>
            <a:r>
              <a:rPr lang="ru-RU" sz="2400" dirty="0"/>
              <a:t>Откуда же  взялось сорок?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6876" y="542305"/>
            <a:ext cx="2952328" cy="2215991"/>
          </a:xfrm>
        </p:spPr>
        <p:txBody>
          <a:bodyPr/>
          <a:lstStyle/>
          <a:p>
            <a:r>
              <a:rPr lang="ru-RU" sz="1600" dirty="0" smtClean="0"/>
              <a:t>В </a:t>
            </a:r>
            <a:r>
              <a:rPr lang="ru-RU" sz="1600" dirty="0"/>
              <a:t>Древней Руси этим словом называли мешок, куда помещалось ровно четыре десятка беличьих или соболиных шкур — набор на одну шубу. Вскоре мешок исчез, а словом сорок стали называть любые предметы в количестве четырех десятков.</a:t>
            </a:r>
            <a:endParaRPr lang="ru-RU" sz="1600" dirty="0"/>
          </a:p>
        </p:txBody>
      </p:sp>
      <p:pic>
        <p:nvPicPr>
          <p:cNvPr id="2050" name="Picture 2" descr="Сорок (единица счёта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2" y="614313"/>
            <a:ext cx="2088232" cy="24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9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860" y="614313"/>
            <a:ext cx="2942187" cy="1440160"/>
          </a:xfrm>
        </p:spPr>
        <p:txBody>
          <a:bodyPr/>
          <a:lstStyle/>
          <a:p>
            <a:r>
              <a:rPr lang="ru-RU" sz="1800" dirty="0" smtClean="0"/>
              <a:t>Вместо </a:t>
            </a:r>
            <a:r>
              <a:rPr lang="ru-RU" sz="1800" dirty="0" err="1"/>
              <a:t>девятьдесят</a:t>
            </a:r>
            <a:r>
              <a:rPr lang="ru-RU" sz="1800" dirty="0"/>
              <a:t> мы имеем девяносто. На Руси не было слова тысяча, а было другое слово — тьма. Осталось оно сейчас только в фразеологизмах. (Людей тьма-тьмущая, тьма народу.)</a:t>
            </a:r>
            <a:endParaRPr lang="ru-RU" sz="1800" dirty="0"/>
          </a:p>
        </p:txBody>
      </p:sp>
      <p:pic>
        <p:nvPicPr>
          <p:cNvPr id="3074" name="Picture 2" descr="Необычные числа древних славян. «Тьма тьмущая» — это сколько? Посчитаем  свою зарплату в тьмах 😁 | Беречь речь | Яндекс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66311"/>
            <a:ext cx="2230829" cy="18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6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3"/>
            <a:ext cx="5049769" cy="2215991"/>
          </a:xfrm>
        </p:spPr>
        <p:txBody>
          <a:bodyPr/>
          <a:lstStyle/>
          <a:p>
            <a:r>
              <a:rPr lang="ru-RU" sz="1800" dirty="0"/>
              <a:t>В</a:t>
            </a:r>
            <a:r>
              <a:rPr lang="ru-RU" sz="1800" dirty="0" smtClean="0"/>
              <a:t>семирно </a:t>
            </a:r>
            <a:r>
              <a:rPr lang="ru-RU" sz="1800" dirty="0"/>
              <a:t>известный путешественник Марко Поло увидел несметные богатства Китая, он так выразил свое удивление: «Миллион!». Дословно, если перевести на русский язык все итальянские морфемы, получится </a:t>
            </a:r>
            <a:r>
              <a:rPr lang="ru-RU" sz="1800" dirty="0" err="1"/>
              <a:t>тысячища</a:t>
            </a:r>
            <a:r>
              <a:rPr lang="ru-RU" sz="1800" dirty="0"/>
              <a:t>. Мир, таким образом, получил новое числительное, которое обозначает тысячу </a:t>
            </a:r>
            <a:r>
              <a:rPr lang="ru-RU" sz="1800" dirty="0" smtClean="0"/>
              <a:t>тысяч.</a:t>
            </a:r>
            <a:endParaRPr lang="ru-RU" sz="1800" dirty="0"/>
          </a:p>
        </p:txBody>
      </p:sp>
      <p:pic>
        <p:nvPicPr>
          <p:cNvPr id="4098" name="Picture 2" descr="Как Марко Поло придумал слово «миллион» и другие малоизвестные факты из  жизни путешествен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6" y="551250"/>
            <a:ext cx="5360970" cy="24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утешественник, марко поло, купец, миллион, книги, кита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70" y="741234"/>
            <a:ext cx="1277900" cy="14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2" y="102424"/>
            <a:ext cx="3734275" cy="315471"/>
          </a:xfrm>
        </p:spPr>
        <p:txBody>
          <a:bodyPr/>
          <a:lstStyle/>
          <a:p>
            <a:r>
              <a:rPr lang="ru-RU" dirty="0" smtClean="0"/>
              <a:t>Имя числительное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8875" y="614313"/>
            <a:ext cx="2668635" cy="2624992"/>
          </a:xfrm>
        </p:spPr>
        <p:txBody>
          <a:bodyPr/>
          <a:lstStyle/>
          <a:p>
            <a:r>
              <a:rPr lang="ru-RU" sz="1800" dirty="0"/>
              <a:t>Имя числительное (</a:t>
            </a:r>
            <a:r>
              <a:rPr lang="ru-RU" sz="1800" dirty="0" err="1"/>
              <a:t>son</a:t>
            </a:r>
            <a:r>
              <a:rPr lang="ru-RU" sz="1800" dirty="0"/>
              <a:t>) обозначает количество предметов, число или порядок предметов при счёте. Имена числительные отвечают на вопросы сколько? или который? какой?</a:t>
            </a:r>
          </a:p>
        </p:txBody>
      </p:sp>
      <p:pic>
        <p:nvPicPr>
          <p:cNvPr id="6146" name="Picture 2" descr="http://player.myshared.ru/10/958125/slides/slide_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r="3014" b="15022"/>
          <a:stretch/>
        </p:blipFill>
        <p:spPr bwMode="auto">
          <a:xfrm>
            <a:off x="74587" y="614312"/>
            <a:ext cx="2734287" cy="24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10/958125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 b="10300"/>
          <a:stretch/>
        </p:blipFill>
        <p:spPr bwMode="auto">
          <a:xfrm>
            <a:off x="0" y="-10914"/>
            <a:ext cx="5763220" cy="321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1152</Words>
  <Application>Microsoft Office PowerPoint</Application>
  <PresentationFormat>Произвольный</PresentationFormat>
  <Paragraphs>86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Русский язык</vt:lpstr>
      <vt:lpstr>Сегодня на уроке мы</vt:lpstr>
      <vt:lpstr>Презентация PowerPoint</vt:lpstr>
      <vt:lpstr>Презентация PowerPoint</vt:lpstr>
      <vt:lpstr>Откуда же  взялось сорок?</vt:lpstr>
      <vt:lpstr>Презентация PowerPoint</vt:lpstr>
      <vt:lpstr>Презентация PowerPoint</vt:lpstr>
      <vt:lpstr>Имя числительное</vt:lpstr>
      <vt:lpstr>Презентация PowerPoint</vt:lpstr>
      <vt:lpstr>Числительные по составу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1</vt:lpstr>
      <vt:lpstr>Упражнение 2</vt:lpstr>
      <vt:lpstr>Мухтар Ашрафи</vt:lpstr>
      <vt:lpstr>Фридерик Шопен</vt:lpstr>
      <vt:lpstr>Презентация PowerPoint</vt:lpstr>
      <vt:lpstr>Собирательные числительные</vt:lpstr>
      <vt:lpstr>Презентация PowerPoint</vt:lpstr>
      <vt:lpstr>Упражнение 3</vt:lpstr>
      <vt:lpstr>Упражнение 3</vt:lpstr>
      <vt:lpstr>Упражнение 3</vt:lpstr>
      <vt:lpstr>Упражнение 4</vt:lpstr>
      <vt:lpstr>Гордость Узбекистана</vt:lpstr>
      <vt:lpstr>Презентация PowerPoint</vt:lpstr>
      <vt:lpstr>Презентация PowerPoint</vt:lpstr>
      <vt:lpstr>Задание для самостоятельного выполнения</vt:lpstr>
      <vt:lpstr>Чередование </vt:lpstr>
      <vt:lpstr>Разложи по корзинкам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WINDOWS 10</cp:lastModifiedBy>
  <cp:revision>164</cp:revision>
  <dcterms:created xsi:type="dcterms:W3CDTF">2020-04-13T08:06:06Z</dcterms:created>
  <dcterms:modified xsi:type="dcterms:W3CDTF">2020-12-15T06:48:48Z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