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300" r:id="rId3"/>
    <p:sldId id="321" r:id="rId4"/>
    <p:sldId id="323" r:id="rId5"/>
    <p:sldId id="324" r:id="rId6"/>
    <p:sldId id="325" r:id="rId7"/>
    <p:sldId id="326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6" r:id="rId16"/>
    <p:sldId id="335" r:id="rId17"/>
    <p:sldId id="338" r:id="rId18"/>
    <p:sldId id="339" r:id="rId19"/>
    <p:sldId id="337" r:id="rId20"/>
    <p:sldId id="341" r:id="rId21"/>
    <p:sldId id="298" r:id="rId22"/>
    <p:sldId id="322" r:id="rId23"/>
  </p:sldIdLst>
  <p:sldSz cx="5765800" cy="3244850"/>
  <p:notesSz cx="5765800" cy="3244850"/>
  <p:custDataLst>
    <p:tags r:id="rId2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83396" autoAdjust="0"/>
  </p:normalViewPr>
  <p:slideViewPr>
    <p:cSldViewPr>
      <p:cViewPr varScale="1">
        <p:scale>
          <a:sx n="189" d="100"/>
          <a:sy n="189" d="100"/>
        </p:scale>
        <p:origin x="1368" y="13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32045-EBBC-4309-99B0-BEF11014E37E}" type="datetimeFigureOut">
              <a:rPr lang="ru-RU"/>
              <a:pPr>
                <a:defRPr/>
              </a:pPr>
              <a:t>03.02.2021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14B5-34A8-42CC-88A3-025F6DB2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636" y="1193796"/>
            <a:ext cx="3714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altLang="ru-RU" sz="3200" b="1" kern="0" dirty="0" smtClean="0">
                <a:solidFill>
                  <a:srgbClr val="0070C0"/>
                </a:solidFill>
              </a:rPr>
              <a:t>Глагол. Причастие. Деепричастие.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Безличные глаголы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846659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rgbClr val="7030A0"/>
                </a:solidFill>
              </a:rPr>
              <a:t>Безличные глаголы не изменяются ни по числам, ни по лицам: </a:t>
            </a:r>
            <a:endParaRPr lang="ru-RU" sz="2400" dirty="0" smtClean="0">
              <a:solidFill>
                <a:srgbClr val="7030A0"/>
              </a:solidFill>
            </a:endParaRPr>
          </a:p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светает</a:t>
            </a:r>
            <a:r>
              <a:rPr lang="ru-RU" sz="2400" dirty="0">
                <a:solidFill>
                  <a:srgbClr val="0070C0"/>
                </a:solidFill>
              </a:rPr>
              <a:t>, знобит, смеркалось, вечереет.</a:t>
            </a:r>
          </a:p>
        </p:txBody>
      </p:sp>
    </p:spTree>
    <p:extLst>
      <p:ext uri="{BB962C8B-B14F-4D97-AF65-F5344CB8AC3E}">
        <p14:creationId xmlns:p14="http://schemas.microsoft.com/office/powerpoint/2010/main" val="3434905621"/>
      </p:ext>
    </p:extLst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Морфологические признаки глагола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9804" y="1046361"/>
            <a:ext cx="4935243" cy="1569660"/>
          </a:xfrm>
        </p:spPr>
        <p:txBody>
          <a:bodyPr/>
          <a:lstStyle/>
          <a:p>
            <a:pPr algn="ctr"/>
            <a:r>
              <a:rPr lang="ru-RU" sz="1800" u="sng" dirty="0">
                <a:solidFill>
                  <a:srgbClr val="7030A0"/>
                </a:solidFill>
              </a:rPr>
              <a:t>Морфологические признаки глагола:</a:t>
            </a:r>
          </a:p>
          <a:p>
            <a:pPr algn="ctr"/>
            <a:r>
              <a:rPr lang="ru-RU" sz="1800" dirty="0">
                <a:solidFill>
                  <a:srgbClr val="FF0000"/>
                </a:solidFill>
              </a:rPr>
              <a:t>постоянные:</a:t>
            </a:r>
            <a:r>
              <a:rPr lang="ru-RU" sz="1800" dirty="0"/>
              <a:t> вид, спряжение, переходность, </a:t>
            </a:r>
            <a:r>
              <a:rPr lang="ru-RU" sz="1800" dirty="0" smtClean="0"/>
              <a:t>возвратность</a:t>
            </a:r>
            <a:r>
              <a:rPr lang="ru-RU" sz="1800" dirty="0"/>
              <a:t>;</a:t>
            </a:r>
          </a:p>
          <a:p>
            <a:pPr algn="ctr"/>
            <a:r>
              <a:rPr lang="ru-RU" sz="1800" dirty="0">
                <a:solidFill>
                  <a:srgbClr val="0070C0"/>
                </a:solidFill>
              </a:rPr>
              <a:t>непостоянные:</a:t>
            </a:r>
            <a:r>
              <a:rPr lang="ru-RU" sz="1800" dirty="0"/>
              <a:t> наклонение, число, время, лицо и род (не все формы).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5031342"/>
      </p:ext>
    </p:extLst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/>
              <a:t>Упражнение 148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77328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dirty="0"/>
              <a:t>Образуйте неопределённую форму от </a:t>
            </a:r>
            <a:r>
              <a:rPr lang="ru-RU" dirty="0" smtClean="0"/>
              <a:t>данных </a:t>
            </a:r>
            <a:r>
              <a:rPr lang="ru-RU" dirty="0"/>
              <a:t>глаголов.</a:t>
            </a:r>
          </a:p>
          <a:p>
            <a:r>
              <a:rPr lang="ru-RU" dirty="0" smtClean="0"/>
              <a:t>Привлеку-привлечь, зажгу-зажечь, испеку-испечь, лягу-лечь, помогу-помочь, развлекусь-развлечься , выведу-вывести, выползу-выползти, гребу-грести, дойду-дойти, заплету-заплести, перевезу-перевезти, превзойду-превзойти, приобрету-приобрести, вытру-вытереть, грызу-грызть, дую-дуть, жалею-жалеть, жую-жевать, лезу-лезть, ложусь-лечь, мчусь-мчаться, останусь-остаться , постою-постоять, пыхчу-пыхтеть, рву-рвать, тянусь-тянуться.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928568"/>
      </p:ext>
    </p:extLst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Причастие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384995"/>
          </a:xfrm>
        </p:spPr>
        <p:txBody>
          <a:bodyPr/>
          <a:lstStyle/>
          <a:p>
            <a:r>
              <a:rPr lang="ru-RU" sz="1800" dirty="0">
                <a:solidFill>
                  <a:srgbClr val="0070C0"/>
                </a:solidFill>
              </a:rPr>
              <a:t>Причастие — особая форма глагола, которая </a:t>
            </a:r>
            <a:r>
              <a:rPr lang="ru-RU" sz="1800" dirty="0" smtClean="0">
                <a:solidFill>
                  <a:srgbClr val="0070C0"/>
                </a:solidFill>
              </a:rPr>
              <a:t>обозначает </a:t>
            </a:r>
            <a:r>
              <a:rPr lang="ru-RU" sz="1800" dirty="0">
                <a:solidFill>
                  <a:srgbClr val="0070C0"/>
                </a:solidFill>
              </a:rPr>
              <a:t>признак предмета по действию и отвечает на вопросы какой? какая? какое? какие?: читающий мальчик, читавший </a:t>
            </a:r>
            <a:r>
              <a:rPr lang="ru-RU" sz="1800" dirty="0" smtClean="0">
                <a:solidFill>
                  <a:srgbClr val="0070C0"/>
                </a:solidFill>
              </a:rPr>
              <a:t>ученик</a:t>
            </a:r>
            <a:r>
              <a:rPr lang="ru-RU" sz="1800" dirty="0">
                <a:solidFill>
                  <a:srgbClr val="0070C0"/>
                </a:solidFill>
              </a:rPr>
              <a:t>, читаемая книга, прочитанная книга.</a:t>
            </a:r>
          </a:p>
        </p:txBody>
      </p:sp>
    </p:spTree>
    <p:extLst>
      <p:ext uri="{BB962C8B-B14F-4D97-AF65-F5344CB8AC3E}">
        <p14:creationId xmlns:p14="http://schemas.microsoft.com/office/powerpoint/2010/main" val="2826096808"/>
      </p:ext>
    </p:extLst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15444"/>
          </a:xfrm>
        </p:spPr>
        <p:txBody>
          <a:bodyPr/>
          <a:lstStyle/>
          <a:p>
            <a:r>
              <a:rPr lang="ru-RU" sz="1400" dirty="0" smtClean="0"/>
              <a:t>Отличительные признаки причастия и прилагательного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031325"/>
          </a:xfrm>
        </p:spPr>
        <p:txBody>
          <a:bodyPr/>
          <a:lstStyle/>
          <a:p>
            <a:r>
              <a:rPr lang="ru-RU" dirty="0" smtClean="0"/>
              <a:t>1)Прилагательное обозначает </a:t>
            </a:r>
            <a:r>
              <a:rPr lang="ru-RU" dirty="0"/>
              <a:t>признак </a:t>
            </a:r>
            <a:r>
              <a:rPr lang="ru-RU" dirty="0" smtClean="0"/>
              <a:t>предмета </a:t>
            </a:r>
            <a:r>
              <a:rPr lang="ru-RU" dirty="0"/>
              <a:t>по цвету, форме, </a:t>
            </a:r>
            <a:r>
              <a:rPr lang="ru-RU" dirty="0" smtClean="0"/>
              <a:t>запаху</a:t>
            </a:r>
            <a:r>
              <a:rPr lang="ru-RU" dirty="0"/>
              <a:t>, свойству и т. д.: </a:t>
            </a:r>
            <a:r>
              <a:rPr lang="ru-RU" dirty="0" smtClean="0"/>
              <a:t>красный</a:t>
            </a:r>
            <a:r>
              <a:rPr lang="ru-RU" dirty="0"/>
              <a:t>, круглый, душистый, ташкентский, каменный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 smtClean="0"/>
              <a:t>2)имеет </a:t>
            </a:r>
            <a:r>
              <a:rPr lang="ru-RU" dirty="0"/>
              <a:t>свойственные прилагательным суффиксы: -н-, -ин-, -ан-, -</a:t>
            </a:r>
            <a:r>
              <a:rPr lang="ru-RU" dirty="0" err="1"/>
              <a:t>ян</a:t>
            </a:r>
            <a:r>
              <a:rPr lang="ru-RU" dirty="0"/>
              <a:t>-, -к-, -</a:t>
            </a:r>
            <a:r>
              <a:rPr lang="ru-RU" dirty="0" err="1"/>
              <a:t>ск</a:t>
            </a:r>
            <a:r>
              <a:rPr lang="ru-RU" dirty="0"/>
              <a:t>-, -</a:t>
            </a:r>
            <a:r>
              <a:rPr lang="ru-RU" dirty="0" err="1"/>
              <a:t>ческ</a:t>
            </a:r>
            <a:r>
              <a:rPr lang="ru-RU" dirty="0"/>
              <a:t>-, -</a:t>
            </a:r>
            <a:r>
              <a:rPr lang="ru-RU" dirty="0" err="1"/>
              <a:t>чив</a:t>
            </a:r>
            <a:r>
              <a:rPr lang="ru-RU" dirty="0"/>
              <a:t>-, -лив-, -чат-, -</a:t>
            </a:r>
            <a:r>
              <a:rPr lang="ru-RU" dirty="0" err="1"/>
              <a:t>ов</a:t>
            </a:r>
            <a:r>
              <a:rPr lang="ru-RU" dirty="0"/>
              <a:t>-, -ев-, -</a:t>
            </a:r>
            <a:r>
              <a:rPr lang="ru-RU" dirty="0" err="1"/>
              <a:t>оват</a:t>
            </a:r>
            <a:r>
              <a:rPr lang="ru-RU" dirty="0"/>
              <a:t>-, -</a:t>
            </a:r>
            <a:r>
              <a:rPr lang="ru-RU" dirty="0" err="1"/>
              <a:t>еват</a:t>
            </a:r>
            <a:r>
              <a:rPr lang="ru-RU" dirty="0"/>
              <a:t>-.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810893" y="746315"/>
            <a:ext cx="2666618" cy="2400657"/>
          </a:xfrm>
        </p:spPr>
        <p:txBody>
          <a:bodyPr/>
          <a:lstStyle/>
          <a:p>
            <a:r>
              <a:rPr lang="ru-RU" dirty="0" smtClean="0"/>
              <a:t>1)обозначает </a:t>
            </a:r>
            <a:r>
              <a:rPr lang="ru-RU" dirty="0"/>
              <a:t>признак </a:t>
            </a:r>
            <a:r>
              <a:rPr lang="ru-RU" dirty="0" smtClean="0"/>
              <a:t>предмета </a:t>
            </a:r>
            <a:r>
              <a:rPr lang="ru-RU" dirty="0"/>
              <a:t>по действию: читающий, закруглённый, слабеющий, </a:t>
            </a:r>
            <a:r>
              <a:rPr lang="ru-RU" dirty="0" smtClean="0"/>
              <a:t>пахнувший</a:t>
            </a:r>
            <a:r>
              <a:rPr lang="ru-RU" dirty="0"/>
              <a:t>, </a:t>
            </a:r>
            <a:r>
              <a:rPr lang="ru-RU" dirty="0" smtClean="0"/>
              <a:t>остекленевший;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2)имеет </a:t>
            </a:r>
            <a:r>
              <a:rPr lang="ru-RU" dirty="0"/>
              <a:t>свойственные </a:t>
            </a:r>
            <a:r>
              <a:rPr lang="ru-RU" dirty="0" smtClean="0"/>
              <a:t>причастиям </a:t>
            </a:r>
            <a:r>
              <a:rPr lang="ru-RU" dirty="0"/>
              <a:t>суффиксы: -</a:t>
            </a:r>
            <a:r>
              <a:rPr lang="ru-RU" dirty="0" err="1"/>
              <a:t>ущ</a:t>
            </a:r>
            <a:r>
              <a:rPr lang="ru-RU" dirty="0"/>
              <a:t>- (-</a:t>
            </a:r>
            <a:r>
              <a:rPr lang="ru-RU" dirty="0" err="1"/>
              <a:t>ющ</a:t>
            </a:r>
            <a:r>
              <a:rPr lang="ru-RU" dirty="0"/>
              <a:t>-), -</a:t>
            </a:r>
            <a:r>
              <a:rPr lang="ru-RU" dirty="0" err="1"/>
              <a:t>ащ</a:t>
            </a:r>
            <a:r>
              <a:rPr lang="ru-RU" dirty="0"/>
              <a:t>- (-</a:t>
            </a:r>
            <a:r>
              <a:rPr lang="ru-RU" dirty="0" err="1"/>
              <a:t>ящ</a:t>
            </a:r>
            <a:r>
              <a:rPr lang="ru-RU" dirty="0"/>
              <a:t>-), </a:t>
            </a:r>
            <a:endParaRPr lang="ru-RU" dirty="0" smtClean="0"/>
          </a:p>
          <a:p>
            <a:r>
              <a:rPr lang="ru-RU" dirty="0" smtClean="0"/>
              <a:t>-</a:t>
            </a:r>
            <a:r>
              <a:rPr lang="ru-RU" dirty="0"/>
              <a:t>ем-, -им-, -ом-, -</a:t>
            </a:r>
            <a:r>
              <a:rPr lang="ru-RU" dirty="0" err="1"/>
              <a:t>нн</a:t>
            </a:r>
            <a:r>
              <a:rPr lang="ru-RU" dirty="0"/>
              <a:t>-, -</a:t>
            </a:r>
            <a:r>
              <a:rPr lang="ru-RU" dirty="0" err="1"/>
              <a:t>енн</a:t>
            </a:r>
            <a:r>
              <a:rPr lang="ru-RU" dirty="0"/>
              <a:t>-, -т-, -</a:t>
            </a:r>
            <a:r>
              <a:rPr lang="ru-RU" dirty="0" err="1"/>
              <a:t>вш</a:t>
            </a:r>
            <a:r>
              <a:rPr lang="ru-RU" dirty="0"/>
              <a:t>-, -ш-</a:t>
            </a:r>
            <a:r>
              <a:rPr lang="ru-RU" dirty="0" smtClean="0"/>
              <a:t>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Будущего </a:t>
            </a:r>
            <a:r>
              <a:rPr lang="ru-RU" b="1" dirty="0">
                <a:solidFill>
                  <a:srgbClr val="7030A0"/>
                </a:solidFill>
              </a:rPr>
              <a:t>времени у причастий </a:t>
            </a:r>
            <a:r>
              <a:rPr lang="ru-RU" b="1" dirty="0" smtClean="0">
                <a:solidFill>
                  <a:srgbClr val="7030A0"/>
                </a:solidFill>
              </a:rPr>
              <a:t>нет.</a:t>
            </a:r>
            <a:endParaRPr lang="ru-RU" b="1" dirty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984260"/>
      </p:ext>
    </p:extLst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Виды причастий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54436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ru-RU" sz="2000" dirty="0"/>
              <a:t>Действительные причастия обозначают признак того предмета, который сам производит действие.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54436"/>
          </a:xfrm>
          <a:solidFill>
            <a:srgbClr val="00B050"/>
          </a:solidFill>
        </p:spPr>
        <p:txBody>
          <a:bodyPr/>
          <a:lstStyle/>
          <a:p>
            <a:pPr algn="ctr"/>
            <a:r>
              <a:rPr lang="ru-RU" sz="1800" dirty="0"/>
              <a:t>Страдательные причастия обозначают признак того </a:t>
            </a:r>
            <a:r>
              <a:rPr lang="ru-RU" sz="1800" dirty="0" smtClean="0"/>
              <a:t>предмета</a:t>
            </a:r>
            <a:r>
              <a:rPr lang="ru-RU" sz="1800" dirty="0"/>
              <a:t>, который испытывает на себе действие со стороны другого предмета.</a:t>
            </a:r>
          </a:p>
        </p:txBody>
      </p:sp>
    </p:spTree>
    <p:extLst>
      <p:ext uri="{BB962C8B-B14F-4D97-AF65-F5344CB8AC3E}">
        <p14:creationId xmlns:p14="http://schemas.microsoft.com/office/powerpoint/2010/main" val="4098391937"/>
      </p:ext>
    </p:extLst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Виды причастий 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16006963"/>
              </p:ext>
            </p:extLst>
          </p:nvPr>
        </p:nvGraphicFramePr>
        <p:xfrm>
          <a:off x="146595" y="686321"/>
          <a:ext cx="2650580" cy="24175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5290">
                  <a:extLst>
                    <a:ext uri="{9D8B030D-6E8A-4147-A177-3AD203B41FA5}">
                      <a16:colId xmlns:a16="http://schemas.microsoft.com/office/drawing/2014/main" val="2290219517"/>
                    </a:ext>
                  </a:extLst>
                </a:gridCol>
                <a:gridCol w="1325290">
                  <a:extLst>
                    <a:ext uri="{9D8B030D-6E8A-4147-A177-3AD203B41FA5}">
                      <a16:colId xmlns:a16="http://schemas.microsoft.com/office/drawing/2014/main" val="3390756306"/>
                    </a:ext>
                  </a:extLst>
                </a:gridCol>
              </a:tblGrid>
              <a:tr h="353215"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solidFill>
                            <a:srgbClr val="0070C0"/>
                          </a:solidFill>
                          <a:effectLst/>
                        </a:rPr>
                        <a:t>Действительные причастия</a:t>
                      </a:r>
                      <a:endParaRPr lang="ru-RU" sz="1200" spc="-15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74" marR="32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678254"/>
                  </a:ext>
                </a:extLst>
              </a:tr>
              <a:tr h="353873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effectLst/>
                        </a:rPr>
                        <a:t>настоящего времени</a:t>
                      </a:r>
                      <a:endParaRPr lang="ru-RU" sz="1200" spc="-15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74" marR="3274" marT="0" marB="0"/>
                </a:tc>
                <a:tc>
                  <a:txBody>
                    <a:bodyPr/>
                    <a:lstStyle/>
                    <a:p>
                      <a:pPr marL="254000" algn="l">
                        <a:lnSpc>
                          <a:spcPts val="115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effectLst/>
                        </a:rPr>
                        <a:t>прошедшего времени</a:t>
                      </a:r>
                      <a:endParaRPr lang="ru-RU" sz="1200" spc="-15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74" marR="3274" marT="0" marB="0"/>
                </a:tc>
                <a:extLst>
                  <a:ext uri="{0D108BD9-81ED-4DB2-BD59-A6C34878D82A}">
                    <a16:rowId xmlns:a16="http://schemas.microsoft.com/office/drawing/2014/main" val="3168147718"/>
                  </a:ext>
                </a:extLst>
              </a:tr>
              <a:tr h="1710451">
                <a:tc>
                  <a:txBody>
                    <a:bodyPr/>
                    <a:lstStyle/>
                    <a:p>
                      <a:pPr algn="just">
                        <a:lnSpc>
                          <a:spcPts val="177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effectLst/>
                        </a:rPr>
                        <a:t>-</a:t>
                      </a:r>
                      <a:r>
                        <a:rPr lang="ru-RU" sz="1200" spc="-20" dirty="0" err="1">
                          <a:effectLst/>
                        </a:rPr>
                        <a:t>ащ</a:t>
                      </a:r>
                      <a:r>
                        <a:rPr lang="ru-RU" sz="1200" spc="-20" dirty="0">
                          <a:effectLst/>
                        </a:rPr>
                        <a:t>-\ кричащий </a:t>
                      </a:r>
                      <a:r>
                        <a:rPr lang="ru-RU" sz="1200" spc="-20" dirty="0" smtClean="0">
                          <a:effectLst/>
                        </a:rPr>
                        <a:t>-</a:t>
                      </a:r>
                      <a:r>
                        <a:rPr lang="ru-RU" sz="1200" spc="-20" dirty="0" err="1" smtClean="0">
                          <a:effectLst/>
                        </a:rPr>
                        <a:t>ящ</a:t>
                      </a:r>
                      <a:r>
                        <a:rPr lang="ru-RU" sz="1200" spc="-20" dirty="0" smtClean="0">
                          <a:effectLst/>
                        </a:rPr>
                        <a:t>- строящий </a:t>
                      </a:r>
                      <a:r>
                        <a:rPr lang="ru-RU" sz="1200" spc="-20" dirty="0">
                          <a:effectLst/>
                        </a:rPr>
                        <a:t>-</a:t>
                      </a:r>
                      <a:r>
                        <a:rPr lang="ru-RU" sz="1200" spc="-20" dirty="0" err="1">
                          <a:effectLst/>
                        </a:rPr>
                        <a:t>ущ</a:t>
                      </a:r>
                      <a:r>
                        <a:rPr lang="ru-RU" sz="1200" spc="-20" dirty="0">
                          <a:effectLst/>
                        </a:rPr>
                        <a:t>-. пишущий (пишут) -</a:t>
                      </a:r>
                      <a:r>
                        <a:rPr lang="ru-RU" sz="1200" spc="-20" dirty="0" err="1">
                          <a:effectLst/>
                        </a:rPr>
                        <a:t>ющ</a:t>
                      </a:r>
                      <a:r>
                        <a:rPr lang="ru-RU" sz="1200" spc="-20" dirty="0">
                          <a:effectLst/>
                        </a:rPr>
                        <a:t>-: играющий (играют)</a:t>
                      </a:r>
                      <a:endParaRPr lang="ru-RU" sz="1200" spc="-15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74" marR="3274" marT="0" marB="0"/>
                </a:tc>
                <a:tc>
                  <a:txBody>
                    <a:bodyPr/>
                    <a:lstStyle/>
                    <a:p>
                      <a:pPr marL="254000" algn="l">
                        <a:lnSpc>
                          <a:spcPts val="177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effectLst/>
                        </a:rPr>
                        <a:t>-</a:t>
                      </a:r>
                      <a:r>
                        <a:rPr lang="ru-RU" sz="1200" spc="-20" dirty="0" err="1">
                          <a:effectLst/>
                        </a:rPr>
                        <a:t>вш</a:t>
                      </a:r>
                      <a:r>
                        <a:rPr lang="ru-RU" sz="1200" spc="-20" dirty="0">
                          <a:effectLst/>
                        </a:rPr>
                        <a:t>-\ читавший (читал) -ш-\ замерзший (замёрз)</a:t>
                      </a:r>
                      <a:endParaRPr lang="ru-RU" sz="1200" spc="-15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74" marR="3274" marT="0" marB="0"/>
                </a:tc>
                <a:extLst>
                  <a:ext uri="{0D108BD9-81ED-4DB2-BD59-A6C34878D82A}">
                    <a16:rowId xmlns:a16="http://schemas.microsoft.com/office/drawing/2014/main" val="2154575863"/>
                  </a:ext>
                </a:extLst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3"/>
            <p:extLst>
              <p:ext uri="{D42A27DB-BD31-4B8C-83A1-F6EECF244321}">
                <p14:modId xmlns:p14="http://schemas.microsoft.com/office/powerpoint/2010/main" val="3139952438"/>
              </p:ext>
            </p:extLst>
          </p:nvPr>
        </p:nvGraphicFramePr>
        <p:xfrm>
          <a:off x="2968625" y="686322"/>
          <a:ext cx="2508250" cy="2304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4125">
                  <a:extLst>
                    <a:ext uri="{9D8B030D-6E8A-4147-A177-3AD203B41FA5}">
                      <a16:colId xmlns:a16="http://schemas.microsoft.com/office/drawing/2014/main" val="4180914539"/>
                    </a:ext>
                  </a:extLst>
                </a:gridCol>
                <a:gridCol w="1254125">
                  <a:extLst>
                    <a:ext uri="{9D8B030D-6E8A-4147-A177-3AD203B41FA5}">
                      <a16:colId xmlns:a16="http://schemas.microsoft.com/office/drawing/2014/main" val="312212382"/>
                    </a:ext>
                  </a:extLst>
                </a:gridCol>
              </a:tblGrid>
              <a:tr h="279924"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solidFill>
                            <a:srgbClr val="0070C0"/>
                          </a:solidFill>
                          <a:effectLst/>
                        </a:rPr>
                        <a:t>Страдательные причастия</a:t>
                      </a:r>
                      <a:endParaRPr lang="ru-RU" sz="1200" spc="-15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66" marR="326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687471"/>
                  </a:ext>
                </a:extLst>
              </a:tr>
              <a:tr h="372315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effectLst/>
                        </a:rPr>
                        <a:t>настоящего времени</a:t>
                      </a:r>
                      <a:endParaRPr lang="ru-RU" sz="1200" spc="-15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66" marR="32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>
                          <a:effectLst/>
                        </a:rPr>
                        <a:t>прошедшего времени</a:t>
                      </a:r>
                      <a:endParaRPr lang="ru-RU" sz="1200" spc="-15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66" marR="3266" marT="0" marB="0"/>
                </a:tc>
                <a:extLst>
                  <a:ext uri="{0D108BD9-81ED-4DB2-BD59-A6C34878D82A}">
                    <a16:rowId xmlns:a16="http://schemas.microsoft.com/office/drawing/2014/main" val="2585243048"/>
                  </a:ext>
                </a:extLst>
              </a:tr>
              <a:tr h="1652016">
                <a:tc>
                  <a:txBody>
                    <a:bodyPr/>
                    <a:lstStyle/>
                    <a:p>
                      <a:pPr algn="just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effectLst/>
                        </a:rPr>
                        <a:t>-ом-: </a:t>
                      </a:r>
                      <a:r>
                        <a:rPr lang="ru-RU" sz="1200" spc="-20" dirty="0" smtClean="0">
                          <a:effectLst/>
                        </a:rPr>
                        <a:t>ведомый;</a:t>
                      </a:r>
                      <a:r>
                        <a:rPr lang="ru-RU" sz="1200" spc="-15" dirty="0" smtClean="0">
                          <a:effectLst/>
                        </a:rPr>
                        <a:t>-</a:t>
                      </a:r>
                      <a:r>
                        <a:rPr lang="ru-RU" sz="1200" spc="-20" dirty="0" smtClean="0">
                          <a:effectLst/>
                        </a:rPr>
                        <a:t>ем-:склоняемый </a:t>
                      </a:r>
                    </a:p>
                    <a:p>
                      <a:pPr algn="just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 smtClean="0">
                          <a:effectLst/>
                        </a:rPr>
                        <a:t>-</a:t>
                      </a:r>
                      <a:r>
                        <a:rPr lang="ru-RU" sz="1200" spc="-20" dirty="0">
                          <a:effectLst/>
                        </a:rPr>
                        <a:t>им-: видимый (видят)</a:t>
                      </a:r>
                      <a:endParaRPr lang="ru-RU" sz="1200" spc="-15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66" marR="32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effectLst/>
                        </a:rPr>
                        <a:t>-</a:t>
                      </a:r>
                      <a:r>
                        <a:rPr lang="ru-RU" sz="1200" spc="-20" dirty="0" err="1">
                          <a:effectLst/>
                        </a:rPr>
                        <a:t>нн</a:t>
                      </a:r>
                      <a:r>
                        <a:rPr lang="ru-RU" sz="1200" spc="-20" dirty="0">
                          <a:effectLst/>
                        </a:rPr>
                        <a:t>-: засеянный (засеял) -</a:t>
                      </a:r>
                      <a:r>
                        <a:rPr lang="ru-RU" sz="1200" spc="-20" dirty="0" err="1">
                          <a:effectLst/>
                        </a:rPr>
                        <a:t>енн</a:t>
                      </a:r>
                      <a:r>
                        <a:rPr lang="ru-RU" sz="1200" spc="-20" dirty="0">
                          <a:effectLst/>
                        </a:rPr>
                        <a:t>-: увлечённый (увлек) -т-: расколотый (расколол)</a:t>
                      </a:r>
                      <a:endParaRPr lang="ru-RU" sz="1200" spc="-15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266" marR="3266" marT="0" marB="0"/>
                </a:tc>
                <a:extLst>
                  <a:ext uri="{0D108BD9-81ED-4DB2-BD59-A6C34878D82A}">
                    <a16:rowId xmlns:a16="http://schemas.microsoft.com/office/drawing/2014/main" val="4143141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449754"/>
      </p:ext>
    </p:extLst>
  </p:cSld>
  <p:clrMapOvr>
    <a:masterClrMapping/>
  </p:clrMapOvr>
  <p:transition spd="med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1200" dirty="0"/>
              <a:t>Морфологические признаки причастия: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661993"/>
          </a:xfrm>
        </p:spPr>
        <p:txBody>
          <a:bodyPr/>
          <a:lstStyle/>
          <a:p>
            <a:pPr algn="ctr"/>
            <a:r>
              <a:rPr lang="ru-RU" sz="1600" dirty="0"/>
              <a:t>Морфологические признаки причастия:</a:t>
            </a:r>
          </a:p>
          <a:p>
            <a:pPr algn="ctr"/>
            <a:r>
              <a:rPr lang="ru-RU" sz="1600" dirty="0">
                <a:solidFill>
                  <a:srgbClr val="0070C0"/>
                </a:solidFill>
              </a:rPr>
              <a:t>постоянные:</a:t>
            </a:r>
            <a:r>
              <a:rPr lang="ru-RU" sz="1600" dirty="0"/>
              <a:t> действительное или страдательное, время, вид;</a:t>
            </a:r>
          </a:p>
          <a:p>
            <a:pPr algn="ctr"/>
            <a:r>
              <a:rPr lang="ru-RU" sz="1600" dirty="0">
                <a:solidFill>
                  <a:srgbClr val="0070C0"/>
                </a:solidFill>
              </a:rPr>
              <a:t>непостоянные:</a:t>
            </a:r>
            <a:r>
              <a:rPr lang="ru-RU" sz="1600" dirty="0"/>
              <a:t> полная или краткая форма (у </a:t>
            </a:r>
            <a:r>
              <a:rPr lang="ru-RU" sz="1600" dirty="0" smtClean="0"/>
              <a:t>страдательных</a:t>
            </a:r>
            <a:r>
              <a:rPr lang="ru-RU" sz="1600" dirty="0"/>
              <a:t>), падеж (в полной форме), число, род.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54308"/>
      </p:ext>
    </p:extLst>
  </p:cSld>
  <p:clrMapOvr>
    <a:masterClrMapping/>
  </p:clrMapOvr>
  <p:transition spd="med"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Деепричастие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4628" y="1118369"/>
            <a:ext cx="4935243" cy="1107996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rgbClr val="0070C0"/>
                </a:solidFill>
              </a:rPr>
              <a:t>Деепричастие — особая неизменяемая форма глагола, которая обозначает добавочное действие и отвечает на </a:t>
            </a:r>
            <a:r>
              <a:rPr lang="ru-RU" sz="1800" dirty="0" smtClean="0">
                <a:solidFill>
                  <a:srgbClr val="0070C0"/>
                </a:solidFill>
              </a:rPr>
              <a:t>вопросы </a:t>
            </a:r>
            <a:r>
              <a:rPr lang="ru-RU" sz="1800" dirty="0">
                <a:solidFill>
                  <a:srgbClr val="0070C0"/>
                </a:solidFill>
              </a:rPr>
              <a:t>что делая</a:t>
            </a:r>
            <a:r>
              <a:rPr lang="ru-RU" sz="1800" dirty="0" smtClean="0">
                <a:solidFill>
                  <a:srgbClr val="0070C0"/>
                </a:solidFill>
              </a:rPr>
              <a:t>? </a:t>
            </a:r>
            <a:r>
              <a:rPr lang="ru-RU" sz="1800" dirty="0">
                <a:solidFill>
                  <a:srgbClr val="0070C0"/>
                </a:solidFill>
              </a:rPr>
              <a:t>что сделав?</a:t>
            </a:r>
          </a:p>
        </p:txBody>
      </p:sp>
    </p:spTree>
    <p:extLst>
      <p:ext uri="{BB962C8B-B14F-4D97-AF65-F5344CB8AC3E}">
        <p14:creationId xmlns:p14="http://schemas.microsoft.com/office/powerpoint/2010/main" val="880735663"/>
      </p:ext>
    </p:extLst>
  </p:cSld>
  <p:clrMapOvr>
    <a:masterClrMapping/>
  </p:clrMapOvr>
  <p:transition spd="med"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Виды деепричастий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738664"/>
          </a:xfrm>
        </p:spPr>
        <p:txBody>
          <a:bodyPr/>
          <a:lstStyle/>
          <a:p>
            <a:r>
              <a:rPr lang="ru-RU" dirty="0" smtClean="0"/>
              <a:t>Деепричастия бывают несовершенного вида: </a:t>
            </a:r>
          </a:p>
          <a:p>
            <a:r>
              <a:rPr lang="ru-RU" dirty="0" smtClean="0"/>
              <a:t>-</a:t>
            </a:r>
            <a:r>
              <a:rPr lang="ru-RU" dirty="0"/>
              <a:t>а-: держа (держат) -я-: читая (читают)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292662"/>
          </a:xfrm>
        </p:spPr>
        <p:txBody>
          <a:bodyPr/>
          <a:lstStyle/>
          <a:p>
            <a:r>
              <a:rPr lang="ru-RU" dirty="0"/>
              <a:t>Деепричастия бывают </a:t>
            </a:r>
            <a:r>
              <a:rPr lang="ru-RU" dirty="0" smtClean="0"/>
              <a:t>совершенного вида:</a:t>
            </a:r>
          </a:p>
          <a:p>
            <a:r>
              <a:rPr lang="ru-RU" dirty="0" smtClean="0"/>
              <a:t> -в-</a:t>
            </a:r>
            <a:r>
              <a:rPr lang="ru-RU" dirty="0"/>
              <a:t>: опустив (опустить)</a:t>
            </a:r>
          </a:p>
          <a:p>
            <a:r>
              <a:rPr lang="ru-RU" dirty="0"/>
              <a:t>-</a:t>
            </a:r>
            <a:r>
              <a:rPr lang="ru-RU" dirty="0" smtClean="0"/>
              <a:t>вши-</a:t>
            </a:r>
            <a:r>
              <a:rPr lang="ru-RU" dirty="0"/>
              <a:t>, наткнувшись (наткнуться) -ши-\ заперши (запереть)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747510"/>
      </p:ext>
    </p:extLst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Теория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93732"/>
            <a:ext cx="4935243" cy="1538883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00B050"/>
                </a:solidFill>
              </a:rPr>
              <a:t>Глагол — это часть речи, которая обозначает действие и отвечает на вопросы что делать? что сделать?: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говорить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, писать, привезти, расти, сберечь, таять.</a:t>
            </a:r>
          </a:p>
        </p:txBody>
      </p:sp>
    </p:spTree>
  </p:cSld>
  <p:clrMapOvr>
    <a:masterClrMapping/>
  </p:clrMapOvr>
  <p:transition spd="med"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/>
              <a:t>Упражнение 153.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4"/>
            <a:ext cx="5400600" cy="221599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Перепишите</a:t>
            </a:r>
            <a:r>
              <a:rPr lang="ru-RU" dirty="0">
                <a:solidFill>
                  <a:srgbClr val="0070C0"/>
                </a:solidFill>
              </a:rPr>
              <a:t>, заменяя причастия </a:t>
            </a:r>
            <a:r>
              <a:rPr lang="ru-RU" dirty="0" smtClean="0">
                <a:solidFill>
                  <a:srgbClr val="0070C0"/>
                </a:solidFill>
              </a:rPr>
              <a:t>деепричастиями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pPr marL="228600" indent="-228600">
              <a:buAutoNum type="arabicPeriod"/>
            </a:pPr>
            <a:r>
              <a:rPr lang="ru-RU" sz="1000" dirty="0" smtClean="0"/>
              <a:t>Ученик</a:t>
            </a:r>
            <a:r>
              <a:rPr lang="ru-RU" sz="1000" dirty="0"/>
              <a:t>, проигравший две партии в шахматы, очень огорчился.-Ученик, </a:t>
            </a:r>
            <a:r>
              <a:rPr lang="ru-RU" sz="1000" dirty="0" smtClean="0"/>
              <a:t>проиграв </a:t>
            </a:r>
            <a:r>
              <a:rPr lang="ru-RU" sz="1000" dirty="0"/>
              <a:t>две партии в шахматы, очень огорчился </a:t>
            </a:r>
            <a:endParaRPr lang="ru-RU" sz="1000" dirty="0" smtClean="0"/>
          </a:p>
          <a:p>
            <a:r>
              <a:rPr lang="ru-RU" sz="1000" dirty="0" smtClean="0"/>
              <a:t>2</a:t>
            </a:r>
            <a:r>
              <a:rPr lang="ru-RU" sz="1000" dirty="0"/>
              <a:t>. Молодой художник, нарисовавший картину, показал её профессору</a:t>
            </a:r>
            <a:r>
              <a:rPr lang="ru-RU" sz="1000" dirty="0" smtClean="0"/>
              <a:t>.- </a:t>
            </a:r>
            <a:r>
              <a:rPr lang="ru-RU" sz="1000" dirty="0"/>
              <a:t>Молодой художник, </a:t>
            </a:r>
            <a:r>
              <a:rPr lang="ru-RU" sz="1000" dirty="0" smtClean="0"/>
              <a:t>нарисовав </a:t>
            </a:r>
            <a:r>
              <a:rPr lang="ru-RU" sz="1000" dirty="0"/>
              <a:t>картину, показал её профессору</a:t>
            </a:r>
            <a:r>
              <a:rPr lang="ru-RU" sz="1000" dirty="0" smtClean="0"/>
              <a:t>.</a:t>
            </a:r>
          </a:p>
          <a:p>
            <a:r>
              <a:rPr lang="ru-RU" sz="1000" dirty="0" smtClean="0"/>
              <a:t> </a:t>
            </a:r>
            <a:r>
              <a:rPr lang="ru-RU" sz="1000" dirty="0"/>
              <a:t>3. Комиссия, проверившая работу налоговиков, сделала ряд ценных </a:t>
            </a:r>
            <a:r>
              <a:rPr lang="ru-RU" sz="1000" dirty="0" smtClean="0"/>
              <a:t>замечаний.-Комиссия</a:t>
            </a:r>
            <a:r>
              <a:rPr lang="ru-RU" sz="1000" dirty="0"/>
              <a:t>, </a:t>
            </a:r>
            <a:r>
              <a:rPr lang="ru-RU" sz="1000" dirty="0" smtClean="0"/>
              <a:t>проверив </a:t>
            </a:r>
            <a:r>
              <a:rPr lang="ru-RU" sz="1000" dirty="0"/>
              <a:t>работу налоговиков, сделала ряд ценных замечаний. </a:t>
            </a:r>
            <a:endParaRPr lang="ru-RU" sz="1000" dirty="0" smtClean="0"/>
          </a:p>
          <a:p>
            <a:r>
              <a:rPr lang="ru-RU" sz="1000" dirty="0" smtClean="0"/>
              <a:t>4</a:t>
            </a:r>
            <a:r>
              <a:rPr lang="ru-RU" sz="1000" dirty="0"/>
              <a:t>. Десятиклассники, увлекшиеся чтением, не заметили, как прошёл урок</a:t>
            </a:r>
            <a:r>
              <a:rPr lang="ru-RU" sz="1000" dirty="0" smtClean="0"/>
              <a:t>.- </a:t>
            </a:r>
            <a:r>
              <a:rPr lang="ru-RU" sz="1000" dirty="0"/>
              <a:t>Десятиклассники, </a:t>
            </a:r>
            <a:r>
              <a:rPr lang="ru-RU" sz="1000" dirty="0" smtClean="0"/>
              <a:t>увлекшись </a:t>
            </a:r>
            <a:r>
              <a:rPr lang="ru-RU" sz="1000" dirty="0"/>
              <a:t>чтением, не заметили, как прошёл урок. </a:t>
            </a:r>
            <a:endParaRPr lang="ru-RU" sz="1000" dirty="0" smtClean="0"/>
          </a:p>
          <a:p>
            <a:r>
              <a:rPr lang="ru-RU" sz="1000" dirty="0" smtClean="0"/>
              <a:t>5. Грузинка, державшая кувшин над головой, узкой тропой сходила к берегу.- Грузинка, держа кувшин над головой, узкой тропой сходила к берегу. 6. 6. Туман, расстилавшийся по морю, собрался в серые скучные, сырые тучи (Л. Т.).Туман, расстелившись по морю, собрался в серые скучные, сырые тучи (Л. Т.).</a:t>
            </a:r>
          </a:p>
          <a:p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943559"/>
      </p:ext>
    </p:extLst>
  </p:cSld>
  <p:clrMapOvr>
    <a:masterClrMapping/>
  </p:clrMapOvr>
  <p:transition spd="med"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6676" y="902346"/>
            <a:ext cx="4608512" cy="1323439"/>
          </a:xfrm>
        </p:spPr>
        <p:txBody>
          <a:bodyPr/>
          <a:lstStyle/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Выполнить   </a:t>
            </a:r>
            <a:r>
              <a:rPr lang="ru-RU" sz="1400" dirty="0" smtClean="0"/>
              <a:t>упражнение № </a:t>
            </a:r>
            <a:r>
              <a:rPr lang="ru-RU" sz="1400" dirty="0" smtClean="0"/>
              <a:t>154 </a:t>
            </a:r>
            <a:r>
              <a:rPr lang="ru-RU" sz="1400" dirty="0" smtClean="0"/>
              <a:t>на странице </a:t>
            </a:r>
            <a:r>
              <a:rPr lang="ru-RU" sz="1400" dirty="0" smtClean="0"/>
              <a:t>123</a:t>
            </a:r>
            <a:endParaRPr lang="ru-RU" sz="1400" dirty="0" smtClean="0"/>
          </a:p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Закончить    упражнение № </a:t>
            </a:r>
            <a:r>
              <a:rPr lang="ru-RU" sz="1400" dirty="0" smtClean="0"/>
              <a:t>149 </a:t>
            </a:r>
            <a:r>
              <a:rPr lang="ru-RU" sz="1400" dirty="0" smtClean="0"/>
              <a:t>на странице </a:t>
            </a:r>
            <a:r>
              <a:rPr lang="ru-RU" sz="1400" dirty="0" smtClean="0"/>
              <a:t>119</a:t>
            </a:r>
            <a:endParaRPr lang="ru-RU" sz="1400" dirty="0" smtClean="0"/>
          </a:p>
          <a:p>
            <a:pPr marL="342900" indent="-342900" algn="l">
              <a:spcBef>
                <a:spcPts val="1200"/>
              </a:spcBef>
            </a:pPr>
            <a:endParaRPr lang="ru-RU" sz="1400" dirty="0" smtClean="0"/>
          </a:p>
          <a:p>
            <a:pPr marL="342900" indent="-342900" algn="l">
              <a:spcBef>
                <a:spcPts val="1200"/>
              </a:spcBef>
              <a:buAutoNum type="arabicPeriod"/>
            </a:pPr>
            <a:endParaRPr lang="ru-RU" sz="1400" dirty="0" smtClean="0"/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2122491"/>
            <a:ext cx="1986426" cy="870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3"/>
          </p:nvPr>
        </p:nvPicPr>
        <p:blipFill>
          <a:blip r:embed="rId2"/>
          <a:stretch>
            <a:fillRect/>
          </a:stretch>
        </p:blipFill>
        <p:spPr>
          <a:xfrm>
            <a:off x="3891012" y="1029753"/>
            <a:ext cx="783009" cy="185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156735"/>
      </p:ext>
    </p:extLst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Переходные и непереходные глаголы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8604" y="746315"/>
            <a:ext cx="2577809" cy="2400657"/>
          </a:xfrm>
        </p:spPr>
        <p:txBody>
          <a:bodyPr/>
          <a:lstStyle/>
          <a:p>
            <a:pPr algn="ctr"/>
            <a:r>
              <a:rPr lang="ru-RU" dirty="0" smtClean="0"/>
              <a:t>Переходные глаголы сочетаются с существительным или местоимением в винительном или родительном</a:t>
            </a:r>
          </a:p>
          <a:p>
            <a:pPr algn="ctr"/>
            <a:r>
              <a:rPr lang="ru-RU" dirty="0" smtClean="0"/>
              <a:t>падеже без предлога </a:t>
            </a:r>
          </a:p>
          <a:p>
            <a:pPr algn="ctr"/>
            <a:r>
              <a:rPr lang="ru-RU" dirty="0" smtClean="0"/>
              <a:t>(рубить дрова</a:t>
            </a:r>
            <a:r>
              <a:rPr lang="ru-RU" dirty="0"/>
              <a:t>, любить балет, </a:t>
            </a:r>
            <a:r>
              <a:rPr lang="ru-RU" dirty="0" smtClean="0"/>
              <a:t>отправить </a:t>
            </a:r>
            <a:r>
              <a:rPr lang="ru-RU" dirty="0"/>
              <a:t>телеграмму, не написал</a:t>
            </a:r>
          </a:p>
          <a:p>
            <a:pPr algn="ctr"/>
            <a:r>
              <a:rPr lang="ru-RU" dirty="0"/>
              <a:t>письма, не выучил урока) и</a:t>
            </a:r>
          </a:p>
          <a:p>
            <a:pPr algn="ctr"/>
            <a:r>
              <a:rPr lang="ru-RU" dirty="0"/>
              <a:t>обозначают действие, </a:t>
            </a:r>
            <a:r>
              <a:rPr lang="ru-RU" dirty="0" smtClean="0"/>
              <a:t>переходящее </a:t>
            </a:r>
            <a:r>
              <a:rPr lang="ru-RU" dirty="0"/>
              <a:t>на другой </a:t>
            </a:r>
            <a:r>
              <a:rPr lang="ru-RU" dirty="0" smtClean="0"/>
              <a:t>предмет.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738664"/>
          </a:xfrm>
        </p:spPr>
        <p:txBody>
          <a:bodyPr/>
          <a:lstStyle/>
          <a:p>
            <a:pPr algn="ctr"/>
            <a:r>
              <a:rPr lang="ru-RU" dirty="0" smtClean="0"/>
              <a:t>Все остальные глаголы относятся к непереходным. 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К непереходным также относятся возвратные глаголы.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9387" y="2128239"/>
            <a:ext cx="1084686" cy="101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796499"/>
      </p:ext>
    </p:extLst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Виды глаголов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908215"/>
          </a:xfrm>
        </p:spPr>
        <p:txBody>
          <a:bodyPr/>
          <a:lstStyle/>
          <a:p>
            <a:pPr algn="ctr"/>
            <a:r>
              <a:rPr lang="ru-RU" sz="1600" dirty="0">
                <a:solidFill>
                  <a:srgbClr val="0070C0"/>
                </a:solidFill>
              </a:rPr>
              <a:t>Совершенный вид</a:t>
            </a:r>
          </a:p>
          <a:p>
            <a:pPr algn="ctr"/>
            <a:r>
              <a:rPr lang="ru-RU" sz="1600" dirty="0">
                <a:solidFill>
                  <a:srgbClr val="0070C0"/>
                </a:solidFill>
              </a:rPr>
              <a:t>указывает на завершённость действия, его конец или </a:t>
            </a:r>
            <a:r>
              <a:rPr lang="ru-RU" sz="1600" dirty="0" smtClean="0">
                <a:solidFill>
                  <a:srgbClr val="0070C0"/>
                </a:solidFill>
              </a:rPr>
              <a:t>результат </a:t>
            </a:r>
            <a:r>
              <a:rPr lang="ru-RU" sz="1600" dirty="0">
                <a:solidFill>
                  <a:srgbClr val="0070C0"/>
                </a:solidFill>
              </a:rPr>
              <a:t>и отвечает на вопрос что сделать?:начертить, бросить, отцвести, запеть</a:t>
            </a:r>
          </a:p>
          <a:p>
            <a:pPr algn="ctr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23658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rgbClr val="00B050"/>
                </a:solidFill>
              </a:rPr>
              <a:t>Несовершенный вид</a:t>
            </a:r>
          </a:p>
          <a:p>
            <a:pPr algn="ctr"/>
            <a:r>
              <a:rPr lang="ru-RU" sz="1800" dirty="0">
                <a:solidFill>
                  <a:srgbClr val="00B050"/>
                </a:solidFill>
              </a:rPr>
              <a:t>обозначает незавершённость действия и отвечает на вопрос что делать?: чертить, бросать, цвести, петь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555594"/>
      </p:ext>
    </p:extLst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Наклонение глагола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986590"/>
              </p:ext>
            </p:extLst>
          </p:nvPr>
        </p:nvGraphicFramePr>
        <p:xfrm>
          <a:off x="146595" y="542305"/>
          <a:ext cx="5472609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4203">
                  <a:extLst>
                    <a:ext uri="{9D8B030D-6E8A-4147-A177-3AD203B41FA5}">
                      <a16:colId xmlns:a16="http://schemas.microsoft.com/office/drawing/2014/main" val="3338432988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1577952299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608059426"/>
                    </a:ext>
                  </a:extLst>
                </a:gridCol>
              </a:tblGrid>
              <a:tr h="2520280">
                <a:tc>
                  <a:txBody>
                    <a:bodyPr/>
                    <a:lstStyle/>
                    <a:p>
                      <a:r>
                        <a:rPr lang="ru-RU" dirty="0" smtClean="0"/>
                        <a:t>Изъявительное </a:t>
                      </a:r>
                    </a:p>
                    <a:p>
                      <a:r>
                        <a:rPr lang="ru-RU" sz="1400" dirty="0" smtClean="0"/>
                        <a:t>показывает, что действие реально, на самом деле происходит, происходило или произойдет: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строил, строю,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буду строить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Условное</a:t>
                      </a:r>
                    </a:p>
                    <a:p>
                      <a:pPr algn="ctr"/>
                      <a:r>
                        <a:rPr lang="ru-RU" sz="1400" dirty="0" smtClean="0"/>
                        <a:t>показывает, что действие возможно лишь при определённом условии:</a:t>
                      </a:r>
                    </a:p>
                    <a:p>
                      <a:pPr algn="ctr"/>
                      <a:r>
                        <a:rPr lang="ru-RU" sz="1400" dirty="0" smtClean="0"/>
                        <a:t>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прочитал бы, добился бы,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решил бы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Повелительное</a:t>
                      </a:r>
                    </a:p>
                    <a:p>
                      <a:r>
                        <a:rPr lang="ru-RU" dirty="0" smtClean="0"/>
                        <a:t>указывает на приказ, просьбу: 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sz="1600" dirty="0" smtClean="0">
                          <a:solidFill>
                            <a:srgbClr val="C00000"/>
                          </a:solidFill>
                        </a:rPr>
                        <a:t>принеси книгу, расскажите-ка об этом</a:t>
                      </a:r>
                      <a:endParaRPr lang="ru-RU" sz="16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210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312562"/>
      </p:ext>
    </p:extLst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Спряжение глаголов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58532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 спряжение</a:t>
            </a:r>
          </a:p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Глаголы , заканчивающиеся на</a:t>
            </a:r>
          </a:p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-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оть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-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еть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-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чь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-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-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ать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и другие.</a:t>
            </a:r>
          </a:p>
          <a:p>
            <a:pPr algn="ctr"/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У глаголов с ударными личными окончаниями спряжение </a:t>
            </a:r>
            <a:r>
              <a:rPr lang="ru-RU" dirty="0">
                <a:solidFill>
                  <a:srgbClr val="00B050"/>
                </a:solidFill>
              </a:rPr>
              <a:t>устанавливается на слух, а у глаголов с </a:t>
            </a:r>
            <a:r>
              <a:rPr lang="ru-RU" dirty="0" smtClean="0">
                <a:solidFill>
                  <a:srgbClr val="00B050"/>
                </a:solidFill>
              </a:rPr>
              <a:t>безударными </a:t>
            </a:r>
            <a:r>
              <a:rPr lang="ru-RU" dirty="0">
                <a:solidFill>
                  <a:srgbClr val="00B050"/>
                </a:solidFill>
              </a:rPr>
              <a:t>личными окончаниями — по суффиксу неопределённой формы.</a:t>
            </a:r>
          </a:p>
          <a:p>
            <a:pPr algn="ctr"/>
            <a:endParaRPr lang="ru-RU" dirty="0" smtClean="0">
              <a:solidFill>
                <a:srgbClr val="00B050"/>
              </a:solidFill>
            </a:endParaRP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47732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2 спряжение</a:t>
            </a:r>
          </a:p>
          <a:p>
            <a:pPr algn="ctr"/>
            <a:r>
              <a:rPr lang="ru-RU" dirty="0" smtClean="0"/>
              <a:t>Все глаголы на </a:t>
            </a:r>
            <a:r>
              <a:rPr lang="ru-RU" dirty="0" smtClean="0">
                <a:solidFill>
                  <a:srgbClr val="C00000"/>
                </a:solidFill>
              </a:rPr>
              <a:t>-</a:t>
            </a:r>
            <a:r>
              <a:rPr lang="ru-RU" dirty="0" err="1" smtClean="0">
                <a:solidFill>
                  <a:srgbClr val="C00000"/>
                </a:solidFill>
              </a:rPr>
              <a:t>ить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, кроме брить и стелить (1 спряжение)</a:t>
            </a:r>
          </a:p>
          <a:p>
            <a:pPr algn="ctr"/>
            <a:r>
              <a:rPr lang="ru-RU" dirty="0" smtClean="0"/>
              <a:t>и 11 глаголов исключения: </a:t>
            </a:r>
            <a:r>
              <a:rPr lang="ru-RU" dirty="0" smtClean="0">
                <a:solidFill>
                  <a:srgbClr val="7030A0"/>
                </a:solidFill>
              </a:rPr>
              <a:t>потерпеть, вертеть, обидеть, гнать, зависеть и держать, слышать, видеть, ненавидеть, не смотреть и не дышать.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861426"/>
      </p:ext>
    </p:extLst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Запомните!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938992"/>
          </a:xfrm>
        </p:spPr>
        <p:txBody>
          <a:bodyPr/>
          <a:lstStyle/>
          <a:p>
            <a:pPr algn="ctr"/>
            <a:r>
              <a:rPr lang="ru-RU" sz="1800" dirty="0" smtClean="0"/>
              <a:t>1.Глаголы </a:t>
            </a:r>
            <a:r>
              <a:rPr lang="ru-RU" sz="1800" dirty="0"/>
              <a:t>хотеть, бежать — </a:t>
            </a:r>
            <a:r>
              <a:rPr lang="ru-RU" sz="1800" dirty="0">
                <a:solidFill>
                  <a:srgbClr val="0070C0"/>
                </a:solidFill>
              </a:rPr>
              <a:t>разноспрягаемые</a:t>
            </a:r>
            <a:r>
              <a:rPr lang="ru-RU" sz="1800" dirty="0"/>
              <a:t> (</a:t>
            </a:r>
            <a:r>
              <a:rPr lang="ru-RU" sz="1800" dirty="0" smtClean="0"/>
              <a:t>изменяются </a:t>
            </a:r>
            <a:r>
              <a:rPr lang="ru-RU" sz="1800" dirty="0"/>
              <a:t>по первому, а частично — по второму спряжению).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830997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rgbClr val="7030A0"/>
                </a:solidFill>
              </a:rPr>
              <a:t>2.Особо </a:t>
            </a:r>
            <a:r>
              <a:rPr lang="ru-RU" sz="1800" dirty="0">
                <a:solidFill>
                  <a:srgbClr val="7030A0"/>
                </a:solidFill>
              </a:rPr>
              <a:t>спрягаются </a:t>
            </a:r>
            <a:r>
              <a:rPr lang="ru-RU" sz="1800" dirty="0"/>
              <a:t>глаголы есть (кушать) и дать.</a:t>
            </a:r>
          </a:p>
        </p:txBody>
      </p:sp>
    </p:spTree>
    <p:extLst>
      <p:ext uri="{BB962C8B-B14F-4D97-AF65-F5344CB8AC3E}">
        <p14:creationId xmlns:p14="http://schemas.microsoft.com/office/powerpoint/2010/main" val="2322931528"/>
      </p:ext>
    </p:extLst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Время глагола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941472"/>
              </p:ext>
            </p:extLst>
          </p:nvPr>
        </p:nvGraphicFramePr>
        <p:xfrm>
          <a:off x="300753" y="758329"/>
          <a:ext cx="5164293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1431">
                  <a:extLst>
                    <a:ext uri="{9D8B030D-6E8A-4147-A177-3AD203B41FA5}">
                      <a16:colId xmlns:a16="http://schemas.microsoft.com/office/drawing/2014/main" val="3505681436"/>
                    </a:ext>
                  </a:extLst>
                </a:gridCol>
                <a:gridCol w="1721431">
                  <a:extLst>
                    <a:ext uri="{9D8B030D-6E8A-4147-A177-3AD203B41FA5}">
                      <a16:colId xmlns:a16="http://schemas.microsoft.com/office/drawing/2014/main" val="4036671395"/>
                    </a:ext>
                  </a:extLst>
                </a:gridCol>
                <a:gridCol w="1721431">
                  <a:extLst>
                    <a:ext uri="{9D8B030D-6E8A-4147-A177-3AD203B41FA5}">
                      <a16:colId xmlns:a16="http://schemas.microsoft.com/office/drawing/2014/main" val="1623269885"/>
                    </a:ext>
                  </a:extLst>
                </a:gridCol>
              </a:tblGrid>
              <a:tr h="21602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Прошедшее</a:t>
                      </a:r>
                      <a:r>
                        <a:rPr lang="ru-RU" baseline="0" dirty="0" smtClean="0"/>
                        <a:t> время </a:t>
                      </a:r>
                    </a:p>
                    <a:p>
                      <a:r>
                        <a:rPr lang="ru-RU" baseline="0" dirty="0" smtClean="0"/>
                        <a:t>читал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Настоящее время</a:t>
                      </a:r>
                    </a:p>
                    <a:p>
                      <a:r>
                        <a:rPr lang="ru-RU" dirty="0" smtClean="0"/>
                        <a:t>читаю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Будущее  время </a:t>
                      </a:r>
                    </a:p>
                    <a:p>
                      <a:r>
                        <a:rPr lang="ru-RU" dirty="0" smtClean="0"/>
                        <a:t>прочитаю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буду</a:t>
                      </a:r>
                      <a:r>
                        <a:rPr lang="ru-RU" baseline="0" dirty="0" smtClean="0"/>
                        <a:t> читать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417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945363"/>
      </p:ext>
    </p:extLst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Возвратные глаголы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2462213"/>
          </a:xfrm>
        </p:spPr>
        <p:txBody>
          <a:bodyPr/>
          <a:lstStyle/>
          <a:p>
            <a:r>
              <a:rPr lang="ru-RU" sz="3200" dirty="0">
                <a:solidFill>
                  <a:srgbClr val="7030A0"/>
                </a:solidFill>
              </a:rPr>
              <a:t>Глаголы с суффиксом -</a:t>
            </a:r>
            <a:r>
              <a:rPr lang="ru-RU" sz="3200" dirty="0" err="1">
                <a:solidFill>
                  <a:srgbClr val="7030A0"/>
                </a:solidFill>
              </a:rPr>
              <a:t>ся</a:t>
            </a:r>
            <a:r>
              <a:rPr lang="ru-RU" sz="3200" dirty="0">
                <a:solidFill>
                  <a:srgbClr val="7030A0"/>
                </a:solidFill>
              </a:rPr>
              <a:t> (-</a:t>
            </a:r>
            <a:r>
              <a:rPr lang="ru-RU" sz="3200" dirty="0" err="1">
                <a:solidFill>
                  <a:srgbClr val="7030A0"/>
                </a:solidFill>
              </a:rPr>
              <a:t>сь</a:t>
            </a:r>
            <a:r>
              <a:rPr lang="ru-RU" sz="3200" dirty="0">
                <a:solidFill>
                  <a:srgbClr val="7030A0"/>
                </a:solidFill>
              </a:rPr>
              <a:t>) — возвратные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Например: смеять</a:t>
            </a:r>
            <a:r>
              <a:rPr lang="ru-RU" sz="3200" dirty="0" smtClean="0">
                <a:solidFill>
                  <a:srgbClr val="FF0000"/>
                </a:solidFill>
              </a:rPr>
              <a:t>ся</a:t>
            </a:r>
            <a:r>
              <a:rPr lang="ru-RU" sz="3200" smtClean="0"/>
              <a:t>, радовать</a:t>
            </a:r>
            <a:r>
              <a:rPr lang="ru-RU" sz="3200" smtClean="0">
                <a:solidFill>
                  <a:srgbClr val="FF0000"/>
                </a:solidFill>
              </a:rPr>
              <a:t>ся</a:t>
            </a:r>
            <a:endParaRPr lang="ru-RU" sz="3200" dirty="0">
              <a:solidFill>
                <a:srgbClr val="FF0000"/>
              </a:solidFill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12754047"/>
      </p:ext>
    </p:extLst>
  </p:cSld>
  <p:clrMapOvr>
    <a:masterClrMapping/>
  </p:clrMapOvr>
  <p:transition spd="med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572a97fd4067bbe618d14f2af1cd671a240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8583</TotalTime>
  <Words>1071</Words>
  <Application>Microsoft Office PowerPoint</Application>
  <PresentationFormat>Произвольный</PresentationFormat>
  <Paragraphs>119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Arial Black</vt:lpstr>
      <vt:lpstr>Calibri</vt:lpstr>
      <vt:lpstr>Times New Roman</vt:lpstr>
      <vt:lpstr>Office Theme</vt:lpstr>
      <vt:lpstr>Русский язык </vt:lpstr>
      <vt:lpstr>Теория</vt:lpstr>
      <vt:lpstr>Переходные и непереходные глаголы</vt:lpstr>
      <vt:lpstr>Виды глаголов</vt:lpstr>
      <vt:lpstr>Наклонение глагола</vt:lpstr>
      <vt:lpstr>Спряжение глаголов</vt:lpstr>
      <vt:lpstr>Запомните!</vt:lpstr>
      <vt:lpstr>Время глагола </vt:lpstr>
      <vt:lpstr>Возвратные глаголы </vt:lpstr>
      <vt:lpstr>Безличные глаголы </vt:lpstr>
      <vt:lpstr>Морфологические признаки глагола</vt:lpstr>
      <vt:lpstr>Упражнение 148</vt:lpstr>
      <vt:lpstr>Причастие</vt:lpstr>
      <vt:lpstr>Отличительные признаки причастия и прилагательного</vt:lpstr>
      <vt:lpstr>Виды причастий </vt:lpstr>
      <vt:lpstr>Виды причастий </vt:lpstr>
      <vt:lpstr>Морфологические признаки причастия: </vt:lpstr>
      <vt:lpstr>Деепричастие</vt:lpstr>
      <vt:lpstr>Виды деепричастий </vt:lpstr>
      <vt:lpstr>Упражнение 153. </vt:lpstr>
      <vt:lpstr>Задание для самостоятельной работы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User</cp:lastModifiedBy>
  <cp:revision>893</cp:revision>
  <dcterms:created xsi:type="dcterms:W3CDTF">2020-04-13T08:06:06Z</dcterms:created>
  <dcterms:modified xsi:type="dcterms:W3CDTF">2021-02-03T06:57:25Z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