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51" r:id="rId3"/>
    <p:sldId id="402" r:id="rId4"/>
    <p:sldId id="415" r:id="rId5"/>
    <p:sldId id="414" r:id="rId6"/>
    <p:sldId id="422" r:id="rId7"/>
    <p:sldId id="430" r:id="rId8"/>
    <p:sldId id="431" r:id="rId9"/>
    <p:sldId id="432" r:id="rId10"/>
    <p:sldId id="433" r:id="rId11"/>
    <p:sldId id="434" r:id="rId12"/>
    <p:sldId id="439" r:id="rId13"/>
    <p:sldId id="435" r:id="rId14"/>
    <p:sldId id="436" r:id="rId15"/>
    <p:sldId id="437" r:id="rId16"/>
    <p:sldId id="440" r:id="rId17"/>
    <p:sldId id="441" r:id="rId18"/>
    <p:sldId id="442" r:id="rId19"/>
    <p:sldId id="443" r:id="rId20"/>
    <p:sldId id="444" r:id="rId21"/>
    <p:sldId id="445" r:id="rId22"/>
    <p:sldId id="447" r:id="rId23"/>
    <p:sldId id="448" r:id="rId24"/>
    <p:sldId id="449" r:id="rId25"/>
    <p:sldId id="450" r:id="rId26"/>
    <p:sldId id="413" r:id="rId27"/>
    <p:sldId id="412" r:id="rId28"/>
    <p:sldId id="429" r:id="rId29"/>
    <p:sldId id="298" r:id="rId30"/>
  </p:sldIdLst>
  <p:sldSz cx="5765800" cy="3244850"/>
  <p:notesSz cx="5765800" cy="324485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6848" autoAdjust="0"/>
  </p:normalViewPr>
  <p:slideViewPr>
    <p:cSldViewPr>
      <p:cViewPr varScale="1">
        <p:scale>
          <a:sx n="197" d="100"/>
          <a:sy n="197" d="100"/>
        </p:scale>
        <p:origin x="121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88E0C-9538-47CE-9E5A-498A3B1C49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D4D9E-1BEA-405E-B54B-56D0330855F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</a:rPr>
            <a:t>Том1. Война 1805-1807 гг. Захватническая война. </a:t>
          </a:r>
          <a:endParaRPr lang="ru-RU" sz="1600" b="1" dirty="0">
            <a:solidFill>
              <a:srgbClr val="FFFF00"/>
            </a:solidFill>
          </a:endParaRPr>
        </a:p>
      </dgm:t>
    </dgm:pt>
    <dgm:pt modelId="{9095214A-F9F2-429E-AB83-CC50CA1FDE21}" type="parTrans" cxnId="{CCA06CD2-39C6-4FD9-92C8-7021D3E25DF1}">
      <dgm:prSet/>
      <dgm:spPr/>
      <dgm:t>
        <a:bodyPr/>
        <a:lstStyle/>
        <a:p>
          <a:endParaRPr lang="ru-RU"/>
        </a:p>
      </dgm:t>
    </dgm:pt>
    <dgm:pt modelId="{5FCE9484-9588-4E97-A8CC-3710D74BB17F}" type="sibTrans" cxnId="{CCA06CD2-39C6-4FD9-92C8-7021D3E25DF1}">
      <dgm:prSet/>
      <dgm:spPr/>
      <dgm:t>
        <a:bodyPr/>
        <a:lstStyle/>
        <a:p>
          <a:endParaRPr lang="ru-RU"/>
        </a:p>
      </dgm:t>
    </dgm:pt>
    <dgm:pt modelId="{0E7B0DB6-48E7-4869-BBC0-DC56BE87DE84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</a:rPr>
            <a:t>Том3</a:t>
          </a:r>
          <a:r>
            <a:rPr lang="ru-RU" sz="1400" b="1" dirty="0" smtClean="0">
              <a:solidFill>
                <a:srgbClr val="FFFF00"/>
              </a:solidFill>
            </a:rPr>
            <a:t>. Освободительная </a:t>
          </a:r>
          <a:r>
            <a:rPr lang="ru-RU" sz="1400" b="1" dirty="0" smtClean="0">
              <a:solidFill>
                <a:srgbClr val="FFFF00"/>
              </a:solidFill>
            </a:rPr>
            <a:t>война. Бородинское сражение.</a:t>
          </a:r>
          <a:endParaRPr lang="ru-RU" sz="1400" b="1" dirty="0">
            <a:solidFill>
              <a:srgbClr val="FFFF00"/>
            </a:solidFill>
          </a:endParaRPr>
        </a:p>
      </dgm:t>
    </dgm:pt>
    <dgm:pt modelId="{3A25DA93-F42A-4BC6-8923-E4B8CFEE895D}" type="parTrans" cxnId="{8F54EC9E-AECB-4020-BC39-FFE37042C469}">
      <dgm:prSet/>
      <dgm:spPr/>
      <dgm:t>
        <a:bodyPr/>
        <a:lstStyle/>
        <a:p>
          <a:endParaRPr lang="ru-RU"/>
        </a:p>
      </dgm:t>
    </dgm:pt>
    <dgm:pt modelId="{20383EB6-E9DD-4A8D-B23B-C06AAFFE5493}" type="sibTrans" cxnId="{8F54EC9E-AECB-4020-BC39-FFE37042C469}">
      <dgm:prSet/>
      <dgm:spPr/>
      <dgm:t>
        <a:bodyPr/>
        <a:lstStyle/>
        <a:p>
          <a:endParaRPr lang="ru-RU"/>
        </a:p>
      </dgm:t>
    </dgm:pt>
    <dgm:pt modelId="{3A3A2D05-ACF1-4CE0-8CF9-A506F616434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</a:rPr>
            <a:t>Том 4. Партизанская война. Объединение всего народа .</a:t>
          </a:r>
          <a:endParaRPr lang="ru-RU" sz="1600" b="1" dirty="0">
            <a:solidFill>
              <a:srgbClr val="FFFF00"/>
            </a:solidFill>
          </a:endParaRPr>
        </a:p>
      </dgm:t>
    </dgm:pt>
    <dgm:pt modelId="{B79DF121-B152-4C7F-A9CD-A06D61B3C359}" type="parTrans" cxnId="{24F08870-0F8E-439F-A488-24E2659053A5}">
      <dgm:prSet/>
      <dgm:spPr/>
      <dgm:t>
        <a:bodyPr/>
        <a:lstStyle/>
        <a:p>
          <a:endParaRPr lang="ru-RU"/>
        </a:p>
      </dgm:t>
    </dgm:pt>
    <dgm:pt modelId="{BB537B6D-2B32-4983-BC57-797F4DF64DAC}" type="sibTrans" cxnId="{24F08870-0F8E-439F-A488-24E2659053A5}">
      <dgm:prSet/>
      <dgm:spPr/>
      <dgm:t>
        <a:bodyPr/>
        <a:lstStyle/>
        <a:p>
          <a:endParaRPr lang="ru-RU"/>
        </a:p>
      </dgm:t>
    </dgm:pt>
    <dgm:pt modelId="{5BD7A062-824C-4B99-A697-BACA5F41C9F2}" type="pres">
      <dgm:prSet presAssocID="{11D88E0C-9538-47CE-9E5A-498A3B1C49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D678E-78D2-4C0B-BA7E-9430DF36F5C3}" type="pres">
      <dgm:prSet presAssocID="{1CCD4D9E-1BEA-405E-B54B-56D0330855FB}" presName="parentLin" presStyleCnt="0"/>
      <dgm:spPr/>
    </dgm:pt>
    <dgm:pt modelId="{E8000997-1992-4563-9541-EF9285CDFD5C}" type="pres">
      <dgm:prSet presAssocID="{1CCD4D9E-1BEA-405E-B54B-56D0330855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715293-A32A-4ACF-8B0D-60A492D25A04}" type="pres">
      <dgm:prSet presAssocID="{1CCD4D9E-1BEA-405E-B54B-56D0330855FB}" presName="parentText" presStyleLbl="node1" presStyleIdx="0" presStyleCnt="3" custScaleX="138395" custScaleY="212281" custLinFactNeighborX="-7417" custLinFactNeighborY="-7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AD4B8-D4E2-4231-B036-28B625A343E6}" type="pres">
      <dgm:prSet presAssocID="{1CCD4D9E-1BEA-405E-B54B-56D0330855FB}" presName="negativeSpace" presStyleCnt="0"/>
      <dgm:spPr/>
    </dgm:pt>
    <dgm:pt modelId="{221564A5-BC59-4914-A3E6-E660DD6E0890}" type="pres">
      <dgm:prSet presAssocID="{1CCD4D9E-1BEA-405E-B54B-56D0330855FB}" presName="childText" presStyleLbl="conFgAcc1" presStyleIdx="0" presStyleCnt="3">
        <dgm:presLayoutVars>
          <dgm:bulletEnabled val="1"/>
        </dgm:presLayoutVars>
      </dgm:prSet>
      <dgm:spPr/>
    </dgm:pt>
    <dgm:pt modelId="{16D1D53F-7A44-40AF-9D14-50E1A286A5DC}" type="pres">
      <dgm:prSet presAssocID="{5FCE9484-9588-4E97-A8CC-3710D74BB17F}" presName="spaceBetweenRectangles" presStyleCnt="0"/>
      <dgm:spPr/>
    </dgm:pt>
    <dgm:pt modelId="{03878F9E-C78B-4E6E-948A-53C4DCB88CAD}" type="pres">
      <dgm:prSet presAssocID="{0E7B0DB6-48E7-4869-BBC0-DC56BE87DE84}" presName="parentLin" presStyleCnt="0"/>
      <dgm:spPr/>
    </dgm:pt>
    <dgm:pt modelId="{80F3B8AF-9E65-40A4-99C8-75C2C7EC194C}" type="pres">
      <dgm:prSet presAssocID="{0E7B0DB6-48E7-4869-BBC0-DC56BE87DE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184746-B7FC-4773-BDFB-27A32C3AAF7E}" type="pres">
      <dgm:prSet presAssocID="{0E7B0DB6-48E7-4869-BBC0-DC56BE87DE84}" presName="parentText" presStyleLbl="node1" presStyleIdx="1" presStyleCnt="3" custScaleX="142857" custScaleY="182690" custLinFactNeighborX="-4187" custLinFactNeighborY="-10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ECC56-4990-471D-9864-FF93AC4FA4FA}" type="pres">
      <dgm:prSet presAssocID="{0E7B0DB6-48E7-4869-BBC0-DC56BE87DE84}" presName="negativeSpace" presStyleCnt="0"/>
      <dgm:spPr/>
    </dgm:pt>
    <dgm:pt modelId="{AB10A6CD-6AE5-4D3A-8E6C-093AAA86659A}" type="pres">
      <dgm:prSet presAssocID="{0E7B0DB6-48E7-4869-BBC0-DC56BE87DE84}" presName="childText" presStyleLbl="conFgAcc1" presStyleIdx="1" presStyleCnt="3">
        <dgm:presLayoutVars>
          <dgm:bulletEnabled val="1"/>
        </dgm:presLayoutVars>
      </dgm:prSet>
      <dgm:spPr/>
    </dgm:pt>
    <dgm:pt modelId="{2C25EEAE-1ADA-4EC9-BD87-3E3F618A54BC}" type="pres">
      <dgm:prSet presAssocID="{20383EB6-E9DD-4A8D-B23B-C06AAFFE5493}" presName="spaceBetweenRectangles" presStyleCnt="0"/>
      <dgm:spPr/>
    </dgm:pt>
    <dgm:pt modelId="{D30A0AC3-C7CD-4A22-B4DE-E59A09B6BF34}" type="pres">
      <dgm:prSet presAssocID="{3A3A2D05-ACF1-4CE0-8CF9-A506F6164343}" presName="parentLin" presStyleCnt="0"/>
      <dgm:spPr/>
    </dgm:pt>
    <dgm:pt modelId="{68904270-C8B2-453F-8B81-C82CA5E41FA8}" type="pres">
      <dgm:prSet presAssocID="{3A3A2D05-ACF1-4CE0-8CF9-A506F616434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5B20679-DFAA-4B96-8E41-B9EFB12CB110}" type="pres">
      <dgm:prSet presAssocID="{3A3A2D05-ACF1-4CE0-8CF9-A506F6164343}" presName="parentText" presStyleLbl="node1" presStyleIdx="2" presStyleCnt="3" custScaleX="133465" custScaleY="234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AD100-19CC-4D7A-A030-7F78314FE96D}" type="pres">
      <dgm:prSet presAssocID="{3A3A2D05-ACF1-4CE0-8CF9-A506F6164343}" presName="negativeSpace" presStyleCnt="0"/>
      <dgm:spPr/>
    </dgm:pt>
    <dgm:pt modelId="{B56D837E-2220-425E-A3B9-335C1205AD63}" type="pres">
      <dgm:prSet presAssocID="{3A3A2D05-ACF1-4CE0-8CF9-A506F61643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E9289A-E580-4324-B941-68EC5CB0EAE0}" type="presOf" srcId="{0E7B0DB6-48E7-4869-BBC0-DC56BE87DE84}" destId="{80F3B8AF-9E65-40A4-99C8-75C2C7EC194C}" srcOrd="0" destOrd="0" presId="urn:microsoft.com/office/officeart/2005/8/layout/list1"/>
    <dgm:cxn modelId="{1788291F-F82E-4126-AEF9-B19785AD0ACE}" type="presOf" srcId="{1CCD4D9E-1BEA-405E-B54B-56D0330855FB}" destId="{E8000997-1992-4563-9541-EF9285CDFD5C}" srcOrd="0" destOrd="0" presId="urn:microsoft.com/office/officeart/2005/8/layout/list1"/>
    <dgm:cxn modelId="{66B3936C-6CD9-414A-9DC4-A8478565F805}" type="presOf" srcId="{11D88E0C-9538-47CE-9E5A-498A3B1C4990}" destId="{5BD7A062-824C-4B99-A697-BACA5F41C9F2}" srcOrd="0" destOrd="0" presId="urn:microsoft.com/office/officeart/2005/8/layout/list1"/>
    <dgm:cxn modelId="{1A8E7F7C-4ABF-434D-8C19-0B7B3A24600A}" type="presOf" srcId="{3A3A2D05-ACF1-4CE0-8CF9-A506F6164343}" destId="{68904270-C8B2-453F-8B81-C82CA5E41FA8}" srcOrd="0" destOrd="0" presId="urn:microsoft.com/office/officeart/2005/8/layout/list1"/>
    <dgm:cxn modelId="{6517B2BD-D232-47BC-91E2-BD33EE301002}" type="presOf" srcId="{0E7B0DB6-48E7-4869-BBC0-DC56BE87DE84}" destId="{C1184746-B7FC-4773-BDFB-27A32C3AAF7E}" srcOrd="1" destOrd="0" presId="urn:microsoft.com/office/officeart/2005/8/layout/list1"/>
    <dgm:cxn modelId="{1549B482-8369-419E-A4AB-EDCC93FAEF6D}" type="presOf" srcId="{3A3A2D05-ACF1-4CE0-8CF9-A506F6164343}" destId="{95B20679-DFAA-4B96-8E41-B9EFB12CB110}" srcOrd="1" destOrd="0" presId="urn:microsoft.com/office/officeart/2005/8/layout/list1"/>
    <dgm:cxn modelId="{CCA06CD2-39C6-4FD9-92C8-7021D3E25DF1}" srcId="{11D88E0C-9538-47CE-9E5A-498A3B1C4990}" destId="{1CCD4D9E-1BEA-405E-B54B-56D0330855FB}" srcOrd="0" destOrd="0" parTransId="{9095214A-F9F2-429E-AB83-CC50CA1FDE21}" sibTransId="{5FCE9484-9588-4E97-A8CC-3710D74BB17F}"/>
    <dgm:cxn modelId="{22CE12A6-4608-41C6-A649-CE05A6C4DAAE}" type="presOf" srcId="{1CCD4D9E-1BEA-405E-B54B-56D0330855FB}" destId="{CD715293-A32A-4ACF-8B0D-60A492D25A04}" srcOrd="1" destOrd="0" presId="urn:microsoft.com/office/officeart/2005/8/layout/list1"/>
    <dgm:cxn modelId="{24F08870-0F8E-439F-A488-24E2659053A5}" srcId="{11D88E0C-9538-47CE-9E5A-498A3B1C4990}" destId="{3A3A2D05-ACF1-4CE0-8CF9-A506F6164343}" srcOrd="2" destOrd="0" parTransId="{B79DF121-B152-4C7F-A9CD-A06D61B3C359}" sibTransId="{BB537B6D-2B32-4983-BC57-797F4DF64DAC}"/>
    <dgm:cxn modelId="{8F54EC9E-AECB-4020-BC39-FFE37042C469}" srcId="{11D88E0C-9538-47CE-9E5A-498A3B1C4990}" destId="{0E7B0DB6-48E7-4869-BBC0-DC56BE87DE84}" srcOrd="1" destOrd="0" parTransId="{3A25DA93-F42A-4BC6-8923-E4B8CFEE895D}" sibTransId="{20383EB6-E9DD-4A8D-B23B-C06AAFFE5493}"/>
    <dgm:cxn modelId="{24035DE1-4E06-4681-9E96-85D6E86B0C0B}" type="presParOf" srcId="{5BD7A062-824C-4B99-A697-BACA5F41C9F2}" destId="{C65D678E-78D2-4C0B-BA7E-9430DF36F5C3}" srcOrd="0" destOrd="0" presId="urn:microsoft.com/office/officeart/2005/8/layout/list1"/>
    <dgm:cxn modelId="{850C12AA-88A2-49D3-A179-E303CE2C8471}" type="presParOf" srcId="{C65D678E-78D2-4C0B-BA7E-9430DF36F5C3}" destId="{E8000997-1992-4563-9541-EF9285CDFD5C}" srcOrd="0" destOrd="0" presId="urn:microsoft.com/office/officeart/2005/8/layout/list1"/>
    <dgm:cxn modelId="{D935EAA2-37F5-4AEC-B623-2D8C45235DA2}" type="presParOf" srcId="{C65D678E-78D2-4C0B-BA7E-9430DF36F5C3}" destId="{CD715293-A32A-4ACF-8B0D-60A492D25A04}" srcOrd="1" destOrd="0" presId="urn:microsoft.com/office/officeart/2005/8/layout/list1"/>
    <dgm:cxn modelId="{B7CB9E55-A556-4BDC-8F9E-6D53C8046367}" type="presParOf" srcId="{5BD7A062-824C-4B99-A697-BACA5F41C9F2}" destId="{B8AAD4B8-D4E2-4231-B036-28B625A343E6}" srcOrd="1" destOrd="0" presId="urn:microsoft.com/office/officeart/2005/8/layout/list1"/>
    <dgm:cxn modelId="{82911F9F-3376-4EBA-835B-1A030C1AE22C}" type="presParOf" srcId="{5BD7A062-824C-4B99-A697-BACA5F41C9F2}" destId="{221564A5-BC59-4914-A3E6-E660DD6E0890}" srcOrd="2" destOrd="0" presId="urn:microsoft.com/office/officeart/2005/8/layout/list1"/>
    <dgm:cxn modelId="{E98B7FF3-FB2C-44F1-9A1C-3EDEFA7EC4CD}" type="presParOf" srcId="{5BD7A062-824C-4B99-A697-BACA5F41C9F2}" destId="{16D1D53F-7A44-40AF-9D14-50E1A286A5DC}" srcOrd="3" destOrd="0" presId="urn:microsoft.com/office/officeart/2005/8/layout/list1"/>
    <dgm:cxn modelId="{15730F5F-053A-4292-A92F-4A844B4E3161}" type="presParOf" srcId="{5BD7A062-824C-4B99-A697-BACA5F41C9F2}" destId="{03878F9E-C78B-4E6E-948A-53C4DCB88CAD}" srcOrd="4" destOrd="0" presId="urn:microsoft.com/office/officeart/2005/8/layout/list1"/>
    <dgm:cxn modelId="{61B644EA-7C2D-481F-A486-7AF7D1BCD153}" type="presParOf" srcId="{03878F9E-C78B-4E6E-948A-53C4DCB88CAD}" destId="{80F3B8AF-9E65-40A4-99C8-75C2C7EC194C}" srcOrd="0" destOrd="0" presId="urn:microsoft.com/office/officeart/2005/8/layout/list1"/>
    <dgm:cxn modelId="{8B660795-3D01-4CB8-A277-AB5C9EBF15A4}" type="presParOf" srcId="{03878F9E-C78B-4E6E-948A-53C4DCB88CAD}" destId="{C1184746-B7FC-4773-BDFB-27A32C3AAF7E}" srcOrd="1" destOrd="0" presId="urn:microsoft.com/office/officeart/2005/8/layout/list1"/>
    <dgm:cxn modelId="{4C8C829C-9D08-41AB-9584-EDE870059002}" type="presParOf" srcId="{5BD7A062-824C-4B99-A697-BACA5F41C9F2}" destId="{B97ECC56-4990-471D-9864-FF93AC4FA4FA}" srcOrd="5" destOrd="0" presId="urn:microsoft.com/office/officeart/2005/8/layout/list1"/>
    <dgm:cxn modelId="{2558EF44-8CD6-4FEA-B767-72D3997FA288}" type="presParOf" srcId="{5BD7A062-824C-4B99-A697-BACA5F41C9F2}" destId="{AB10A6CD-6AE5-4D3A-8E6C-093AAA86659A}" srcOrd="6" destOrd="0" presId="urn:microsoft.com/office/officeart/2005/8/layout/list1"/>
    <dgm:cxn modelId="{7D5D61DF-5CEE-47C8-B937-12C2B5BF5637}" type="presParOf" srcId="{5BD7A062-824C-4B99-A697-BACA5F41C9F2}" destId="{2C25EEAE-1ADA-4EC9-BD87-3E3F618A54BC}" srcOrd="7" destOrd="0" presId="urn:microsoft.com/office/officeart/2005/8/layout/list1"/>
    <dgm:cxn modelId="{90177F1E-83AE-4D1E-B7D2-4DE9A47B4E99}" type="presParOf" srcId="{5BD7A062-824C-4B99-A697-BACA5F41C9F2}" destId="{D30A0AC3-C7CD-4A22-B4DE-E59A09B6BF34}" srcOrd="8" destOrd="0" presId="urn:microsoft.com/office/officeart/2005/8/layout/list1"/>
    <dgm:cxn modelId="{AA270BB9-1579-411A-82FC-1D31D3A4B39A}" type="presParOf" srcId="{D30A0AC3-C7CD-4A22-B4DE-E59A09B6BF34}" destId="{68904270-C8B2-453F-8B81-C82CA5E41FA8}" srcOrd="0" destOrd="0" presId="urn:microsoft.com/office/officeart/2005/8/layout/list1"/>
    <dgm:cxn modelId="{6F7BA514-692A-489C-B5D0-32784D1B4BFE}" type="presParOf" srcId="{D30A0AC3-C7CD-4A22-B4DE-E59A09B6BF34}" destId="{95B20679-DFAA-4B96-8E41-B9EFB12CB110}" srcOrd="1" destOrd="0" presId="urn:microsoft.com/office/officeart/2005/8/layout/list1"/>
    <dgm:cxn modelId="{4D224A07-5E50-4091-B550-2E2819F7BADC}" type="presParOf" srcId="{5BD7A062-824C-4B99-A697-BACA5F41C9F2}" destId="{99AAD100-19CC-4D7A-A030-7F78314FE96D}" srcOrd="9" destOrd="0" presId="urn:microsoft.com/office/officeart/2005/8/layout/list1"/>
    <dgm:cxn modelId="{D10F7B1B-7043-48F5-99B0-C8EB9211E833}" type="presParOf" srcId="{5BD7A062-824C-4B99-A697-BACA5F41C9F2}" destId="{B56D837E-2220-425E-A3B9-335C1205AD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564A5-BC59-4914-A3E6-E660DD6E0890}">
      <dsp:nvSpPr>
        <dsp:cNvPr id="0" name=""/>
        <dsp:cNvSpPr/>
      </dsp:nvSpPr>
      <dsp:spPr>
        <a:xfrm>
          <a:off x="0" y="554424"/>
          <a:ext cx="54155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15293-A32A-4ACF-8B0D-60A492D25A04}">
      <dsp:nvSpPr>
        <dsp:cNvPr id="0" name=""/>
        <dsp:cNvSpPr/>
      </dsp:nvSpPr>
      <dsp:spPr>
        <a:xfrm>
          <a:off x="246040" y="4407"/>
          <a:ext cx="5149005" cy="689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285" tIns="0" rIns="1432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Том1. Война 1805-1807 гг. Захватническая война. 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279690" y="38057"/>
        <a:ext cx="5081705" cy="622018"/>
      </dsp:txXfrm>
    </dsp:sp>
    <dsp:sp modelId="{AB10A6CD-6AE5-4D3A-8E6C-093AAA86659A}">
      <dsp:nvSpPr>
        <dsp:cNvPr id="0" name=""/>
        <dsp:cNvSpPr/>
      </dsp:nvSpPr>
      <dsp:spPr>
        <a:xfrm>
          <a:off x="0" y="1321895"/>
          <a:ext cx="54155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84746-B7FC-4773-BDFB-27A32C3AAF7E}">
      <dsp:nvSpPr>
        <dsp:cNvPr id="0" name=""/>
        <dsp:cNvSpPr/>
      </dsp:nvSpPr>
      <dsp:spPr>
        <a:xfrm>
          <a:off x="247023" y="855545"/>
          <a:ext cx="5156357" cy="59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285" tIns="0" rIns="14328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</a:rPr>
            <a:t>Том3</a:t>
          </a:r>
          <a:r>
            <a:rPr lang="ru-RU" sz="1400" b="1" kern="1200" dirty="0" smtClean="0">
              <a:solidFill>
                <a:srgbClr val="FFFF00"/>
              </a:solidFill>
            </a:rPr>
            <a:t>. Освободительная </a:t>
          </a:r>
          <a:r>
            <a:rPr lang="ru-RU" sz="1400" b="1" kern="1200" dirty="0" smtClean="0">
              <a:solidFill>
                <a:srgbClr val="FFFF00"/>
              </a:solidFill>
            </a:rPr>
            <a:t>война. Бородинское сражение.</a:t>
          </a:r>
          <a:endParaRPr lang="ru-RU" sz="1400" b="1" kern="1200" dirty="0">
            <a:solidFill>
              <a:srgbClr val="FFFF00"/>
            </a:solidFill>
          </a:endParaRPr>
        </a:p>
      </dsp:txBody>
      <dsp:txXfrm>
        <a:off x="275982" y="884504"/>
        <a:ext cx="5098439" cy="535312"/>
      </dsp:txXfrm>
    </dsp:sp>
    <dsp:sp modelId="{B56D837E-2220-425E-A3B9-335C1205AD63}">
      <dsp:nvSpPr>
        <dsp:cNvPr id="0" name=""/>
        <dsp:cNvSpPr/>
      </dsp:nvSpPr>
      <dsp:spPr>
        <a:xfrm>
          <a:off x="0" y="2257912"/>
          <a:ext cx="541550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20679-DFAA-4B96-8E41-B9EFB12CB110}">
      <dsp:nvSpPr>
        <dsp:cNvPr id="0" name=""/>
        <dsp:cNvSpPr/>
      </dsp:nvSpPr>
      <dsp:spPr>
        <a:xfrm>
          <a:off x="270510" y="1658495"/>
          <a:ext cx="5054519" cy="76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285" tIns="0" rIns="1432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Том 4. Партизанская война. Объединение всего народа .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307697" y="1695682"/>
        <a:ext cx="4980145" cy="68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1594" y="147954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722660" y="1190377"/>
            <a:ext cx="2376264" cy="1477328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Л.Н.Толстой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Роман-эпопея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«Война и мир»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2 часть</a:t>
            </a:r>
            <a:endParaRPr lang="ru-RU" altLang="ru-RU" sz="2400" kern="0" dirty="0">
              <a:solidFill>
                <a:srgbClr val="0070C0"/>
              </a:solidFill>
            </a:endParaRPr>
          </a:p>
        </p:txBody>
      </p:sp>
      <p:pic>
        <p:nvPicPr>
          <p:cNvPr id="12" name="Picture 3" descr="C:\Documents and Settings\Эмма\Рабочий стол\5 января\thumb_20558_article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528" y="1122359"/>
            <a:ext cx="228601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Наполеона в романе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5"/>
            <a:ext cx="2857520" cy="2793072"/>
          </a:xfrm>
        </p:spPr>
        <p:txBody>
          <a:bodyPr/>
          <a:lstStyle/>
          <a:p>
            <a:r>
              <a:rPr lang="ru-RU" dirty="0" smtClean="0"/>
              <a:t>"...</a:t>
            </a:r>
            <a:r>
              <a:rPr lang="ru-RU" sz="1050" dirty="0" smtClean="0"/>
              <a:t>Видно было, что только то, что происходило в его душе, имело интерес для него. Все, что было вне его, не имело для него значения, потому что все в мире, как ему казалось, зависело только от его воли...», - так описывает Толстой Наполеона. </a:t>
            </a:r>
          </a:p>
          <a:p>
            <a:r>
              <a:rPr lang="ru-RU" sz="1050" dirty="0" smtClean="0"/>
              <a:t>Эгоистичным в своем величии предстаёт перед читателями Наполеон. «Нет поступка, нет злодеяния или мелочного обмана, который он совершил и который тотчас не отразился в устах его окружающих в форме великого деяния».</a:t>
            </a:r>
          </a:p>
          <a:p>
            <a:r>
              <a:rPr lang="ru-RU" sz="1050" dirty="0" smtClean="0"/>
              <a:t>Автор осуждает бонапартизм. Он показывает это явление как страшное общественное  зло.</a:t>
            </a:r>
          </a:p>
          <a:p>
            <a:endParaRPr lang="ru-RU" dirty="0"/>
          </a:p>
        </p:txBody>
      </p:sp>
      <p:pic>
        <p:nvPicPr>
          <p:cNvPr id="4098" name="Picture 2" descr="C:\Documents and Settings\Эмма\Рабочий стол\5 января\Napoleon-Bonapart-kratkaya-biografiya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Кутузова в романе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93731"/>
            <a:ext cx="2508123" cy="2369880"/>
          </a:xfrm>
        </p:spPr>
        <p:txBody>
          <a:bodyPr/>
          <a:lstStyle/>
          <a:p>
            <a:pPr algn="ctr"/>
            <a:r>
              <a:rPr lang="ru-RU" sz="1100" dirty="0" smtClean="0"/>
              <a:t>«Кутузов всем русским существом своим знал и чувствовал то, что знает и чувствует русский солдат». Кутузов заботится о простых солдатах, он внимателен к их нуждам, ведёт себя не как главнокомандующий, которому все обязаны подчиняться , а как старший боевой товарищ. </a:t>
            </a:r>
          </a:p>
          <a:p>
            <a:pPr algn="ctr"/>
            <a:r>
              <a:rPr lang="ru-RU" sz="1100" dirty="0" smtClean="0"/>
              <a:t>Описывая полководца, автор отмечает его старческую слабость, тучность, «вытекший белый глаз», скромность и простоту,  но именно эти детали делают облик Кутузова притягательным. </a:t>
            </a:r>
            <a:endParaRPr lang="ru-RU" sz="1100" dirty="0"/>
          </a:p>
        </p:txBody>
      </p:sp>
      <p:pic>
        <p:nvPicPr>
          <p:cNvPr id="5122" name="Picture 2" descr="C:\Documents and Settings\Эмма\Рабочий стол\5 января\5d8b4c01e1a9bd4b8ab7bf9c-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Кутузов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3" y="622294"/>
            <a:ext cx="2666048" cy="295465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Образы двух героев построены на антитезе.  Они стали воплощением двух идей: войны и мира. Для Кутузова война – это зло, а для Наполеона война – это «игра, в которой люди- это пешки». Для Наполеона война – способ обрести мировую славу, возвысить себя в глазах окружающих, войти в историю. Кутузов же сражается за свободу своей Родины.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Эмма\Рабочий стол\5 января\15906497035ecf6367157fe4.05717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42305"/>
            <a:ext cx="2602377" cy="2580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Михаил Илларионович Кутузов</a:t>
            </a:r>
            <a:endParaRPr lang="ru-RU" dirty="0"/>
          </a:p>
        </p:txBody>
      </p:sp>
      <p:pic>
        <p:nvPicPr>
          <p:cNvPr id="6146" name="Picture 2" descr="C:\Documents and Settings\Эмма\Рабочий стол\5 января\15906497035ecf6367157fe4.05717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42305"/>
            <a:ext cx="2700357" cy="2580317"/>
          </a:xfrm>
          <a:prstGeom prst="rect">
            <a:avLst/>
          </a:prstGeom>
          <a:noFill/>
        </p:spPr>
      </p:pic>
      <p:pic>
        <p:nvPicPr>
          <p:cNvPr id="6147" name="Picture 3" descr="C:\Documents and Settings\Эмма\Рабочий стол\5 января\unnamed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97175" y="542305"/>
            <a:ext cx="2871807" cy="2580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Отечественная война 1812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5"/>
            <a:ext cx="2857520" cy="2369880"/>
          </a:xfrm>
        </p:spPr>
        <p:txBody>
          <a:bodyPr/>
          <a:lstStyle/>
          <a:p>
            <a:r>
              <a:rPr lang="ru-RU" sz="1100" dirty="0" smtClean="0"/>
              <a:t>Основу романа «Война и мир» составляют исторические события, художественно описанные автором. В 3 и 4 томе Толстой рисует события Отечественной войны 1812 года. Это война стала для России национально-освободительной. На борьбу</a:t>
            </a:r>
          </a:p>
          <a:p>
            <a:r>
              <a:rPr lang="ru-RU" sz="1100" dirty="0" smtClean="0"/>
              <a:t> с захватчиками выступил весь народ России. Толстой показывает переход французской армии через реку Неман, сдачу Смоленска, назначение Кутузова главнокомандующим, совет в Филях, оставление Москвы, Бородинское сражение, победоносное завершение войны.</a:t>
            </a:r>
            <a:endParaRPr lang="ru-RU" sz="1100" dirty="0"/>
          </a:p>
        </p:txBody>
      </p:sp>
      <p:pic>
        <p:nvPicPr>
          <p:cNvPr id="7170" name="Picture 2" descr="C:\Documents and Settings\Эмма\Рабочий стол\5 января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FFCCFF"/>
                </a:solidFill>
              </a:rPr>
              <a:t>«Недаром помнит вся Россия про день Бородина!...»</a:t>
            </a:r>
            <a:endParaRPr lang="ru-RU" sz="1400" dirty="0">
              <a:solidFill>
                <a:srgbClr val="FFCCFF"/>
              </a:solidFill>
            </a:endParaRPr>
          </a:p>
        </p:txBody>
      </p:sp>
      <p:pic>
        <p:nvPicPr>
          <p:cNvPr id="9218" name="Picture 2" descr="C:\Documents and Settings\Эмма\Рабочий стол\5 января\armflot-borodi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42305"/>
            <a:ext cx="2786082" cy="2580318"/>
          </a:xfrm>
          <a:prstGeom prst="rect">
            <a:avLst/>
          </a:prstGeom>
          <a:noFill/>
        </p:spPr>
      </p:pic>
      <p:pic>
        <p:nvPicPr>
          <p:cNvPr id="9219" name="Picture 3" descr="C:\Documents and Settings\Эмма\Рабочий стол\5 января\unnamed (2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41867"/>
            <a:ext cx="2786082" cy="25807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Бородинское сражение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8586" y="550855"/>
            <a:ext cx="2928957" cy="2585323"/>
          </a:xfrm>
        </p:spPr>
        <p:txBody>
          <a:bodyPr/>
          <a:lstStyle/>
          <a:p>
            <a:r>
              <a:rPr lang="ru-RU" dirty="0" smtClean="0"/>
              <a:t>Подлинная кульминация романа-эпопеи – это Бородинское сражение, в котором полностью раскрывается характер всего народа. Бородинское сражение – это центральное событие Отечественной войны 1812 года.  Подготовка к описанию Бородинского боя потребовала от писателя много сил.  Толстой 27 сентября 1867 года совершил поездку на Бородинское поле, взяв с собой младшего брата своей жены. Писатель два дня изучал местность, делал записи и нарисовал план сражения.</a:t>
            </a:r>
            <a:endParaRPr lang="ru-RU" dirty="0"/>
          </a:p>
        </p:txBody>
      </p:sp>
      <p:pic>
        <p:nvPicPr>
          <p:cNvPr id="9" name="Picture 2" descr="C:\Documents and Settings\Эмма\Рабочий стол\5 января\Battle_of_Borodino_1812_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30" y="622292"/>
            <a:ext cx="2392230" cy="25138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Война глазами Пьера Безухова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49817" cy="2500330"/>
          </a:xfrm>
        </p:spPr>
        <p:txBody>
          <a:bodyPr/>
          <a:lstStyle/>
          <a:p>
            <a:pPr algn="just"/>
            <a:r>
              <a:rPr lang="ru-RU" dirty="0" smtClean="0"/>
              <a:t>Значительную часть событий Бородинского боя Толстой показывает глазами Пьера Безухова, который ничего не понимал в военном деле. «Солдатом быть, просто солдатом!»- такое желание овладело героем после Бородинского сражения. </a:t>
            </a:r>
          </a:p>
          <a:p>
            <a:pPr algn="just"/>
            <a:r>
              <a:rPr lang="ru-RU" dirty="0" smtClean="0"/>
              <a:t>Герой видит, что никакие усилия не французов не могут сломить воли русских солдат – стоять насмерть за свою родную землю.</a:t>
            </a:r>
            <a:endParaRPr lang="ru-RU" dirty="0"/>
          </a:p>
        </p:txBody>
      </p:sp>
      <p:pic>
        <p:nvPicPr>
          <p:cNvPr id="11266" name="Picture 2" descr="C:\Documents and Settings\Эмма\Рабочий стол\5 января\5319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50855"/>
            <a:ext cx="273630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ru-RU" sz="1400" dirty="0" smtClean="0"/>
              <a:t>«Ребята! Не Москва ль за нами? Умрёмте ж под Москвой…»</a:t>
            </a:r>
            <a:endParaRPr lang="ru-RU" sz="1400" dirty="0"/>
          </a:p>
        </p:txBody>
      </p:sp>
      <p:pic>
        <p:nvPicPr>
          <p:cNvPr id="6" name="Picture 3" descr="C:\Documents and Settings\Эмма\Рабочий стол\5 января\unnamed (3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4338" y="550855"/>
            <a:ext cx="2714644" cy="2571768"/>
          </a:xfrm>
          <a:prstGeom prst="rect">
            <a:avLst/>
          </a:prstGeom>
          <a:noFill/>
        </p:spPr>
      </p:pic>
      <p:pic>
        <p:nvPicPr>
          <p:cNvPr id="12291" name="Picture 3" descr="C:\Documents and Settings\Эмма\Рабочий стол\5 января\thumb_20558_article_bi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857519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Партизанская война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661993"/>
          </a:xfrm>
        </p:spPr>
        <p:txBody>
          <a:bodyPr/>
          <a:lstStyle/>
          <a:p>
            <a:r>
              <a:rPr lang="ru-RU" dirty="0" smtClean="0"/>
              <a:t>Толстой в романе посвящает ряд ярких картин действиям партизан.</a:t>
            </a:r>
          </a:p>
          <a:p>
            <a:r>
              <a:rPr lang="ru-RU" dirty="0" smtClean="0"/>
              <a:t>«Прежде чем партизанская война была официально принята нашим правительством уже тысячи людей неприятельской армии-мародёры, фуражиры-были истреблены казаками и мужиками..», - пишет автор. </a:t>
            </a:r>
            <a:endParaRPr lang="ru-RU" dirty="0"/>
          </a:p>
        </p:txBody>
      </p:sp>
      <p:pic>
        <p:nvPicPr>
          <p:cNvPr id="13314" name="Picture 2" descr="C:\Documents and Settings\Эмма\Рабочий стол\5 января\unnamed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849" y="614313"/>
            <a:ext cx="272258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Проанализируем  изображение войны в романе «Война и мир»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Дадим характеристику образам Наполеона и  Кутузова, а также образам простых солдат 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500726" cy="553998"/>
          </a:xfrm>
        </p:spPr>
        <p:txBody>
          <a:bodyPr/>
          <a:lstStyle/>
          <a:p>
            <a:r>
              <a:rPr lang="ru-RU" sz="1800" dirty="0" smtClean="0"/>
              <a:t>Прототипы  командиров партизанских отрядов</a:t>
            </a:r>
            <a:endParaRPr lang="ru-RU" sz="1800" dirty="0"/>
          </a:p>
        </p:txBody>
      </p:sp>
      <p:pic>
        <p:nvPicPr>
          <p:cNvPr id="14338" name="Picture 2" descr="C:\Documents and Settings\Эмма\Рабочий стол\5 января\unnamed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14339" name="Picture 3" descr="C:\Documents and Settings\Эмма\Рабочий стол\5 января\1507908024_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22293"/>
            <a:ext cx="2786082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2620" y="2193929"/>
            <a:ext cx="223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Денис Васильевич  </a:t>
            </a:r>
            <a:r>
              <a:rPr lang="ru-RU" b="1" dirty="0" smtClean="0">
                <a:solidFill>
                  <a:srgbClr val="FFFF00"/>
                </a:solidFill>
              </a:rPr>
              <a:t>Давыдов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5776" y="212249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Александр Самойлович  </a:t>
            </a:r>
            <a:r>
              <a:rPr lang="ru-RU" b="1" dirty="0" smtClean="0">
                <a:solidFill>
                  <a:srgbClr val="FFFF00"/>
                </a:solidFill>
              </a:rPr>
              <a:t>Фигнер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r>
              <a:rPr lang="ru-RU" sz="1200" dirty="0" smtClean="0"/>
              <a:t>Образы командиров партизанских отрядов и Тихон Щербатый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25710" y="622293"/>
            <a:ext cx="3071833" cy="2585323"/>
          </a:xfrm>
        </p:spPr>
        <p:txBody>
          <a:bodyPr/>
          <a:lstStyle/>
          <a:p>
            <a:r>
              <a:rPr lang="ru-RU" dirty="0" smtClean="0"/>
              <a:t>Прототипом толстовского Долохова стал знаменитый командир партизанского отряда А.Фигнер, а прототипом Денисова –Денис Давыдов. В изображении их смелых поступков нет ничего преувеличенного.Целый ряд документов подтверждает достоверность толстовского описания.</a:t>
            </a:r>
          </a:p>
          <a:p>
            <a:r>
              <a:rPr lang="ru-RU" dirty="0" smtClean="0"/>
              <a:t>В центре повествования стоит образ Тихона Щербатого, в котором Толстой воплотил лучшие черты крестьянского воюющего народа. Тихон «пленных не брал» и был «самым нужным человеком в отряде».</a:t>
            </a:r>
            <a:endParaRPr lang="ru-RU" dirty="0"/>
          </a:p>
        </p:txBody>
      </p:sp>
      <p:pic>
        <p:nvPicPr>
          <p:cNvPr id="15362" name="Picture 2" descr="C:\Documents and Settings\Эмма\Рабочий стол\5 января\1249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35745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Развитие войны в романе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8246167"/>
              </p:ext>
            </p:extLst>
          </p:nvPr>
        </p:nvGraphicFramePr>
        <p:xfrm>
          <a:off x="168256" y="550855"/>
          <a:ext cx="5415503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Мнение французских историков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830338"/>
            <a:ext cx="4935243" cy="209982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Французские историки утверждают, что </a:t>
            </a:r>
            <a:r>
              <a:rPr lang="ru-RU" sz="2000" dirty="0" smtClean="0">
                <a:solidFill>
                  <a:srgbClr val="0070C0"/>
                </a:solidFill>
              </a:rPr>
              <a:t>Наполеон, </a:t>
            </a:r>
            <a:r>
              <a:rPr lang="ru-RU" sz="2000" dirty="0" smtClean="0">
                <a:solidFill>
                  <a:srgbClr val="0070C0"/>
                </a:solidFill>
              </a:rPr>
              <a:t>несомненно,   победил бы, если бы война велась «по правилам». Они обвиняют русскую зиму, «укравшую победу» у французов. </a:t>
            </a:r>
          </a:p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00726" cy="236988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Основным событием 3 и 4 тома романа-эпопеи «Война и мир» стала Отечественная война 1812 года.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Толстой показал патриотическое воодушевление в войсках, смелость солдат и командиров русской армии.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Автор </a:t>
            </a:r>
            <a:r>
              <a:rPr lang="ru-RU" sz="1400" dirty="0" smtClean="0">
                <a:solidFill>
                  <a:srgbClr val="0070C0"/>
                </a:solidFill>
              </a:rPr>
              <a:t>показал </a:t>
            </a:r>
            <a:r>
              <a:rPr lang="ru-RU" sz="1400" dirty="0" smtClean="0">
                <a:solidFill>
                  <a:srgbClr val="0070C0"/>
                </a:solidFill>
              </a:rPr>
              <a:t>размах партизанского движения.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Кульминационным событием войны стала Бородинская битва, в которой писатель показал мужество и героизм простого народа.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</a:rPr>
              <a:t>Представителем народной войны стал полководец Кутузов. В романе он является воплощением скромности, </a:t>
            </a:r>
            <a:r>
              <a:rPr lang="ru-RU" sz="1400" dirty="0" smtClean="0">
                <a:solidFill>
                  <a:srgbClr val="0070C0"/>
                </a:solidFill>
              </a:rPr>
              <a:t>доброты  </a:t>
            </a:r>
            <a:r>
              <a:rPr lang="ru-RU" sz="1400" dirty="0" smtClean="0">
                <a:solidFill>
                  <a:srgbClr val="0070C0"/>
                </a:solidFill>
              </a:rPr>
              <a:t>и правды.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60043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Победителем  в Отечественной войне 1812 года является простой русский народ.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Эту «народную мысль» доносит </a:t>
            </a:r>
            <a:r>
              <a:rPr lang="ru-RU" sz="1600" b="1" dirty="0" smtClean="0">
                <a:solidFill>
                  <a:srgbClr val="0070C0"/>
                </a:solidFill>
              </a:rPr>
              <a:t>до сердец </a:t>
            </a:r>
            <a:r>
              <a:rPr lang="ru-RU" sz="1600" b="1" dirty="0" smtClean="0">
                <a:solidFill>
                  <a:srgbClr val="0070C0"/>
                </a:solidFill>
              </a:rPr>
              <a:t>людей великий писатель Л.Н.Толстой.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События </a:t>
            </a:r>
            <a:r>
              <a:rPr lang="ru-RU" b="1" dirty="0" smtClean="0">
                <a:solidFill>
                  <a:srgbClr val="0070C0"/>
                </a:solidFill>
              </a:rPr>
              <a:t>какого года описывает третий </a:t>
            </a:r>
            <a:r>
              <a:rPr lang="ru-RU" b="1" dirty="0" smtClean="0">
                <a:solidFill>
                  <a:srgbClr val="0070C0"/>
                </a:solidFill>
              </a:rPr>
              <a:t>том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«Войны и мира»?</a:t>
            </a:r>
          </a:p>
          <a:p>
            <a:endParaRPr lang="ru-RU" dirty="0" smtClean="0"/>
          </a:p>
          <a:p>
            <a:r>
              <a:rPr lang="ru-RU" dirty="0" smtClean="0"/>
              <a:t> А)1808</a:t>
            </a:r>
          </a:p>
          <a:p>
            <a:r>
              <a:rPr lang="ru-RU" dirty="0" smtClean="0"/>
              <a:t> В)1810</a:t>
            </a:r>
          </a:p>
          <a:p>
            <a:r>
              <a:rPr lang="ru-RU" b="1" dirty="0" smtClean="0"/>
              <a:t> </a:t>
            </a:r>
            <a:r>
              <a:rPr lang="ru-RU" dirty="0" smtClean="0"/>
              <a:t>С)1812</a:t>
            </a:r>
          </a:p>
          <a:p>
            <a:r>
              <a:rPr lang="ru-RU" dirty="0" smtClean="0"/>
              <a:t> </a:t>
            </a:r>
            <a:r>
              <a:rPr lang="en-US" dirty="0" smtClean="0"/>
              <a:t>D)</a:t>
            </a:r>
            <a:r>
              <a:rPr lang="ru-RU" dirty="0" smtClean="0"/>
              <a:t>1820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Ответ: 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5776" y="765169"/>
            <a:ext cx="2508123" cy="2400657"/>
          </a:xfrm>
        </p:spPr>
        <p:txBody>
          <a:bodyPr/>
          <a:lstStyle/>
          <a:p>
            <a:r>
              <a:rPr lang="ru-RU" dirty="0" smtClean="0"/>
              <a:t>2</a:t>
            </a:r>
            <a:r>
              <a:rPr lang="ru-RU" b="1" dirty="0" smtClean="0">
                <a:solidFill>
                  <a:srgbClr val="0070C0"/>
                </a:solidFill>
              </a:rPr>
              <a:t>. О ком из героев идет речь в цитате: «Он презирал в войне знание и ум и знал что-то другое, что должно было решить дело»?</a:t>
            </a:r>
          </a:p>
          <a:p>
            <a:r>
              <a:rPr lang="ru-RU" dirty="0" smtClean="0"/>
              <a:t> </a:t>
            </a:r>
            <a:endParaRPr lang="en-US" dirty="0" smtClean="0"/>
          </a:p>
          <a:p>
            <a:r>
              <a:rPr lang="en-US" dirty="0" smtClean="0"/>
              <a:t>A)</a:t>
            </a:r>
            <a:r>
              <a:rPr lang="ru-RU" dirty="0"/>
              <a:t>о</a:t>
            </a:r>
            <a:r>
              <a:rPr lang="ru-RU" dirty="0" smtClean="0"/>
              <a:t>б Андрее Болконском</a:t>
            </a:r>
            <a:endParaRPr lang="en-US" dirty="0" smtClean="0"/>
          </a:p>
          <a:p>
            <a:r>
              <a:rPr lang="en-US" dirty="0" smtClean="0"/>
              <a:t>B)</a:t>
            </a:r>
            <a:r>
              <a:rPr lang="ru-RU" dirty="0"/>
              <a:t>о</a:t>
            </a:r>
            <a:r>
              <a:rPr lang="ru-RU" dirty="0" smtClean="0"/>
              <a:t> Багратионе</a:t>
            </a:r>
          </a:p>
          <a:p>
            <a:r>
              <a:rPr lang="ru-RU" dirty="0" smtClean="0"/>
              <a:t> </a:t>
            </a:r>
            <a:r>
              <a:rPr lang="en-US" dirty="0" smtClean="0"/>
              <a:t>C)</a:t>
            </a:r>
            <a:r>
              <a:rPr lang="ru-RU" dirty="0"/>
              <a:t>о</a:t>
            </a:r>
            <a:r>
              <a:rPr lang="ru-RU" dirty="0" smtClean="0"/>
              <a:t> Денисове</a:t>
            </a:r>
          </a:p>
          <a:p>
            <a:r>
              <a:rPr lang="ru-RU" b="1" dirty="0" smtClean="0"/>
              <a:t> </a:t>
            </a:r>
            <a:r>
              <a:rPr lang="en-US" dirty="0" smtClean="0"/>
              <a:t>D) </a:t>
            </a:r>
            <a:r>
              <a:rPr lang="ru-RU" dirty="0"/>
              <a:t>о</a:t>
            </a:r>
            <a:r>
              <a:rPr lang="ru-RU" dirty="0" smtClean="0"/>
              <a:t> Кутузове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Ответ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D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28157" cy="2400657"/>
          </a:xfrm>
        </p:spPr>
        <p:txBody>
          <a:bodyPr/>
          <a:lstStyle/>
          <a:p>
            <a:r>
              <a:rPr lang="ru-RU" dirty="0" smtClean="0"/>
              <a:t>3. </a:t>
            </a:r>
            <a:r>
              <a:rPr lang="ru-RU" b="1" dirty="0" smtClean="0">
                <a:solidFill>
                  <a:srgbClr val="0070C0"/>
                </a:solidFill>
              </a:rPr>
              <a:t>Где находился Пьер в разгар Бородинского сражения?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en-US" dirty="0" smtClean="0"/>
              <a:t>A)</a:t>
            </a:r>
            <a:r>
              <a:rPr lang="ru-RU" dirty="0" smtClean="0"/>
              <a:t> </a:t>
            </a:r>
            <a:r>
              <a:rPr lang="en-US" dirty="0" smtClean="0"/>
              <a:t>c </a:t>
            </a:r>
            <a:r>
              <a:rPr lang="ru-RU" dirty="0" smtClean="0"/>
              <a:t> полком Болконского;</a:t>
            </a:r>
          </a:p>
          <a:p>
            <a:r>
              <a:rPr lang="ru-RU" dirty="0" smtClean="0"/>
              <a:t> В) </a:t>
            </a:r>
            <a:r>
              <a:rPr lang="ru-RU" dirty="0" err="1" smtClean="0"/>
              <a:t>в</a:t>
            </a:r>
            <a:r>
              <a:rPr lang="ru-RU" dirty="0" smtClean="0"/>
              <a:t> арьергарде русского войска;</a:t>
            </a:r>
          </a:p>
          <a:p>
            <a:r>
              <a:rPr lang="ru-RU" dirty="0" smtClean="0"/>
              <a:t> С) в батарее Багратиона</a:t>
            </a:r>
          </a:p>
          <a:p>
            <a:r>
              <a:rPr lang="ru-RU" dirty="0" smtClean="0"/>
              <a:t> </a:t>
            </a:r>
            <a:r>
              <a:rPr lang="en-US" dirty="0" smtClean="0"/>
              <a:t>D) </a:t>
            </a:r>
            <a:r>
              <a:rPr lang="ru-RU" dirty="0" smtClean="0"/>
              <a:t>в батарее Раевского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Ответ: </a:t>
            </a:r>
            <a:r>
              <a:rPr lang="en-US" b="1" dirty="0" smtClean="0">
                <a:solidFill>
                  <a:srgbClr val="0070C0"/>
                </a:solidFill>
              </a:rPr>
              <a:t>D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714644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64633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Составить сравнительную характеристику образов Наполеона и Кутузова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Викторина по роману  «Война и мир»</a:t>
            </a:r>
            <a:endParaRPr lang="ru-RU" dirty="0"/>
          </a:p>
        </p:txBody>
      </p:sp>
      <p:pic>
        <p:nvPicPr>
          <p:cNvPr id="13314" name="Picture 2" descr="C:\Documents and Settings\Эмма\Рабочий стол\толстой\276779152_216279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</p:spPr>
      </p:pic>
      <p:pic>
        <p:nvPicPr>
          <p:cNvPr id="13315" name="Picture 3" descr="C:\Documents and Settings\Эмма\Рабочий стол\толстой\155861940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Узнайте портрет героя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836607"/>
            <a:ext cx="2699595" cy="1477328"/>
          </a:xfrm>
        </p:spPr>
        <p:txBody>
          <a:bodyPr/>
          <a:lstStyle/>
          <a:p>
            <a:r>
              <a:rPr lang="ru-RU" dirty="0" smtClean="0"/>
              <a:t>«Вскоре после маленькой княгини вошел массивный, толстый молодой человек с стриженою головой, в очках, светлых панталонах по тогдашней моде, с высоким жабо и в коричневом фраке».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Ответ : Пьер Безухов </a:t>
            </a:r>
            <a:endParaRPr lang="ru-RU" dirty="0"/>
          </a:p>
        </p:txBody>
      </p:sp>
      <p:pic>
        <p:nvPicPr>
          <p:cNvPr id="3" name="Picture 2" descr="C:\Documents and Settings\Эмма\Рабочий стол\4 января\Снимок экрана (375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Кому принадлежит это имение?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36841" y="1050921"/>
            <a:ext cx="2928959" cy="110799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Одно именье его в триста душ крестьян было перечислено в вольные хлебопашцы…».</a:t>
            </a:r>
          </a:p>
          <a:p>
            <a:endParaRPr lang="ru-RU" dirty="0" smtClean="0"/>
          </a:p>
          <a:p>
            <a:r>
              <a:rPr lang="ru-RU" dirty="0" smtClean="0"/>
              <a:t>Ответ: Имение князя Андрея Болконского</a:t>
            </a:r>
            <a:endParaRPr lang="ru-RU" dirty="0"/>
          </a:p>
        </p:txBody>
      </p:sp>
      <p:pic>
        <p:nvPicPr>
          <p:cNvPr id="2050" name="Picture 2" descr="C:\Documents and Settings\Эмма\Рабочий стол\4 января\97e87bece6807b530aa38941d9a2be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22293"/>
            <a:ext cx="265057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Кому принадлежат эти мысли?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28157" cy="1692771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«..Никогда не думала об этом гордом слове: справедливость…»</a:t>
            </a:r>
          </a:p>
          <a:p>
            <a:pPr algn="ctr"/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Ответ: Марии Болконской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Documents and Settings\Эмма\Рабочий стол\4 января\Mariya_Bolkonskaya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75" y="622293"/>
            <a:ext cx="2714625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Эрнест Хемингуэй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553998"/>
          </a:xfrm>
        </p:spPr>
        <p:txBody>
          <a:bodyPr/>
          <a:lstStyle/>
          <a:p>
            <a:r>
              <a:rPr lang="ru-RU" dirty="0" smtClean="0"/>
              <a:t>«Я не знаю никого, кто писал бы о войне лучше Толстого», -сказал Эрнест Хемингуэй.</a:t>
            </a:r>
            <a:endParaRPr lang="ru-RU" dirty="0"/>
          </a:p>
        </p:txBody>
      </p:sp>
      <p:pic>
        <p:nvPicPr>
          <p:cNvPr id="4098" name="Picture 2" descr="C:\Documents and Settings\Эмма\Рабочий стол\4 января\heminguej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643206" cy="2500330"/>
          </a:xfrm>
          <a:prstGeom prst="rect">
            <a:avLst/>
          </a:prstGeom>
          <a:noFill/>
        </p:spPr>
      </p:pic>
      <p:pic>
        <p:nvPicPr>
          <p:cNvPr id="2050" name="Picture 2" descr="C:\Documents and Settings\Эмма\Рабочий стол\5 января\1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2900" y="1479549"/>
            <a:ext cx="2643206" cy="15382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Толстой о войне 1812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92662"/>
          </a:xfrm>
        </p:spPr>
        <p:txBody>
          <a:bodyPr/>
          <a:lstStyle/>
          <a:p>
            <a:pPr algn="ctr"/>
            <a:r>
              <a:rPr lang="ru-RU" dirty="0" smtClean="0"/>
              <a:t>Писатель представляет понятие о войне 1812 года так: «Миллионы людей совершали друг против друга такое бесчисленное количество злодеяний…, которого   в целые века не соберет летопись всех судов мира…» </a:t>
            </a:r>
            <a:endParaRPr lang="ru-RU" dirty="0"/>
          </a:p>
        </p:txBody>
      </p:sp>
      <p:pic>
        <p:nvPicPr>
          <p:cNvPr id="1027" name="Picture 3" descr="C:\Documents and Settings\Эмма\Рабочий стол\5 января\regnum_picture_1581462551288067_norm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7"/>
          </a:xfrm>
          <a:prstGeom prst="rect">
            <a:avLst/>
          </a:prstGeom>
          <a:noFill/>
        </p:spPr>
      </p:pic>
      <p:pic>
        <p:nvPicPr>
          <p:cNvPr id="1029" name="Picture 5" descr="C:\Documents and Settings\Эмма\Рабочий стол\5 января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2051053"/>
            <a:ext cx="2714644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Наполеон </a:t>
            </a:r>
            <a:endParaRPr lang="ru-RU" dirty="0"/>
          </a:p>
        </p:txBody>
      </p:sp>
      <p:pic>
        <p:nvPicPr>
          <p:cNvPr id="3074" name="Picture 2" descr="C:\Documents and Settings\Эмма\Рабочий стол\5 января\1564421966_napoleon_1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6"/>
            <a:ext cx="2714644" cy="2571767"/>
          </a:xfrm>
          <a:prstGeom prst="rect">
            <a:avLst/>
          </a:prstGeom>
          <a:noFill/>
        </p:spPr>
      </p:pic>
      <p:pic>
        <p:nvPicPr>
          <p:cNvPr id="3075" name="Picture 3" descr="C:\Documents and Settings\Эмма\Рабочий стол\5 января\Napoleon_Paul_Delaroch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2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8243</TotalTime>
  <Words>1019</Words>
  <Application>Microsoft Office PowerPoint</Application>
  <PresentationFormat>Произвольный</PresentationFormat>
  <Paragraphs>111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Викторина по роману  «Война и мир»</vt:lpstr>
      <vt:lpstr>Узнайте портрет героя</vt:lpstr>
      <vt:lpstr>Кому принадлежит это имение?</vt:lpstr>
      <vt:lpstr>Кому принадлежат эти мысли?</vt:lpstr>
      <vt:lpstr>Эрнест Хемингуэй </vt:lpstr>
      <vt:lpstr>Толстой о войне 1812 года</vt:lpstr>
      <vt:lpstr>Наполеон </vt:lpstr>
      <vt:lpstr>Образ Наполеона в романе</vt:lpstr>
      <vt:lpstr>Образ Кутузова в романе </vt:lpstr>
      <vt:lpstr>Кутузов</vt:lpstr>
      <vt:lpstr>Михаил Илларионович Кутузов</vt:lpstr>
      <vt:lpstr>Отечественная война 1812 года</vt:lpstr>
      <vt:lpstr>«Недаром помнит вся Россия про день Бородина!...»</vt:lpstr>
      <vt:lpstr>Бородинское сражение</vt:lpstr>
      <vt:lpstr>Война глазами Пьера Безухова</vt:lpstr>
      <vt:lpstr>«Ребята! Не Москва ль за нами? Умрёмте ж под Москвой…»</vt:lpstr>
      <vt:lpstr>Партизанская война</vt:lpstr>
      <vt:lpstr>Прототипы  командиров партизанских отрядов</vt:lpstr>
      <vt:lpstr>Образы командиров партизанских отрядов и Тихон Щербатый</vt:lpstr>
      <vt:lpstr>Развитие войны в романе</vt:lpstr>
      <vt:lpstr>Мнение французских историков</vt:lpstr>
      <vt:lpstr>Вывод</vt:lpstr>
      <vt:lpstr>Итог</vt:lpstr>
      <vt:lpstr>Готовимся к поступлению в вуз</vt:lpstr>
      <vt:lpstr>Готовимся к поступлению в вуз</vt:lpstr>
      <vt:lpstr>Готовимся к поступлению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836</cp:revision>
  <dcterms:created xsi:type="dcterms:W3CDTF">2020-04-13T08:06:06Z</dcterms:created>
  <dcterms:modified xsi:type="dcterms:W3CDTF">2021-01-06T09:53:39Z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