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351" r:id="rId3"/>
    <p:sldId id="380" r:id="rId4"/>
    <p:sldId id="383" r:id="rId5"/>
    <p:sldId id="385" r:id="rId6"/>
    <p:sldId id="389" r:id="rId7"/>
    <p:sldId id="388" r:id="rId8"/>
    <p:sldId id="399" r:id="rId9"/>
    <p:sldId id="393" r:id="rId10"/>
    <p:sldId id="397" r:id="rId11"/>
    <p:sldId id="398" r:id="rId12"/>
    <p:sldId id="403" r:id="rId13"/>
    <p:sldId id="400" r:id="rId14"/>
    <p:sldId id="404" r:id="rId15"/>
    <p:sldId id="402" r:id="rId16"/>
    <p:sldId id="395" r:id="rId17"/>
    <p:sldId id="378" r:id="rId18"/>
    <p:sldId id="406" r:id="rId19"/>
    <p:sldId id="409" r:id="rId20"/>
    <p:sldId id="298" r:id="rId21"/>
  </p:sldIdLst>
  <p:sldSz cx="5765800" cy="3244850"/>
  <p:notesSz cx="5765800" cy="3244850"/>
  <p:custDataLst>
    <p:tags r:id="rId2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4002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265" autoAdjust="0"/>
    <p:restoredTop sz="86848" autoAdjust="0"/>
  </p:normalViewPr>
  <p:slideViewPr>
    <p:cSldViewPr>
      <p:cViewPr varScale="1">
        <p:scale>
          <a:sx n="197" d="100"/>
          <a:sy n="197" d="100"/>
        </p:scale>
        <p:origin x="1158" y="15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Литература </a:t>
            </a:r>
            <a:endParaRPr sz="24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 flipV="1">
            <a:off x="3740156" y="1835068"/>
            <a:ext cx="1071570" cy="37317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81" algn="ctr">
              <a:lnSpc>
                <a:spcPts val="2791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441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0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ласс</a:t>
            </a:r>
            <a:endParaRPr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5"/>
          <p:cNvSpPr txBox="1">
            <a:spLocks/>
          </p:cNvSpPr>
          <p:nvPr/>
        </p:nvSpPr>
        <p:spPr>
          <a:xfrm>
            <a:off x="406633" y="1511219"/>
            <a:ext cx="2716354" cy="738664"/>
          </a:xfrm>
          <a:prstGeom prst="rect">
            <a:avLst/>
          </a:prstGeom>
          <a:ln w="76200" cmpd="tri">
            <a:solidFill>
              <a:srgbClr val="002060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altLang="ru-RU" sz="2400" kern="0" dirty="0" smtClean="0">
                <a:solidFill>
                  <a:srgbClr val="0070C0"/>
                </a:solidFill>
              </a:rPr>
              <a:t>А.П.Чехов </a:t>
            </a:r>
          </a:p>
          <a:p>
            <a:pPr algn="ctr"/>
            <a:r>
              <a:rPr lang="ru-RU" altLang="ru-RU" sz="2400" kern="0" dirty="0" smtClean="0">
                <a:solidFill>
                  <a:srgbClr val="0070C0"/>
                </a:solidFill>
              </a:rPr>
              <a:t>«Вишневый сад»</a:t>
            </a:r>
          </a:p>
        </p:txBody>
      </p:sp>
      <p:pic>
        <p:nvPicPr>
          <p:cNvPr id="13" name="Picture 2" descr="C:\Documents and Settings\Эмма\Рабочий стол\28 января\скачанные файлы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1193797"/>
            <a:ext cx="1857388" cy="190817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432435" y="193666"/>
            <a:ext cx="4900930" cy="276999"/>
          </a:xfrm>
        </p:spPr>
        <p:txBody>
          <a:bodyPr/>
          <a:lstStyle/>
          <a:p>
            <a:r>
              <a:rPr lang="ru-RU" sz="1800" dirty="0" smtClean="0"/>
              <a:t>Кто он, новый хозяин вишнёвого сада?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02215" y="757132"/>
            <a:ext cx="3275295" cy="2141451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sz="1000" b="1" i="1" dirty="0" smtClean="0">
                <a:solidFill>
                  <a:schemeClr val="accent2"/>
                </a:solidFill>
              </a:rPr>
              <a:t>"Лопахин, правда, купец, но порядочный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sz="1000" b="1" i="1" dirty="0" smtClean="0">
                <a:solidFill>
                  <a:schemeClr val="accent2"/>
                </a:solidFill>
              </a:rPr>
              <a:t>человек во всех смыслах, держаться он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sz="1000" b="1" i="1" dirty="0" smtClean="0">
                <a:solidFill>
                  <a:schemeClr val="accent2"/>
                </a:solidFill>
              </a:rPr>
              <a:t>должен вполне благопристойно,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sz="1000" b="1" i="1" dirty="0" smtClean="0">
                <a:solidFill>
                  <a:schemeClr val="accent2"/>
                </a:solidFill>
              </a:rPr>
              <a:t>интеллигентно, без фокусов".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sz="1000" b="1" i="1" dirty="0" smtClean="0">
              <a:solidFill>
                <a:schemeClr val="accent2"/>
              </a:solidFill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sz="1000" b="1" i="1" dirty="0" smtClean="0">
                <a:solidFill>
                  <a:srgbClr val="FF0000"/>
                </a:solidFill>
              </a:rPr>
              <a:t>«Вот как в смысле обмена веществ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sz="1000" b="1" i="1" dirty="0" smtClean="0">
                <a:solidFill>
                  <a:srgbClr val="FF0000"/>
                </a:solidFill>
              </a:rPr>
              <a:t>нужен хищный зверь, который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sz="1000" b="1" i="1" dirty="0" smtClean="0">
                <a:solidFill>
                  <a:srgbClr val="FF0000"/>
                </a:solidFill>
              </a:rPr>
              <a:t>съедает все, что попадется ему на пути,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sz="1000" b="1" i="1" dirty="0" smtClean="0">
                <a:solidFill>
                  <a:srgbClr val="FF0000"/>
                </a:solidFill>
              </a:rPr>
              <a:t>так и ты нужен».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sz="1000" b="1" i="1" dirty="0" smtClean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ru-RU" sz="1000" b="1" i="1" dirty="0" smtClean="0"/>
              <a:t>«У тебя тонкие, нежные пальцы, как у</a:t>
            </a:r>
          </a:p>
          <a:p>
            <a:pPr>
              <a:buFontTx/>
              <a:buNone/>
            </a:pPr>
            <a:r>
              <a:rPr lang="ru-RU" sz="1000" b="1" i="1" dirty="0" smtClean="0"/>
              <a:t>артиста, у тебя тонкая, нежная душа…»</a:t>
            </a:r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295298" y="2408243"/>
            <a:ext cx="1679690" cy="605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81" tIns="25740" rIns="51481" bIns="25740">
            <a:spAutoFit/>
          </a:bodyPr>
          <a:lstStyle/>
          <a:p>
            <a:r>
              <a:rPr lang="ru-RU" b="1" i="1" dirty="0" err="1"/>
              <a:t>Ермолай</a:t>
            </a:r>
            <a:r>
              <a:rPr lang="ru-RU" b="1" i="1" dirty="0"/>
              <a:t> Лопахин</a:t>
            </a:r>
          </a:p>
        </p:txBody>
      </p:sp>
      <p:pic>
        <p:nvPicPr>
          <p:cNvPr id="24580" name="Picture 5" descr="ЛОПАХ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694" y="765169"/>
            <a:ext cx="1816827" cy="1408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Фаина Раневская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1846659"/>
          </a:xfrm>
        </p:spPr>
        <p:txBody>
          <a:bodyPr/>
          <a:lstStyle/>
          <a:p>
            <a:r>
              <a:rPr lang="ru-RU" dirty="0" smtClean="0"/>
              <a:t>Фаина Раневская –владелица вишневого сада. Она представительница уходящего дворянства. Раневская сорит деньгами, несмотря на то, что разорена. В день торгов , когда решается судьба вишневого сада, она устраивает бал. Как и Гаев, она ничего не делает, чтобы спасти вишневый сад, т.е. Россию.</a:t>
            </a:r>
            <a:endParaRPr lang="ru-RU" dirty="0"/>
          </a:p>
        </p:txBody>
      </p:sp>
      <p:pic>
        <p:nvPicPr>
          <p:cNvPr id="1026" name="Picture 2" descr="C:\Documents and Settings\Эмма\Рабочий стол\5 февраля\imag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6596" y="542305"/>
            <a:ext cx="2736304" cy="259228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Раневская </a:t>
            </a:r>
            <a:endParaRPr lang="ru-RU" dirty="0"/>
          </a:p>
        </p:txBody>
      </p:sp>
      <p:pic>
        <p:nvPicPr>
          <p:cNvPr id="2050" name="Picture 2" descr="C:\Documents and Settings\Эмма\Рабочий стол\5 февраля\Istoriya_zhizni_ranevskoy_v_pese_vishnevyy_sad_chehova_sudba_i_proshloe_geroini_1-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8256" y="550855"/>
            <a:ext cx="2628919" cy="2500330"/>
          </a:xfrm>
          <a:prstGeom prst="rect">
            <a:avLst/>
          </a:prstGeom>
          <a:noFill/>
        </p:spPr>
      </p:pic>
      <p:pic>
        <p:nvPicPr>
          <p:cNvPr id="2051" name="Picture 3" descr="C:\Documents and Settings\Эмма\Рабочий стол\5 февраля\Kratkiy_pereskaz_pesy_vishnevyy_sad_chehova_po_deystviyam_kratkoe_soderzhanie_1-5.jpg"/>
          <p:cNvPicPr>
            <a:picLocks noGrp="1" noChangeAspect="1" noChangeArrowheads="1"/>
          </p:cNvPicPr>
          <p:nvPr>
            <p:ph sz="half" idx="3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11462" y="550855"/>
            <a:ext cx="2786082" cy="250033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Лопахин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168520" y="550855"/>
            <a:ext cx="3308991" cy="2585323"/>
          </a:xfrm>
        </p:spPr>
        <p:txBody>
          <a:bodyPr/>
          <a:lstStyle/>
          <a:p>
            <a:r>
              <a:rPr lang="ru-RU" dirty="0" smtClean="0"/>
              <a:t>Лопахин-купец. Он представитель буржуазии. Он становится владельцем вишневого сада, но не понимает зачем ему это. В нем нет нужной твердости и уверенности в  своей правоте. Лопахин предлагает вырубить вишневый сад и отдать его под дачи, не понимает, что значит этот сад для Раневской. Все ее счастье, беды и горести связаны с ним. Вырубить сад- значит уничтожить душу Раневской. </a:t>
            </a:r>
          </a:p>
          <a:p>
            <a:r>
              <a:rPr lang="ru-RU" dirty="0" smtClean="0"/>
              <a:t>Победа Лопахина не приносит ему удовлетворения. Он восклицает: «О, скорее бы это всё прошло, скорее бы изменилась эта нескладная , несчастливая наша жизнь».</a:t>
            </a:r>
            <a:endParaRPr lang="ru-RU" dirty="0"/>
          </a:p>
        </p:txBody>
      </p:sp>
      <p:pic>
        <p:nvPicPr>
          <p:cNvPr id="3074" name="Picture 2" descr="C:\Documents and Settings\Эмма\Рабочий стол\5 февраля\unnamed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6818" y="622293"/>
            <a:ext cx="1928826" cy="250033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Лопахин</a:t>
            </a:r>
            <a:endParaRPr lang="ru-RU" dirty="0"/>
          </a:p>
        </p:txBody>
      </p:sp>
      <p:pic>
        <p:nvPicPr>
          <p:cNvPr id="4098" name="Picture 2" descr="C:\Documents and Settings\Эмма\Рабочий стол\5 февраля\vs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8256" y="550855"/>
            <a:ext cx="2714644" cy="2500330"/>
          </a:xfrm>
          <a:prstGeom prst="rect">
            <a:avLst/>
          </a:prstGeom>
          <a:noFill/>
        </p:spPr>
      </p:pic>
      <p:pic>
        <p:nvPicPr>
          <p:cNvPr id="1026" name="Picture 2" descr="C:\Documents and Settings\Эмма\Рабочий стол\5 февраля\vs17.jpg"/>
          <p:cNvPicPr>
            <a:picLocks noGrp="1" noChangeAspect="1" noChangeArrowheads="1"/>
          </p:cNvPicPr>
          <p:nvPr>
            <p:ph sz="half" idx="3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968624" y="550855"/>
            <a:ext cx="2628919" cy="250033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Вишневый сад-это символ России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215991"/>
          </a:xfrm>
        </p:spPr>
        <p:txBody>
          <a:bodyPr/>
          <a:lstStyle/>
          <a:p>
            <a:r>
              <a:rPr lang="ru-RU" dirty="0" smtClean="0"/>
              <a:t>Вишневый сад- это символ России. Россия предстает в пьесе как нечто громадное, величественное. «..Господи, ты дал нам громадные леса, необъятные поля, глубочайшие горизонты, -воскликнул Лопахин, - и , живя тут мы должны сами быть великанами..»</a:t>
            </a:r>
          </a:p>
          <a:p>
            <a:r>
              <a:rPr lang="ru-RU" dirty="0" smtClean="0"/>
              <a:t>Но герои вишневого сада сами губят эту рукотворную </a:t>
            </a:r>
            <a:r>
              <a:rPr lang="ru-RU" dirty="0" err="1" smtClean="0"/>
              <a:t>природу-вишневый</a:t>
            </a:r>
            <a:r>
              <a:rPr lang="ru-RU" dirty="0" smtClean="0"/>
              <a:t> сад. </a:t>
            </a:r>
            <a:endParaRPr lang="ru-RU" dirty="0"/>
          </a:p>
        </p:txBody>
      </p:sp>
      <p:pic>
        <p:nvPicPr>
          <p:cNvPr id="2050" name="Picture 2" descr="C:\Documents and Settings\Эмма\Рабочий стол\5 февраля\1_538ec974f14ba538ec974f14f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8256" y="622293"/>
            <a:ext cx="2628919" cy="242889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385388" y="193666"/>
            <a:ext cx="5092122" cy="492443"/>
          </a:xfrm>
        </p:spPr>
        <p:txBody>
          <a:bodyPr/>
          <a:lstStyle/>
          <a:p>
            <a:pPr algn="ctr"/>
            <a:r>
              <a:rPr lang="ru-RU" sz="1600" i="1" dirty="0" smtClean="0"/>
              <a:t>Как представлен образ вишнёвого сада?</a:t>
            </a:r>
            <a:br>
              <a:rPr lang="ru-RU" sz="1600" i="1" dirty="0" smtClean="0"/>
            </a:br>
            <a:endParaRPr lang="ru-RU" sz="1600" i="1" dirty="0" smtClean="0"/>
          </a:p>
        </p:txBody>
      </p:sp>
      <p:pic>
        <p:nvPicPr>
          <p:cNvPr id="28674" name="Picture 5" descr="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97016" y="550855"/>
            <a:ext cx="2451466" cy="115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Oval 6"/>
          <p:cNvSpPr>
            <a:spLocks noChangeArrowheads="1"/>
          </p:cNvSpPr>
          <p:nvPr/>
        </p:nvSpPr>
        <p:spPr bwMode="auto">
          <a:xfrm>
            <a:off x="249251" y="566346"/>
            <a:ext cx="1271279" cy="4326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1" tIns="25740" rIns="51481" bIns="25740" anchor="ctr"/>
          <a:lstStyle/>
          <a:p>
            <a:pPr algn="ctr"/>
            <a:r>
              <a:rPr lang="ru-RU" b="1" i="1" dirty="0">
                <a:solidFill>
                  <a:srgbClr val="FF0000"/>
                </a:solidFill>
              </a:rPr>
              <a:t>Будущее</a:t>
            </a:r>
          </a:p>
        </p:txBody>
      </p:sp>
      <p:sp>
        <p:nvSpPr>
          <p:cNvPr id="28676" name="Oval 7"/>
          <p:cNvSpPr>
            <a:spLocks noChangeArrowheads="1"/>
          </p:cNvSpPr>
          <p:nvPr/>
        </p:nvSpPr>
        <p:spPr bwMode="auto">
          <a:xfrm>
            <a:off x="249252" y="1836739"/>
            <a:ext cx="1258265" cy="500066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1" tIns="25740" rIns="51481" bIns="25740" anchor="ctr"/>
          <a:lstStyle/>
          <a:p>
            <a:pPr algn="ctr"/>
            <a:r>
              <a:rPr lang="ru-RU" b="1" i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Прошлое</a:t>
            </a:r>
          </a:p>
        </p:txBody>
      </p:sp>
      <p:sp>
        <p:nvSpPr>
          <p:cNvPr id="28677" name="Oval 8"/>
          <p:cNvSpPr>
            <a:spLocks noChangeArrowheads="1"/>
          </p:cNvSpPr>
          <p:nvPr/>
        </p:nvSpPr>
        <p:spPr bwMode="auto">
          <a:xfrm>
            <a:off x="1739892" y="2507999"/>
            <a:ext cx="2214578" cy="4326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1" tIns="25740" rIns="51481" bIns="25740" anchor="ctr"/>
          <a:lstStyle/>
          <a:p>
            <a:pPr algn="ctr"/>
            <a:r>
              <a:rPr lang="ru-RU" b="1" i="1" dirty="0">
                <a:solidFill>
                  <a:srgbClr val="FF0000"/>
                </a:solidFill>
              </a:rPr>
              <a:t>Символ красоты</a:t>
            </a:r>
          </a:p>
        </p:txBody>
      </p:sp>
      <p:sp>
        <p:nvSpPr>
          <p:cNvPr id="28678" name="Oval 9"/>
          <p:cNvSpPr>
            <a:spLocks noChangeArrowheads="1"/>
          </p:cNvSpPr>
          <p:nvPr/>
        </p:nvSpPr>
        <p:spPr bwMode="auto">
          <a:xfrm>
            <a:off x="4063088" y="1826730"/>
            <a:ext cx="1317325" cy="4326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1" tIns="25740" rIns="51481" bIns="25740" anchor="ctr"/>
          <a:lstStyle/>
          <a:p>
            <a:pPr algn="ctr"/>
            <a:r>
              <a:rPr lang="ru-RU" b="1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Имение</a:t>
            </a:r>
            <a:endParaRPr lang="ru-RU" b="1" i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8679" name="Oval 10"/>
          <p:cNvSpPr>
            <a:spLocks noChangeArrowheads="1"/>
          </p:cNvSpPr>
          <p:nvPr/>
        </p:nvSpPr>
        <p:spPr bwMode="auto">
          <a:xfrm>
            <a:off x="249251" y="1077110"/>
            <a:ext cx="1316324" cy="4326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1" tIns="25740" rIns="51481" bIns="25740" anchor="ctr"/>
          <a:lstStyle/>
          <a:p>
            <a:pPr algn="ctr"/>
            <a:r>
              <a:rPr lang="ru-RU" b="1" i="1" dirty="0">
                <a:solidFill>
                  <a:srgbClr val="FFFF00"/>
                </a:solidFill>
              </a:rPr>
              <a:t>Настоящее</a:t>
            </a:r>
          </a:p>
        </p:txBody>
      </p:sp>
      <p:sp>
        <p:nvSpPr>
          <p:cNvPr id="28680" name="Oval 11"/>
          <p:cNvSpPr>
            <a:spLocks noChangeArrowheads="1"/>
          </p:cNvSpPr>
          <p:nvPr/>
        </p:nvSpPr>
        <p:spPr bwMode="auto">
          <a:xfrm>
            <a:off x="1811330" y="1895083"/>
            <a:ext cx="1928825" cy="4326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1" tIns="25740" rIns="51481" bIns="25740" anchor="ctr"/>
          <a:lstStyle/>
          <a:p>
            <a:pPr algn="ctr"/>
            <a:r>
              <a:rPr lang="ru-RU" b="1" i="1" dirty="0">
                <a:solidFill>
                  <a:srgbClr val="FF0000"/>
                </a:solidFill>
              </a:rPr>
              <a:t>Символ Родины</a:t>
            </a:r>
          </a:p>
        </p:txBody>
      </p:sp>
      <p:sp>
        <p:nvSpPr>
          <p:cNvPr id="28681" name="Oval 12"/>
          <p:cNvSpPr>
            <a:spLocks noChangeArrowheads="1"/>
          </p:cNvSpPr>
          <p:nvPr/>
        </p:nvSpPr>
        <p:spPr bwMode="auto">
          <a:xfrm>
            <a:off x="4245271" y="600147"/>
            <a:ext cx="1258265" cy="4326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1" tIns="25740" rIns="51481" bIns="25740" anchor="ctr"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Дачи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28682" name="Oval 13"/>
          <p:cNvSpPr>
            <a:spLocks noChangeArrowheads="1"/>
          </p:cNvSpPr>
          <p:nvPr/>
        </p:nvSpPr>
        <p:spPr bwMode="auto">
          <a:xfrm>
            <a:off x="4290316" y="1179262"/>
            <a:ext cx="1181188" cy="4326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1" tIns="25740" rIns="51481" bIns="25740" anchor="ctr"/>
          <a:lstStyle/>
          <a:p>
            <a:pPr algn="ctr"/>
            <a:r>
              <a:rPr lang="ru-RU" b="1" i="1" dirty="0">
                <a:solidFill>
                  <a:srgbClr val="FFFF00"/>
                </a:solidFill>
              </a:rPr>
              <a:t>Продажа</a:t>
            </a:r>
          </a:p>
        </p:txBody>
      </p:sp>
      <p:sp>
        <p:nvSpPr>
          <p:cNvPr id="28683" name="Line 15"/>
          <p:cNvSpPr>
            <a:spLocks noChangeShapeType="1"/>
          </p:cNvSpPr>
          <p:nvPr/>
        </p:nvSpPr>
        <p:spPr bwMode="auto">
          <a:xfrm flipH="1">
            <a:off x="1520530" y="1690778"/>
            <a:ext cx="590594" cy="1359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28684" name="Line 16"/>
          <p:cNvSpPr>
            <a:spLocks noChangeShapeType="1"/>
          </p:cNvSpPr>
          <p:nvPr/>
        </p:nvSpPr>
        <p:spPr bwMode="auto">
          <a:xfrm>
            <a:off x="2791809" y="1724578"/>
            <a:ext cx="0" cy="1367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28685" name="Line 17"/>
          <p:cNvSpPr>
            <a:spLocks noChangeShapeType="1"/>
          </p:cNvSpPr>
          <p:nvPr/>
        </p:nvSpPr>
        <p:spPr bwMode="auto">
          <a:xfrm>
            <a:off x="2746763" y="2338245"/>
            <a:ext cx="0" cy="16975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28686" name="Line 18"/>
          <p:cNvSpPr>
            <a:spLocks noChangeShapeType="1"/>
          </p:cNvSpPr>
          <p:nvPr/>
        </p:nvSpPr>
        <p:spPr bwMode="auto">
          <a:xfrm>
            <a:off x="3926951" y="1690778"/>
            <a:ext cx="318320" cy="20430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28687" name="Line 19"/>
          <p:cNvSpPr>
            <a:spLocks noChangeShapeType="1"/>
          </p:cNvSpPr>
          <p:nvPr/>
        </p:nvSpPr>
        <p:spPr bwMode="auto">
          <a:xfrm flipH="1">
            <a:off x="1430439" y="1383568"/>
            <a:ext cx="22622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28688" name="Line 20"/>
          <p:cNvSpPr>
            <a:spLocks noChangeShapeType="1"/>
          </p:cNvSpPr>
          <p:nvPr/>
        </p:nvSpPr>
        <p:spPr bwMode="auto">
          <a:xfrm flipH="1">
            <a:off x="1475484" y="872805"/>
            <a:ext cx="18118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28689" name="Line 23"/>
          <p:cNvSpPr>
            <a:spLocks noChangeShapeType="1"/>
          </p:cNvSpPr>
          <p:nvPr/>
        </p:nvSpPr>
        <p:spPr bwMode="auto">
          <a:xfrm>
            <a:off x="4063088" y="941157"/>
            <a:ext cx="3173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51481" tIns="25740" rIns="51481" bIns="25740"/>
          <a:lstStyle/>
          <a:p>
            <a:endParaRPr lang="ru-RU"/>
          </a:p>
        </p:txBody>
      </p:sp>
      <p:sp>
        <p:nvSpPr>
          <p:cNvPr id="28690" name="Line 24"/>
          <p:cNvSpPr>
            <a:spLocks noChangeShapeType="1"/>
          </p:cNvSpPr>
          <p:nvPr/>
        </p:nvSpPr>
        <p:spPr bwMode="auto">
          <a:xfrm>
            <a:off x="4109134" y="1451920"/>
            <a:ext cx="18118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51481" tIns="25740" rIns="51481" bIns="25740"/>
          <a:lstStyle/>
          <a:p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Готовимся к поступлению в вуз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740025" y="550855"/>
            <a:ext cx="2737486" cy="2769989"/>
          </a:xfrm>
        </p:spPr>
        <p:txBody>
          <a:bodyPr/>
          <a:lstStyle/>
          <a:p>
            <a:pPr marL="228600" indent="-228600"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В каком году была написана комедия «Вишневый сад»?</a:t>
            </a:r>
          </a:p>
          <a:p>
            <a:pPr marL="228600" indent="-228600">
              <a:buAutoNum type="arabicPeriod"/>
            </a:pPr>
            <a:endParaRPr lang="en-US" dirty="0" smtClean="0"/>
          </a:p>
          <a:p>
            <a:pPr marL="228600" indent="-228600">
              <a:buAutoNum type="arabicPeriod"/>
            </a:pPr>
            <a:endParaRPr lang="en-US" dirty="0" smtClean="0"/>
          </a:p>
          <a:p>
            <a:pPr marL="228600" indent="-228600"/>
            <a:r>
              <a:rPr lang="ru-RU" dirty="0" smtClean="0">
                <a:solidFill>
                  <a:srgbClr val="00B050"/>
                </a:solidFill>
              </a:rPr>
              <a:t>А) в 1902</a:t>
            </a:r>
          </a:p>
          <a:p>
            <a:pPr marL="228600" indent="-228600"/>
            <a:r>
              <a:rPr lang="ru-RU" dirty="0" smtClean="0">
                <a:solidFill>
                  <a:srgbClr val="00B050"/>
                </a:solidFill>
              </a:rPr>
              <a:t>В) </a:t>
            </a:r>
            <a:r>
              <a:rPr lang="ru-RU" dirty="0" err="1" smtClean="0">
                <a:solidFill>
                  <a:srgbClr val="00B050"/>
                </a:solidFill>
              </a:rPr>
              <a:t>в</a:t>
            </a:r>
            <a:r>
              <a:rPr lang="ru-RU" dirty="0" smtClean="0">
                <a:solidFill>
                  <a:srgbClr val="00B050"/>
                </a:solidFill>
              </a:rPr>
              <a:t> 1903</a:t>
            </a:r>
          </a:p>
          <a:p>
            <a:pPr marL="228600" indent="-228600"/>
            <a:r>
              <a:rPr lang="ru-RU" dirty="0" smtClean="0">
                <a:solidFill>
                  <a:srgbClr val="00B050"/>
                </a:solidFill>
              </a:rPr>
              <a:t>С) в 1904</a:t>
            </a:r>
          </a:p>
          <a:p>
            <a:pPr marL="228600" indent="-228600"/>
            <a:r>
              <a:rPr lang="en-US" dirty="0" smtClean="0">
                <a:solidFill>
                  <a:srgbClr val="00B050"/>
                </a:solidFill>
              </a:rPr>
              <a:t>D)  </a:t>
            </a:r>
            <a:r>
              <a:rPr lang="ru-RU" dirty="0" smtClean="0">
                <a:solidFill>
                  <a:srgbClr val="00B050"/>
                </a:solidFill>
              </a:rPr>
              <a:t>В </a:t>
            </a:r>
            <a:r>
              <a:rPr lang="en-US" dirty="0" smtClean="0">
                <a:solidFill>
                  <a:srgbClr val="00B050"/>
                </a:solidFill>
              </a:rPr>
              <a:t>1901</a:t>
            </a:r>
            <a:endParaRPr lang="ru-RU" dirty="0" smtClean="0">
              <a:solidFill>
                <a:srgbClr val="00B050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Ответ: В</a:t>
            </a:r>
            <a:endParaRPr lang="ru-RU" dirty="0" smtClean="0"/>
          </a:p>
          <a:p>
            <a:endParaRPr lang="en-US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Picture 3" descr="C:\Documents and Settings\Эмма\Рабочий стол\символика пресутпление аи наказание\cdf6513e646f4d37dd3b569d66375e182020012117225631806as0sRpXutH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132" y="765169"/>
            <a:ext cx="2086495" cy="214052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Готовимся к поступлению в вуз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454272" y="550855"/>
            <a:ext cx="3143272" cy="2769989"/>
          </a:xfrm>
        </p:spPr>
        <p:txBody>
          <a:bodyPr/>
          <a:lstStyle/>
          <a:p>
            <a:pPr marL="228600" indent="-228600"/>
            <a:r>
              <a:rPr lang="ru-RU" dirty="0" smtClean="0">
                <a:solidFill>
                  <a:srgbClr val="0070C0"/>
                </a:solidFill>
              </a:rPr>
              <a:t>2. Кого в произведении прозвали «двадцать два несчастья»?</a:t>
            </a:r>
          </a:p>
          <a:p>
            <a:pPr marL="228600" indent="-228600">
              <a:buAutoNum type="arabicPeriod"/>
            </a:pPr>
            <a:endParaRPr lang="en-US" dirty="0" smtClean="0"/>
          </a:p>
          <a:p>
            <a:pPr marL="228600" indent="-228600">
              <a:buAutoNum type="arabicPeriod"/>
            </a:pPr>
            <a:endParaRPr lang="en-US" dirty="0" smtClean="0"/>
          </a:p>
          <a:p>
            <a:pPr marL="228600" indent="-228600"/>
            <a:r>
              <a:rPr lang="ru-RU" dirty="0" smtClean="0">
                <a:solidFill>
                  <a:srgbClr val="00B050"/>
                </a:solidFill>
              </a:rPr>
              <a:t>А</a:t>
            </a:r>
            <a:r>
              <a:rPr lang="ru-RU" b="1" dirty="0" smtClean="0">
                <a:solidFill>
                  <a:srgbClr val="00B050"/>
                </a:solidFill>
              </a:rPr>
              <a:t>) Лопахина</a:t>
            </a:r>
          </a:p>
          <a:p>
            <a:pPr marL="228600" indent="-228600"/>
            <a:r>
              <a:rPr lang="ru-RU" b="1" dirty="0" smtClean="0">
                <a:solidFill>
                  <a:srgbClr val="00B050"/>
                </a:solidFill>
              </a:rPr>
              <a:t>В) </a:t>
            </a:r>
            <a:r>
              <a:rPr lang="ru-RU" b="1" dirty="0" err="1" smtClean="0">
                <a:solidFill>
                  <a:srgbClr val="00B050"/>
                </a:solidFill>
              </a:rPr>
              <a:t>Епиходова</a:t>
            </a:r>
            <a:endParaRPr lang="ru-RU" b="1" dirty="0" smtClean="0">
              <a:solidFill>
                <a:srgbClr val="00B050"/>
              </a:solidFill>
            </a:endParaRPr>
          </a:p>
          <a:p>
            <a:pPr marL="228600" indent="-228600"/>
            <a:r>
              <a:rPr lang="ru-RU" b="1" dirty="0" smtClean="0">
                <a:solidFill>
                  <a:srgbClr val="00B050"/>
                </a:solidFill>
              </a:rPr>
              <a:t>С) </a:t>
            </a:r>
            <a:r>
              <a:rPr lang="ru-RU" b="1" dirty="0" err="1" smtClean="0">
                <a:solidFill>
                  <a:srgbClr val="00B050"/>
                </a:solidFill>
              </a:rPr>
              <a:t>Гаева</a:t>
            </a:r>
            <a:endParaRPr lang="ru-RU" b="1" dirty="0" smtClean="0">
              <a:solidFill>
                <a:srgbClr val="00B050"/>
              </a:solidFill>
            </a:endParaRPr>
          </a:p>
          <a:p>
            <a:pPr marL="228600" indent="-228600"/>
            <a:r>
              <a:rPr lang="en-US" b="1" dirty="0" smtClean="0">
                <a:solidFill>
                  <a:srgbClr val="00B050"/>
                </a:solidFill>
              </a:rPr>
              <a:t>D)  </a:t>
            </a:r>
            <a:r>
              <a:rPr lang="ru-RU" b="1" dirty="0" smtClean="0">
                <a:solidFill>
                  <a:srgbClr val="00B050"/>
                </a:solidFill>
              </a:rPr>
              <a:t>Петю Трофимова</a:t>
            </a:r>
          </a:p>
          <a:p>
            <a:endParaRPr lang="ru-RU" b="1" dirty="0" smtClean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Ответ: В</a:t>
            </a:r>
            <a:endParaRPr lang="ru-RU" dirty="0" smtClean="0"/>
          </a:p>
          <a:p>
            <a:endParaRPr lang="en-US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Picture 3" descr="C:\Documents and Settings\Эмма\Рабочий стол\символика пресутпление аи наказание\cdf6513e646f4d37dd3b569d66375e182020012117225631806as0sRpXutH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132" y="765169"/>
            <a:ext cx="2086495" cy="214052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Готовимся к поступлению в вуз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454272" y="550855"/>
            <a:ext cx="3143272" cy="2585323"/>
          </a:xfrm>
        </p:spPr>
        <p:txBody>
          <a:bodyPr/>
          <a:lstStyle/>
          <a:p>
            <a:pPr marL="228600" indent="-228600"/>
            <a:r>
              <a:rPr lang="ru-RU" dirty="0" smtClean="0">
                <a:solidFill>
                  <a:srgbClr val="0070C0"/>
                </a:solidFill>
              </a:rPr>
              <a:t>2. Кто был вечным студентом?</a:t>
            </a:r>
          </a:p>
          <a:p>
            <a:pPr marL="228600" indent="-228600">
              <a:buAutoNum type="arabicPeriod"/>
            </a:pPr>
            <a:endParaRPr lang="en-US" dirty="0" smtClean="0"/>
          </a:p>
          <a:p>
            <a:pPr marL="228600" indent="-228600">
              <a:buAutoNum type="arabicPeriod"/>
            </a:pPr>
            <a:endParaRPr lang="en-US" dirty="0" smtClean="0"/>
          </a:p>
          <a:p>
            <a:pPr marL="228600" indent="-228600"/>
            <a:r>
              <a:rPr lang="ru-RU" dirty="0" smtClean="0">
                <a:solidFill>
                  <a:srgbClr val="00B050"/>
                </a:solidFill>
              </a:rPr>
              <a:t>А</a:t>
            </a:r>
            <a:r>
              <a:rPr lang="ru-RU" b="1" dirty="0" smtClean="0">
                <a:solidFill>
                  <a:srgbClr val="00B050"/>
                </a:solidFill>
              </a:rPr>
              <a:t>) Лопахин</a:t>
            </a:r>
          </a:p>
          <a:p>
            <a:pPr marL="228600" indent="-228600"/>
            <a:r>
              <a:rPr lang="ru-RU" b="1" dirty="0" smtClean="0">
                <a:solidFill>
                  <a:srgbClr val="00B050"/>
                </a:solidFill>
              </a:rPr>
              <a:t>В) </a:t>
            </a:r>
            <a:r>
              <a:rPr lang="ru-RU" b="1" dirty="0" err="1" smtClean="0">
                <a:solidFill>
                  <a:srgbClr val="00B050"/>
                </a:solidFill>
              </a:rPr>
              <a:t>Епиходов</a:t>
            </a:r>
            <a:endParaRPr lang="ru-RU" b="1" dirty="0" smtClean="0">
              <a:solidFill>
                <a:srgbClr val="00B050"/>
              </a:solidFill>
            </a:endParaRPr>
          </a:p>
          <a:p>
            <a:pPr marL="228600" indent="-228600"/>
            <a:r>
              <a:rPr lang="ru-RU" b="1" dirty="0" smtClean="0">
                <a:solidFill>
                  <a:srgbClr val="00B050"/>
                </a:solidFill>
              </a:rPr>
              <a:t>С) Гаев</a:t>
            </a:r>
          </a:p>
          <a:p>
            <a:pPr marL="228600" indent="-228600"/>
            <a:r>
              <a:rPr lang="en-US" b="1" dirty="0" smtClean="0">
                <a:solidFill>
                  <a:srgbClr val="00B050"/>
                </a:solidFill>
              </a:rPr>
              <a:t>D)  </a:t>
            </a:r>
            <a:r>
              <a:rPr lang="ru-RU" b="1" dirty="0" smtClean="0">
                <a:solidFill>
                  <a:srgbClr val="00B050"/>
                </a:solidFill>
              </a:rPr>
              <a:t>Петя Трофимов</a:t>
            </a:r>
          </a:p>
          <a:p>
            <a:endParaRPr lang="ru-RU" b="1" dirty="0" smtClean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Ответ: </a:t>
            </a:r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ru-RU" dirty="0" smtClean="0"/>
          </a:p>
          <a:p>
            <a:endParaRPr lang="en-US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Picture 3" descr="C:\Documents and Settings\Эмма\Рабочий стол\символика пресутпление аи наказание\cdf6513e646f4d37dd3b569d66375e182020012117225631806as0sRpXutH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132" y="765169"/>
            <a:ext cx="2086495" cy="214052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902345"/>
            <a:ext cx="2952329" cy="430887"/>
          </a:xfrm>
        </p:spPr>
        <p:txBody>
          <a:bodyPr/>
          <a:lstStyle/>
          <a:p>
            <a:r>
              <a:rPr lang="ru-RU" sz="1400" b="1" dirty="0" smtClean="0">
                <a:solidFill>
                  <a:srgbClr val="0070C0"/>
                </a:solidFill>
              </a:rPr>
              <a:t>Поговорим о произведении  «Вишневый сад» А.П.Чехова </a:t>
            </a:r>
          </a:p>
        </p:txBody>
      </p:sp>
      <p:sp>
        <p:nvSpPr>
          <p:cNvPr id="4" name="Овал 3"/>
          <p:cNvSpPr/>
          <p:nvPr/>
        </p:nvSpPr>
        <p:spPr>
          <a:xfrm>
            <a:off x="1082701" y="83033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55041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0" y="1622425"/>
            <a:ext cx="29523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b="1" kern="0" dirty="0" smtClean="0">
                <a:solidFill>
                  <a:srgbClr val="0070C0"/>
                </a:solidFill>
              </a:rPr>
              <a:t>Кратко проанализируем героев произведения</a:t>
            </a:r>
            <a:endParaRPr lang="ru-RU" sz="1400" b="1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558919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6636" y="758329"/>
            <a:ext cx="4771878" cy="1077218"/>
          </a:xfrm>
        </p:spPr>
        <p:txBody>
          <a:bodyPr/>
          <a:lstStyle/>
          <a:p>
            <a:pPr marL="342900" indent="-342900" algn="ctr"/>
            <a:r>
              <a:rPr lang="ru-RU" sz="1400" dirty="0" smtClean="0"/>
              <a:t>Прочитать комедию  «Вишневый сад » и ответить на </a:t>
            </a:r>
            <a:r>
              <a:rPr lang="ru-RU" sz="1400" smtClean="0"/>
              <a:t>вопросы 7,8,9 </a:t>
            </a:r>
            <a:r>
              <a:rPr lang="ru-RU" sz="1400" dirty="0" smtClean="0"/>
              <a:t>на странице 87 учебника по литературе.</a:t>
            </a:r>
          </a:p>
          <a:p>
            <a:pPr marL="342900" indent="-342900" algn="ctr"/>
            <a:endParaRPr lang="ru-RU" sz="1400" dirty="0" smtClean="0"/>
          </a:p>
          <a:p>
            <a:pPr marL="342900" indent="-342900" algn="ctr">
              <a:buAutoNum type="arabicPeriod"/>
            </a:pPr>
            <a:endParaRPr lang="ru-RU" sz="1400" dirty="0" smtClean="0"/>
          </a:p>
        </p:txBody>
      </p:sp>
      <p:pic>
        <p:nvPicPr>
          <p:cNvPr id="4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780" y="1836739"/>
            <a:ext cx="2686214" cy="1156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288290" y="122227"/>
            <a:ext cx="5189220" cy="707886"/>
          </a:xfrm>
        </p:spPr>
        <p:txBody>
          <a:bodyPr/>
          <a:lstStyle/>
          <a:p>
            <a:pPr algn="ctr"/>
            <a:r>
              <a:rPr lang="ru-RU" sz="2300" i="1" dirty="0" smtClean="0"/>
              <a:t>История создания пьесы 1903 </a:t>
            </a:r>
            <a:r>
              <a:rPr lang="ru-RU" sz="2300" dirty="0" smtClean="0">
                <a:solidFill>
                  <a:srgbClr val="4C0026"/>
                </a:solidFill>
              </a:rPr>
              <a:t/>
            </a:r>
            <a:br>
              <a:rPr lang="ru-RU" sz="2300" dirty="0" smtClean="0">
                <a:solidFill>
                  <a:srgbClr val="4C0026"/>
                </a:solidFill>
              </a:rPr>
            </a:br>
            <a:endParaRPr lang="ru-RU" sz="2300" dirty="0" smtClean="0">
              <a:solidFill>
                <a:srgbClr val="4C0026"/>
              </a:solidFill>
            </a:endParaRP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791809" y="668499"/>
            <a:ext cx="2588604" cy="2351014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dirty="0" smtClean="0">
                <a:solidFill>
                  <a:srgbClr val="FF0000"/>
                </a:solidFill>
              </a:rPr>
              <a:t>Весна 1901 г.</a:t>
            </a:r>
            <a:r>
              <a:rPr lang="ru-RU" sz="1200" b="1" dirty="0" smtClean="0"/>
              <a:t> – </a:t>
            </a:r>
            <a:r>
              <a:rPr lang="ru-RU" sz="1200" b="1" i="1" dirty="0" smtClean="0"/>
              <a:t>в письмах Чехова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i="1" dirty="0" smtClean="0"/>
              <a:t>встречаются  мысли о новой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i="1" dirty="0" smtClean="0"/>
              <a:t>пьесе. Хотя первые заметки в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i="1" dirty="0" smtClean="0"/>
              <a:t>записной книжке появились на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i="1" dirty="0" smtClean="0"/>
              <a:t>шесть лет раньше. В письме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i="1" dirty="0" smtClean="0"/>
              <a:t>О.Л. </a:t>
            </a:r>
            <a:r>
              <a:rPr lang="ru-RU" sz="1200" b="1" i="1" dirty="0" err="1" smtClean="0"/>
              <a:t>Книппер</a:t>
            </a:r>
            <a:r>
              <a:rPr lang="ru-RU" sz="1200" b="1" i="1" dirty="0" smtClean="0"/>
              <a:t> он сообщил, что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i="1" dirty="0" smtClean="0"/>
              <a:t>собирается писать «4-актный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i="1" dirty="0" smtClean="0"/>
              <a:t>водевиль или комедию».</a:t>
            </a:r>
            <a:r>
              <a:rPr lang="ru-RU" sz="1200" b="1" dirty="0" smtClean="0"/>
              <a:t>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dirty="0" smtClean="0">
                <a:solidFill>
                  <a:srgbClr val="FF0000"/>
                </a:solidFill>
              </a:rPr>
              <a:t>Март 1903 г.</a:t>
            </a:r>
            <a:r>
              <a:rPr lang="ru-RU" sz="1200" b="1" dirty="0" smtClean="0"/>
              <a:t> – </a:t>
            </a:r>
            <a:r>
              <a:rPr lang="ru-RU" sz="1200" b="1" i="1" dirty="0" smtClean="0"/>
              <a:t>начало работы над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i="1" dirty="0" smtClean="0"/>
              <a:t>комедией.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dirty="0" smtClean="0">
                <a:solidFill>
                  <a:srgbClr val="FF0000"/>
                </a:solidFill>
              </a:rPr>
              <a:t>Октябрь 1903 г.</a:t>
            </a:r>
            <a:r>
              <a:rPr lang="ru-RU" sz="1200" b="1" dirty="0" smtClean="0"/>
              <a:t> – </a:t>
            </a:r>
            <a:r>
              <a:rPr lang="ru-RU" sz="1200" b="1" i="1" dirty="0" smtClean="0"/>
              <a:t>закончена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i="1" dirty="0" smtClean="0"/>
              <a:t>основная работа над пьесой.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dirty="0" smtClean="0">
                <a:solidFill>
                  <a:srgbClr val="FF0000"/>
                </a:solidFill>
              </a:rPr>
              <a:t>17 января 1904 г</a:t>
            </a:r>
            <a:r>
              <a:rPr lang="ru-RU" sz="1200" b="1" i="1" dirty="0" smtClean="0">
                <a:solidFill>
                  <a:srgbClr val="FF0000"/>
                </a:solidFill>
              </a:rPr>
              <a:t>.</a:t>
            </a:r>
            <a:r>
              <a:rPr lang="ru-RU" sz="1200" b="1" i="1" dirty="0" smtClean="0"/>
              <a:t> – премьера на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i="1" dirty="0" smtClean="0"/>
              <a:t>сцене Московского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i="1" dirty="0" smtClean="0"/>
              <a:t>Художественного театра</a:t>
            </a:r>
          </a:p>
        </p:txBody>
      </p:sp>
      <p:pic>
        <p:nvPicPr>
          <p:cNvPr id="1026" name="Picture 2" descr="C:\Documents and Settings\Эмма\Рабочий стол\5 февраля\unnamed-3-kopiya-351x4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596" y="622293"/>
            <a:ext cx="2593428" cy="250033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Из письма к Станиславскому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1804804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b="1" i="1" dirty="0" smtClean="0"/>
              <a:t>«В голове она уже  у меня готова. Называется «Вишневый</a:t>
            </a:r>
          </a:p>
          <a:p>
            <a:pPr algn="ctr">
              <a:buFontTx/>
              <a:buNone/>
            </a:pPr>
            <a:r>
              <a:rPr lang="ru-RU" b="1" i="1" dirty="0" smtClean="0"/>
              <a:t>сад», четыре акта, в первом акте в окно видны цветущие</a:t>
            </a:r>
          </a:p>
          <a:p>
            <a:pPr algn="ctr">
              <a:buFontTx/>
              <a:buNone/>
            </a:pPr>
            <a:r>
              <a:rPr lang="ru-RU" b="1" i="1" dirty="0" smtClean="0"/>
              <a:t>вишни, сплошной белый сад. И дамы в белых платьях…»</a:t>
            </a:r>
            <a:endParaRPr lang="ru-RU" dirty="0"/>
          </a:p>
        </p:txBody>
      </p:sp>
      <p:pic>
        <p:nvPicPr>
          <p:cNvPr id="5" name="Picture 5" descr="БЕЛЫЙ САД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8256" y="622293"/>
            <a:ext cx="278608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39694" y="122227"/>
            <a:ext cx="5273305" cy="428628"/>
          </a:xfrm>
        </p:spPr>
        <p:txBody>
          <a:bodyPr/>
          <a:lstStyle/>
          <a:p>
            <a:pPr algn="ctr">
              <a:defRPr/>
            </a:pPr>
            <a:r>
              <a:rPr lang="ru-RU" sz="1600" dirty="0" smtClean="0"/>
              <a:t>«Вышла у меня не </a:t>
            </a:r>
            <a:r>
              <a:rPr lang="ru-RU" sz="1600" u="sng" dirty="0" smtClean="0"/>
              <a:t>драма</a:t>
            </a:r>
            <a:r>
              <a:rPr lang="ru-RU" sz="1600" dirty="0" smtClean="0"/>
              <a:t>, а </a:t>
            </a:r>
            <a:r>
              <a:rPr lang="ru-RU" sz="1600" u="sng" dirty="0" smtClean="0"/>
              <a:t>комедия…»</a:t>
            </a:r>
            <a:r>
              <a:rPr lang="ru-RU" sz="1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			</a:t>
            </a:r>
            <a:r>
              <a:rPr lang="ru-RU" sz="1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	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11395" y="693731"/>
            <a:ext cx="3250199" cy="1664732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1100" b="1" dirty="0" smtClean="0"/>
              <a:t>К удивлению А.П.Чехова, первые читатели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100" b="1" dirty="0" smtClean="0"/>
              <a:t>увидели в пьесе драму и даже </a:t>
            </a:r>
            <a:r>
              <a:rPr lang="ru-RU" sz="1100" b="1" u="sng" dirty="0" smtClean="0"/>
              <a:t>трагедию</a:t>
            </a:r>
            <a:r>
              <a:rPr lang="ru-RU" sz="1100" b="1" dirty="0" smtClean="0"/>
              <a:t>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100" b="1" dirty="0" smtClean="0"/>
              <a:t>А.П.Чехов лично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100" b="1" dirty="0" smtClean="0"/>
              <a:t>был свидетелем подобной истории еще в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100" b="1" dirty="0" smtClean="0"/>
              <a:t>детстве. Его отец, таганрогский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100" b="1" dirty="0" smtClean="0"/>
              <a:t>купец, в 1876 году обанкротился и бежал в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100" b="1" dirty="0" smtClean="0"/>
              <a:t>Москву. Друг семьи Г.П.Селиванов,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100" b="1" dirty="0" smtClean="0"/>
              <a:t>служивший в коммерческом суде, обещал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100" b="1" dirty="0" smtClean="0"/>
              <a:t>помочь, но позднее сам купил дом Чеховых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100" b="1" dirty="0" smtClean="0"/>
              <a:t>по низкой цене. Это событие подтолкнуло Чехова к написанию комедии.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000" b="1" i="1" dirty="0" smtClean="0"/>
          </a:p>
        </p:txBody>
      </p:sp>
      <p:pic>
        <p:nvPicPr>
          <p:cNvPr id="16387" name="Picture 5" descr="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622293"/>
            <a:ext cx="2214578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Повторим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429288" cy="2428892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1400" b="1" i="1" dirty="0" smtClean="0">
                <a:solidFill>
                  <a:srgbClr val="FF0000"/>
                </a:solidFill>
              </a:rPr>
              <a:t>Конфликт</a:t>
            </a:r>
            <a:r>
              <a:rPr lang="ru-RU" sz="1400" i="1" dirty="0" smtClean="0">
                <a:solidFill>
                  <a:srgbClr val="FF0000"/>
                </a:solidFill>
              </a:rPr>
              <a:t> </a:t>
            </a:r>
            <a:r>
              <a:rPr lang="ru-RU" sz="1400" i="1" dirty="0" smtClean="0"/>
              <a:t>– </a:t>
            </a:r>
            <a:r>
              <a:rPr lang="ru-RU" sz="1400" b="1" i="1" dirty="0" smtClean="0"/>
              <a:t>острое столкновение характеров и обстоятельств, взглядов и жизненных принципов, положенное в основу действия.</a:t>
            </a:r>
          </a:p>
          <a:p>
            <a:pPr>
              <a:buFontTx/>
              <a:buNone/>
            </a:pPr>
            <a:r>
              <a:rPr lang="ru-RU" sz="1400" b="1" i="1" dirty="0" smtClean="0"/>
              <a:t>Выражается в противоборстве, противоречии, столкновении между героями, группами героев, героем и обществом или во внутренней борьбе героя с самим собой. </a:t>
            </a:r>
          </a:p>
          <a:p>
            <a:pPr algn="ctr">
              <a:buFontTx/>
              <a:buNone/>
            </a:pPr>
            <a:r>
              <a:rPr lang="ru-RU" sz="1400" b="1" dirty="0" smtClean="0">
                <a:solidFill>
                  <a:srgbClr val="0070C0"/>
                </a:solidFill>
              </a:rPr>
              <a:t>В центре действия –   вопрос о продаже</a:t>
            </a:r>
          </a:p>
          <a:p>
            <a:pPr algn="ctr">
              <a:buFontTx/>
              <a:buNone/>
            </a:pPr>
            <a:r>
              <a:rPr lang="ru-RU" sz="1400" b="1" dirty="0" smtClean="0">
                <a:solidFill>
                  <a:srgbClr val="0070C0"/>
                </a:solidFill>
              </a:rPr>
              <a:t>вишневого сада, ярко выраженного конфликта</a:t>
            </a:r>
          </a:p>
          <a:p>
            <a:pPr algn="ctr">
              <a:buFontTx/>
              <a:buNone/>
            </a:pPr>
            <a:r>
              <a:rPr lang="ru-RU" sz="1400" b="1" dirty="0" smtClean="0">
                <a:solidFill>
                  <a:srgbClr val="0070C0"/>
                </a:solidFill>
              </a:rPr>
              <a:t>нет.</a:t>
            </a:r>
          </a:p>
          <a:p>
            <a:pPr algn="ctr">
              <a:buFontTx/>
              <a:buNone/>
            </a:pPr>
            <a:endParaRPr lang="ru-RU" sz="1600" b="1" i="1" dirty="0" smtClean="0"/>
          </a:p>
          <a:p>
            <a:pPr algn="ctr"/>
            <a:endParaRPr lang="ru-RU" sz="1600" dirty="0"/>
          </a:p>
        </p:txBody>
      </p:sp>
    </p:spTree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8256" y="622294"/>
            <a:ext cx="3286148" cy="2391085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dirty="0" smtClean="0"/>
              <a:t>Раневская Любовь Андреевна, помещица.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dirty="0" smtClean="0"/>
              <a:t>Аня, ее дочь, 17 лет.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dirty="0" smtClean="0"/>
              <a:t>Варя, ее приемная дочь, 24 года.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dirty="0" smtClean="0"/>
              <a:t>Гаев Леонид Андреевич, брат Раневской.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dirty="0" smtClean="0"/>
              <a:t>Лопахин </a:t>
            </a:r>
            <a:r>
              <a:rPr lang="ru-RU" sz="1200" b="1" dirty="0" err="1" smtClean="0"/>
              <a:t>Ермолай</a:t>
            </a:r>
            <a:r>
              <a:rPr lang="ru-RU" sz="1200" b="1" dirty="0" smtClean="0"/>
              <a:t> Алексеевич, купец.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dirty="0" smtClean="0"/>
              <a:t>Трофимов Петр Сергеевич, студент.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dirty="0" err="1" smtClean="0"/>
              <a:t>Симеонов-Пищик</a:t>
            </a:r>
            <a:r>
              <a:rPr lang="ru-RU" sz="1200" b="1" dirty="0" smtClean="0"/>
              <a:t> Борис Борисович, помещик.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dirty="0" smtClean="0"/>
              <a:t>Шарлотта Ивановна, гувернантка.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dirty="0" err="1" smtClean="0"/>
              <a:t>Епиходов</a:t>
            </a:r>
            <a:r>
              <a:rPr lang="ru-RU" sz="1200" b="1" dirty="0" smtClean="0"/>
              <a:t> Семен Пантелеевич, конторщик.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dirty="0" smtClean="0"/>
              <a:t>Дуняша, горничная.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dirty="0" smtClean="0"/>
              <a:t>Фирс, лакей, старик 87 лет.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dirty="0" smtClean="0"/>
              <a:t>Яша, молодой лакей.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000" dirty="0" smtClean="0"/>
          </a:p>
        </p:txBody>
      </p:sp>
      <p:pic>
        <p:nvPicPr>
          <p:cNvPr id="20484" name="Picture 5" descr="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54404" y="622293"/>
            <a:ext cx="214314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Расстановка социальных сил и борьба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4008" y="1336673"/>
            <a:ext cx="4857784" cy="64294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Поднимающаяся буржуазия в лице Лопахина 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15925" y="693731"/>
            <a:ext cx="4933950" cy="42862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/>
              <a:t>Уходящее дворянство в лице Раневской и </a:t>
            </a:r>
            <a:r>
              <a:rPr lang="ru-RU" sz="1600" dirty="0" err="1" smtClean="0"/>
              <a:t>Гаева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4008" y="2122491"/>
            <a:ext cx="4786346" cy="78581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Новые демократические силы в лице Пети и Ани</a:t>
            </a:r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454007" y="122226"/>
            <a:ext cx="4879357" cy="276999"/>
          </a:xfrm>
        </p:spPr>
        <p:txBody>
          <a:bodyPr/>
          <a:lstStyle/>
          <a:p>
            <a:pPr algn="ctr"/>
            <a:r>
              <a:rPr lang="ru-RU" sz="1800" dirty="0" smtClean="0"/>
              <a:t>Кто хозяева вишнёвого сада?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6885" y="2235341"/>
            <a:ext cx="4737482" cy="887281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sz="1100" b="1" i="1" dirty="0" smtClean="0">
                <a:solidFill>
                  <a:srgbClr val="FF0000"/>
                </a:solidFill>
              </a:rPr>
              <a:t>	Это люди «эгоистичные, как дети, и дряблые,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sz="1100" b="1" i="1" dirty="0" smtClean="0">
                <a:solidFill>
                  <a:srgbClr val="FF0000"/>
                </a:solidFill>
              </a:rPr>
              <a:t>как старики.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sz="1100" b="1" i="1" dirty="0" smtClean="0">
                <a:solidFill>
                  <a:srgbClr val="FF0000"/>
                </a:solidFill>
              </a:rPr>
              <a:t> Они ноют, ничего не видя вокруг себя и ничего не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sz="1100" b="1" i="1" dirty="0" smtClean="0">
                <a:solidFill>
                  <a:srgbClr val="FF0000"/>
                </a:solidFill>
              </a:rPr>
              <a:t>понимая.</a:t>
            </a:r>
          </a:p>
          <a:p>
            <a:pPr algn="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sz="1100" b="1" i="1" dirty="0" smtClean="0">
                <a:solidFill>
                  <a:srgbClr val="FF0000"/>
                </a:solidFill>
              </a:rPr>
              <a:t>						А.М.Горький 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1100" b="1" i="1" dirty="0" smtClean="0">
              <a:solidFill>
                <a:srgbClr val="FF0000"/>
              </a:solidFill>
            </a:endParaRP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239694" y="1693864"/>
            <a:ext cx="2214577" cy="605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81" tIns="25740" rIns="51481" bIns="25740">
            <a:spAutoFit/>
          </a:bodyPr>
          <a:lstStyle/>
          <a:p>
            <a:r>
              <a:rPr lang="ru-RU" i="1"/>
              <a:t>Любовь Андреевна Раневская</a:t>
            </a: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 rot="10822746" flipV="1">
            <a:off x="2740060" y="1813666"/>
            <a:ext cx="2458176" cy="328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1481" tIns="25740" rIns="51481" bIns="25740">
            <a:spAutoFit/>
          </a:bodyPr>
          <a:lstStyle/>
          <a:p>
            <a:r>
              <a:rPr lang="ru-RU" i="1" dirty="0"/>
              <a:t>Гаев – брат Раневской</a:t>
            </a:r>
          </a:p>
        </p:txBody>
      </p:sp>
      <p:pic>
        <p:nvPicPr>
          <p:cNvPr id="23557" name="Picture 6" descr="ГАЕ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54404" y="622293"/>
            <a:ext cx="2179192" cy="115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7" descr="РАНЕВСКА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9694" y="622293"/>
            <a:ext cx="1906919" cy="105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8c3685839bb51e471840db18356f4d7cd6805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9094</TotalTime>
  <Words>828</Words>
  <Application>Microsoft Office PowerPoint</Application>
  <PresentationFormat>Произвольный</PresentationFormat>
  <Paragraphs>145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Arial Black</vt:lpstr>
      <vt:lpstr>Calibri</vt:lpstr>
      <vt:lpstr>Times New Roman</vt:lpstr>
      <vt:lpstr>Office Theme</vt:lpstr>
      <vt:lpstr>Литература </vt:lpstr>
      <vt:lpstr>Сегодня на уроке </vt:lpstr>
      <vt:lpstr>История создания пьесы 1903  </vt:lpstr>
      <vt:lpstr>Из письма к Станиславскому </vt:lpstr>
      <vt:lpstr>«Вышла у меня не драма, а комедия…»        </vt:lpstr>
      <vt:lpstr>Повторим</vt:lpstr>
      <vt:lpstr>Презентация PowerPoint</vt:lpstr>
      <vt:lpstr>Расстановка социальных сил и борьба </vt:lpstr>
      <vt:lpstr>Кто хозяева вишнёвого сада?</vt:lpstr>
      <vt:lpstr>Кто он, новый хозяин вишнёвого сада?</vt:lpstr>
      <vt:lpstr>Фаина Раневская</vt:lpstr>
      <vt:lpstr>Раневская </vt:lpstr>
      <vt:lpstr>Лопахин</vt:lpstr>
      <vt:lpstr>Лопахин</vt:lpstr>
      <vt:lpstr>Вишневый сад-это символ России</vt:lpstr>
      <vt:lpstr>Как представлен образ вишнёвого сада? </vt:lpstr>
      <vt:lpstr>Готовимся к поступлению в вуз</vt:lpstr>
      <vt:lpstr>Готовимся к поступлению в вуз</vt:lpstr>
      <vt:lpstr>Готовимся к поступлению в вуз</vt:lpstr>
      <vt:lpstr>Задание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User</cp:lastModifiedBy>
  <cp:revision>982</cp:revision>
  <dcterms:created xsi:type="dcterms:W3CDTF">2020-04-13T08:06:06Z</dcterms:created>
  <dcterms:modified xsi:type="dcterms:W3CDTF">2021-02-05T09:25:57Z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