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51" r:id="rId3"/>
    <p:sldId id="410" r:id="rId4"/>
    <p:sldId id="411" r:id="rId5"/>
    <p:sldId id="413" r:id="rId6"/>
    <p:sldId id="414" r:id="rId7"/>
    <p:sldId id="419" r:id="rId8"/>
    <p:sldId id="415" r:id="rId9"/>
    <p:sldId id="418" r:id="rId10"/>
    <p:sldId id="417" r:id="rId11"/>
    <p:sldId id="416" r:id="rId12"/>
    <p:sldId id="420" r:id="rId13"/>
    <p:sldId id="421" r:id="rId14"/>
    <p:sldId id="422" r:id="rId15"/>
    <p:sldId id="427" r:id="rId16"/>
    <p:sldId id="423" r:id="rId17"/>
    <p:sldId id="424" r:id="rId18"/>
    <p:sldId id="425" r:id="rId19"/>
    <p:sldId id="428" r:id="rId20"/>
    <p:sldId id="426" r:id="rId21"/>
    <p:sldId id="432" r:id="rId22"/>
    <p:sldId id="433" r:id="rId23"/>
    <p:sldId id="434" r:id="rId24"/>
    <p:sldId id="430" r:id="rId25"/>
    <p:sldId id="298" r:id="rId26"/>
  </p:sldIdLst>
  <p:sldSz cx="5765800" cy="3244850"/>
  <p:notesSz cx="5765800" cy="324485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15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3" y="1511219"/>
            <a:ext cx="2716354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А.П.Чехов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«Вишневый сад» 2 часть</a:t>
            </a:r>
          </a:p>
        </p:txBody>
      </p:sp>
      <p:pic>
        <p:nvPicPr>
          <p:cNvPr id="13" name="Picture 2" descr="C:\Documents and Settings\Эмма\Рабочий стол\28 января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718" y="1193797"/>
            <a:ext cx="1857388" cy="19081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Фирс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82834" y="622293"/>
            <a:ext cx="3236369" cy="2215991"/>
          </a:xfrm>
        </p:spPr>
        <p:txBody>
          <a:bodyPr/>
          <a:lstStyle/>
          <a:p>
            <a:r>
              <a:rPr lang="ru-RU" dirty="0" smtClean="0"/>
              <a:t>Слуга Фирс до сих пор ходит везде за </a:t>
            </a:r>
            <a:r>
              <a:rPr lang="ru-RU" dirty="0" err="1" smtClean="0"/>
              <a:t>Гаевым</a:t>
            </a:r>
            <a:r>
              <a:rPr lang="ru-RU" dirty="0" smtClean="0"/>
              <a:t>. Ему 87 лет.  «Опять брючки не те одели» -говорит он </a:t>
            </a:r>
            <a:r>
              <a:rPr lang="ru-RU" dirty="0" err="1" smtClean="0"/>
              <a:t>Гаеву</a:t>
            </a:r>
            <a:r>
              <a:rPr lang="ru-RU" dirty="0" smtClean="0"/>
              <a:t>. Отмена крепостного права для него становится «несчастьем». «Без меня тут кто подаст ? Кто распорядится?» –спрашивает Фирс. Слуги в пьесе - это «зеркала» своих хозяев. Чехов подчеркивает в Фирсе черты, которыми обделены Гаев и Раневская: основательность, «хозяйственность». Фирс- это символ времени, уходящей эпохи, «дух усадьбы», который исчезает с его смертью. </a:t>
            </a:r>
            <a:endParaRPr lang="ru-RU" dirty="0"/>
          </a:p>
        </p:txBody>
      </p:sp>
      <p:pic>
        <p:nvPicPr>
          <p:cNvPr id="4098" name="Picture 2" descr="C:\Documents and Settings\Эмма\Рабочий стол\вишневый сад\id-2-Igor-Ilinskiy-v-roli-Firsa-Scena-iz-spektaklya-Vishnevyy-sad-19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155895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Епиходов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97149" y="550855"/>
            <a:ext cx="2880362" cy="2585323"/>
          </a:xfrm>
        </p:spPr>
        <p:txBody>
          <a:bodyPr/>
          <a:lstStyle/>
          <a:p>
            <a:r>
              <a:rPr lang="ru-RU" dirty="0" smtClean="0"/>
              <a:t>Чаще всего </a:t>
            </a:r>
            <a:r>
              <a:rPr lang="ru-RU" dirty="0" err="1" smtClean="0"/>
              <a:t>Епиходова</a:t>
            </a:r>
            <a:r>
              <a:rPr lang="ru-RU" dirty="0" smtClean="0"/>
              <a:t> называют «двадцать два несчастья». Это прозвище характеризует его как человека неловкого, неудачливого. Уже при первом знакомстве мы видим его неуклюжесть: «Входит </a:t>
            </a:r>
            <a:r>
              <a:rPr lang="ru-RU" dirty="0" err="1" smtClean="0"/>
              <a:t>Епиходов</a:t>
            </a:r>
            <a:r>
              <a:rPr lang="ru-RU" dirty="0" smtClean="0"/>
              <a:t> с букетом и роняет его». Образ </a:t>
            </a:r>
            <a:r>
              <a:rPr lang="ru-RU" dirty="0" err="1" smtClean="0"/>
              <a:t>Епиходова</a:t>
            </a:r>
            <a:r>
              <a:rPr lang="ru-RU" dirty="0" smtClean="0"/>
              <a:t> в пьесе комичен. Основная беда героя не в том, что у него все падает из рук, а в том, что он постоянно жалуется на судьбу. Он ничего не делает, чтоб изменить свою судьбу и спасти вишневый сад, также он завидует лакею Фирсу. </a:t>
            </a:r>
            <a:endParaRPr lang="ru-RU" dirty="0"/>
          </a:p>
        </p:txBody>
      </p:sp>
      <p:pic>
        <p:nvPicPr>
          <p:cNvPr id="5122" name="Picture 2" descr="C:\Documents and Settings\Эмма\Рабочий стол\вишневый сад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42889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Симеон-Пищик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97149" y="746315"/>
            <a:ext cx="2880362" cy="2215991"/>
          </a:xfrm>
        </p:spPr>
        <p:txBody>
          <a:bodyPr/>
          <a:lstStyle/>
          <a:p>
            <a:r>
              <a:rPr lang="ru-RU" dirty="0" err="1" smtClean="0"/>
              <a:t>Симеон</a:t>
            </a:r>
            <a:r>
              <a:rPr lang="ru-RU" dirty="0" smtClean="0"/>
              <a:t>-Пищик  - это недотепа. Он всегда находится в движении. Это движение всегда хаотично и нерационально. Ездит по знакомым , «одалживая денег». «Не теряю никогда надежды. Вон думаю, уж все погибло, ан глядь, железная дорога по моей земле прошла -мне заплатили. Ан глядь, еще что-нибудь случится завтра-послезавтра».  Суетливый </a:t>
            </a:r>
            <a:r>
              <a:rPr lang="ru-RU" dirty="0" err="1" smtClean="0"/>
              <a:t>Симеон</a:t>
            </a:r>
            <a:r>
              <a:rPr lang="ru-RU" dirty="0" smtClean="0"/>
              <a:t> –Пищик показывает своим образом бездействие Раневской и </a:t>
            </a:r>
            <a:r>
              <a:rPr lang="ru-RU" dirty="0" err="1" smtClean="0"/>
              <a:t>Гаева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Эмма\Рабочий стол\вишневый сад\Снимок экрана (437)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35745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Варя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68520" y="550855"/>
            <a:ext cx="3429023" cy="2585323"/>
          </a:xfrm>
        </p:spPr>
        <p:txBody>
          <a:bodyPr/>
          <a:lstStyle/>
          <a:p>
            <a:r>
              <a:rPr lang="ru-RU" dirty="0" smtClean="0"/>
              <a:t>Варя-это одна из немногих фигур, олицетворяющих настоящее в пьесе.  Она строгая и рациональная девушка, которая трезво смотрит на ситуацию. Варя не гнушается простонародными выражениями и бранными словами. Это подчеркивает ее близость к народу и выдает в ней крестьянку, а не дворянскую воспитанницу. Мы помним, что Варя –приемная дочь Раневской. Варя ждет предложение от Лопахина, но тот не желает брать в жены крестьянку-бесприданницу. Он испытывает нежные чувства к Раневской, которая считает его простым «мужичком», а не ровней себе. </a:t>
            </a:r>
            <a:endParaRPr lang="ru-RU" dirty="0"/>
          </a:p>
        </p:txBody>
      </p:sp>
      <p:pic>
        <p:nvPicPr>
          <p:cNvPr id="7170" name="Picture 2" descr="C:\Documents and Settings\Эмма\Рабочий стол\вишневый сад\vs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00026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Варя</a:t>
            </a:r>
            <a:endParaRPr lang="ru-RU" dirty="0"/>
          </a:p>
        </p:txBody>
      </p:sp>
      <p:pic>
        <p:nvPicPr>
          <p:cNvPr id="8194" name="Picture 2" descr="C:\Documents and Settings\Эмма\Рабочий стол\вишневый сад\vs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643206" cy="2571768"/>
          </a:xfrm>
          <a:prstGeom prst="rect">
            <a:avLst/>
          </a:prstGeom>
          <a:noFill/>
        </p:spPr>
      </p:pic>
      <p:pic>
        <p:nvPicPr>
          <p:cNvPr id="8195" name="Picture 3" descr="C:\Documents and Settings\Эмма\Рабочий стол\вишневый сад\vs1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0024" y="550855"/>
            <a:ext cx="295118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94" y="0"/>
            <a:ext cx="5164295" cy="407979"/>
          </a:xfrm>
        </p:spPr>
        <p:txBody>
          <a:bodyPr/>
          <a:lstStyle/>
          <a:p>
            <a:pPr algn="ctr"/>
            <a:r>
              <a:rPr lang="ru-RU" dirty="0" smtClean="0"/>
              <a:t>Варя</a:t>
            </a:r>
            <a:endParaRPr lang="ru-RU" dirty="0"/>
          </a:p>
        </p:txBody>
      </p:sp>
      <p:pic>
        <p:nvPicPr>
          <p:cNvPr id="12290" name="Picture 2" descr="C:\Documents and Settings\Эмма\Рабочий стол\вишневый сад\1038517332_0-23-3012-1730_600x0_80_0_0_783a91203e8274512db147bac8454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4"/>
            <a:ext cx="2700357" cy="2571769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5 февраля\Istoriya_zhizni_ranevskoy_v_pese_vishnevyy_sad_chehova_sudba_i_proshloe_geroini_1-4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Лопахин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82835" y="622293"/>
            <a:ext cx="3094676" cy="2709345"/>
          </a:xfrm>
        </p:spPr>
        <p:txBody>
          <a:bodyPr/>
          <a:lstStyle/>
          <a:p>
            <a:r>
              <a:rPr lang="ru-RU" dirty="0" smtClean="0"/>
              <a:t>Судьба Лопахина с самого начала тесно связана с Раневской. Его отец служил у ее отца крепостным. Однажды , -вспоминает Лопахин –отец выпил и разбил ему лицо. Тогда молодая Раневская отвела его к себе, умыла и утешила : «Не плачь, мужичок, до свадьбы заживёт». С одной стороны его радует ласка Раневской, с другой стороны его сильно задевает слово «мужичок». Его отец был мужиком, а он сам «выбился в люди», стал купцом, у него много денег.  Несомненного уважения заслуживает его энергичность: он выкупает имение. </a:t>
            </a:r>
            <a:endParaRPr lang="ru-RU" dirty="0"/>
          </a:p>
        </p:txBody>
      </p:sp>
      <p:pic>
        <p:nvPicPr>
          <p:cNvPr id="5" name="Picture 2" descr="C:\Documents and Settings\Эмма\Рабочий стол\5 февраля\v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089699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Лопахин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82834" y="550855"/>
            <a:ext cx="3286147" cy="2400657"/>
          </a:xfrm>
        </p:spPr>
        <p:txBody>
          <a:bodyPr/>
          <a:lstStyle/>
          <a:p>
            <a:r>
              <a:rPr lang="ru-RU" dirty="0" smtClean="0"/>
              <a:t>Лопахин часто смотрит на часы. В противовес непрактичной Раневской он знает цену деньгам. «Я вас каждый день учу», -говорит он Раневской. Но в ответ слышит: «Продать имение под  дачи -это так пошло». На протяжении всей пьесы встает вопрос о женитьбе Лопахина и Вари. Но свадьба так и не состоится. Дело в том, что Лопахину не подходит Варя. Еще одна причина: он влюблен в Раневскую, которая считает его человеком не своего круга. Вишневый сад для Лопахина-это символ его любви к Раневской.</a:t>
            </a:r>
            <a:endParaRPr lang="ru-RU" dirty="0"/>
          </a:p>
        </p:txBody>
      </p:sp>
      <p:pic>
        <p:nvPicPr>
          <p:cNvPr id="9218" name="Picture 2" descr="C:\Documents and Settings\Эмма\Рабочий стол\вишневый сад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550855"/>
            <a:ext cx="221457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Петя Трофимов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3" y="746315"/>
            <a:ext cx="2666048" cy="2215991"/>
          </a:xfrm>
        </p:spPr>
        <p:txBody>
          <a:bodyPr/>
          <a:lstStyle/>
          <a:p>
            <a:r>
              <a:rPr lang="ru-RU" dirty="0" smtClean="0"/>
              <a:t>В пьесе «Вишневый сад»Аня и Петя- второстепенные герои. Петя-это сын аптекаря. Он герой-разночинец.  Петя нам показан в «поношенном студенческом мундире и очках». Петя –это вечный студент. Когда-то Петя был учителем маленького сына Раневской, который утонул. «Недотепа», –так называет Петю Раневская. Другие определения этого героя: «смешной урод», «облезлый барин». </a:t>
            </a:r>
            <a:endParaRPr lang="ru-RU" dirty="0"/>
          </a:p>
        </p:txBody>
      </p:sp>
      <p:pic>
        <p:nvPicPr>
          <p:cNvPr id="10242" name="Picture 2" descr="C:\Documents and Settings\Эмма\Рабочий стол\вишневый сад\hello_html_mdef7d8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64320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Петя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82834" y="550855"/>
            <a:ext cx="3094677" cy="2400657"/>
          </a:xfrm>
        </p:spPr>
        <p:txBody>
          <a:bodyPr/>
          <a:lstStyle/>
          <a:p>
            <a:r>
              <a:rPr lang="ru-RU" dirty="0" smtClean="0"/>
              <a:t>Петя не любит вишневый сад. Он весь захвачен своими идеями.  «Я выше любви», -говорит Петя. «Вы не выше любви , а просто, как говорит наш Фирс, вы –недотепа», -отвечает ему Раневская. </a:t>
            </a:r>
          </a:p>
          <a:p>
            <a:r>
              <a:rPr lang="ru-RU" dirty="0" smtClean="0"/>
              <a:t>Трофимов-персонаж комический. Он сам понимает, что не создан для счастья.</a:t>
            </a:r>
          </a:p>
          <a:p>
            <a:r>
              <a:rPr lang="ru-RU" dirty="0" smtClean="0"/>
              <a:t> «Я свободный человек! И всё, что так высоко и дорого цените вы, не имеет надо мной власти!»-говорит Петя. Однако, потеряв старые калоши, он сильно расстроен. Характеристика Петя по сути в пьесе сосредоточена на калошах. </a:t>
            </a:r>
            <a:endParaRPr lang="ru-RU" dirty="0"/>
          </a:p>
        </p:txBody>
      </p:sp>
      <p:pic>
        <p:nvPicPr>
          <p:cNvPr id="13314" name="Picture 2" descr="C:\Documents and Settings\Эмма\Рабочий стол\вишневый сад\51fdf8128681fe42530f19e6b69c669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9" y="550855"/>
            <a:ext cx="221457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Поговорим о героях комедии   «Вишневый сад» А.П.Чехова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Раскроем особенности произведения 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Шарлотта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r>
              <a:rPr lang="ru-RU" dirty="0" smtClean="0"/>
              <a:t>Шарлотта показывает фокусы. «Эта лучшая роль. Остальные мне не нравятся!», -говорил о Шарлотте автор. Шарлотта-это эпизодическая роль. По тексту пьесы Шарлотта не имеет никаких социальных маркеров: «У меня нет настоящего паспорта! Я не знаю сколько мне лет! Я не знаю, кто мои родители, может они венчались..не знаю….». Шарлотта-это свободная от всех условностей личность. </a:t>
            </a:r>
            <a:endParaRPr lang="ru-RU" dirty="0"/>
          </a:p>
        </p:txBody>
      </p:sp>
      <p:pic>
        <p:nvPicPr>
          <p:cNvPr id="11266" name="Picture 2" descr="C:\Documents and Settings\Эмма\Рабочий стол\вишневый сад\illjustracija-vishnevyj-sad-teatr-shhepkina-belgorod-2-sharlot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585323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1. Кто был вечным студентом?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Лопахин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</a:t>
            </a:r>
            <a:r>
              <a:rPr lang="ru-RU" b="1" dirty="0" err="1" smtClean="0">
                <a:solidFill>
                  <a:srgbClr val="00B050"/>
                </a:solidFill>
              </a:rPr>
              <a:t>Епиходов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Гаев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Петя Трофимов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</a:t>
            </a:r>
            <a:r>
              <a:rPr lang="en-US" b="1" dirty="0" smtClean="0">
                <a:solidFill>
                  <a:schemeClr val="tx1"/>
                </a:solidFill>
              </a:rPr>
              <a:t>D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769989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2. Какого героя нет в пьесе «Вишневый сад»?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Лопахина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</a:t>
            </a:r>
            <a:r>
              <a:rPr lang="ru-RU" b="1" dirty="0" err="1" smtClean="0">
                <a:solidFill>
                  <a:srgbClr val="00B050"/>
                </a:solidFill>
              </a:rPr>
              <a:t>Ионыча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</a:t>
            </a:r>
            <a:r>
              <a:rPr lang="ru-RU" b="1" dirty="0" err="1" smtClean="0">
                <a:solidFill>
                  <a:srgbClr val="00B050"/>
                </a:solidFill>
              </a:rPr>
              <a:t>Гаева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Ани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954655"/>
          </a:xfrm>
        </p:spPr>
        <p:txBody>
          <a:bodyPr/>
          <a:lstStyle/>
          <a:p>
            <a:pPr marL="228600" indent="-228600"/>
            <a:r>
              <a:rPr lang="ru-RU" dirty="0" smtClean="0">
                <a:solidFill>
                  <a:srgbClr val="0070C0"/>
                </a:solidFill>
              </a:rPr>
              <a:t>3. Что именно угрожает вишневому  саду Раневской ?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/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b="1" dirty="0" smtClean="0">
                <a:solidFill>
                  <a:srgbClr val="00B050"/>
                </a:solidFill>
              </a:rPr>
              <a:t>) Вырубка браконьерами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В) продажа с торгов</a:t>
            </a:r>
          </a:p>
          <a:p>
            <a:pPr marL="228600" indent="-228600"/>
            <a:r>
              <a:rPr lang="ru-RU" b="1" dirty="0" smtClean="0">
                <a:solidFill>
                  <a:srgbClr val="00B050"/>
                </a:solidFill>
              </a:rPr>
              <a:t>С) пожар из-за засухи</a:t>
            </a:r>
          </a:p>
          <a:p>
            <a:pPr marL="228600" indent="-228600"/>
            <a:r>
              <a:rPr lang="en-US" b="1" dirty="0" smtClean="0">
                <a:solidFill>
                  <a:srgbClr val="00B050"/>
                </a:solidFill>
              </a:rPr>
              <a:t>D)  </a:t>
            </a:r>
            <a:r>
              <a:rPr lang="ru-RU" b="1" dirty="0" smtClean="0">
                <a:solidFill>
                  <a:srgbClr val="00B050"/>
                </a:solidFill>
              </a:rPr>
              <a:t>Петя , который хочет жениться на Ане, чтоб завладеть имением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В</a:t>
            </a:r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2" y="765169"/>
            <a:ext cx="2086495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Поговорили  о главных и второстепенных героях комедии   «Вишневый сад» А.П.Чехова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Раскрыли  особенности произведения 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1292662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1.Составить </a:t>
            </a:r>
            <a:r>
              <a:rPr lang="ru-RU" sz="1400" smtClean="0"/>
              <a:t>характеристику 2 </a:t>
            </a:r>
            <a:r>
              <a:rPr lang="ru-RU" sz="1400" dirty="0" smtClean="0"/>
              <a:t>–</a:t>
            </a:r>
            <a:r>
              <a:rPr lang="ru-RU" sz="1400" dirty="0" err="1" smtClean="0"/>
              <a:t>х</a:t>
            </a:r>
            <a:r>
              <a:rPr lang="ru-RU" sz="1400" dirty="0" smtClean="0"/>
              <a:t>  героев пьесы «Вишневый сад».</a:t>
            </a:r>
          </a:p>
          <a:p>
            <a:pPr marL="342900" indent="-342900" algn="ctr"/>
            <a:r>
              <a:rPr lang="ru-RU" sz="1400" dirty="0" smtClean="0"/>
              <a:t>2. Кто из героев вызывает у  вас неприятие ? Почему? Ответьте на этот вопрос.</a:t>
            </a:r>
          </a:p>
          <a:p>
            <a:pPr marL="342900" indent="-342900" algn="ctr"/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836739"/>
            <a:ext cx="2686214" cy="1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«Вишневый сад»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292662"/>
          </a:xfrm>
        </p:spPr>
        <p:txBody>
          <a:bodyPr/>
          <a:lstStyle/>
          <a:p>
            <a:pPr algn="ctr"/>
            <a:r>
              <a:rPr lang="ru-RU" dirty="0" smtClean="0"/>
              <a:t>Смертельно  больной писатель размышлял о судьбе России, о ее будущем, какое оно станет, от кого оно  будет зависит. </a:t>
            </a:r>
            <a:endParaRPr lang="ru-RU" dirty="0" smtClean="0"/>
          </a:p>
          <a:p>
            <a:pPr algn="ctr"/>
            <a:r>
              <a:rPr lang="ru-RU" dirty="0" smtClean="0"/>
              <a:t>Эти </a:t>
            </a:r>
            <a:r>
              <a:rPr lang="ru-RU" dirty="0" smtClean="0"/>
              <a:t>вопросы определили проблематику пьесы. </a:t>
            </a:r>
          </a:p>
          <a:p>
            <a:pPr algn="ctr"/>
            <a:r>
              <a:rPr lang="ru-RU" dirty="0" smtClean="0"/>
              <a:t>Петя Трофимов говорит: «Вся Россия –наш сад».</a:t>
            </a:r>
          </a:p>
          <a:p>
            <a:pPr algn="ctr"/>
            <a:r>
              <a:rPr lang="ru-RU" dirty="0" smtClean="0"/>
              <a:t>Чехов стремился создавать пьесы о жизни.</a:t>
            </a:r>
          </a:p>
          <a:p>
            <a:pPr algn="ctr"/>
            <a:r>
              <a:rPr lang="ru-RU" dirty="0" smtClean="0"/>
              <a:t>Трудно определить жанровую принадлежность этой пьесы.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Сюжетно-композиционные особенности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1132" y="1408111"/>
            <a:ext cx="50720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Значительную роль играют фразы героев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132" y="622293"/>
            <a:ext cx="51435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интриги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11132" y="2193929"/>
            <a:ext cx="5072098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произведении нет главного героя.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Его персонажи сочетают разнородные качества.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Они не слышат друг друга.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Характеристика Раневской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97148" y="550856"/>
            <a:ext cx="3000395" cy="2400657"/>
          </a:xfrm>
        </p:spPr>
        <p:txBody>
          <a:bodyPr/>
          <a:lstStyle/>
          <a:p>
            <a:r>
              <a:rPr lang="ru-RU" dirty="0" smtClean="0"/>
              <a:t>Характеристика Раневской дается через ее рассказы о своей жизни. Любовь Андреевна возвратилась из Парижа , где жила 5 лет. Она вышла замуж за человека , который делал одни долги», страшно пил» и «умер от шампанского». После смерти мужа Раневская влюбилась в другого, «который обобрал её , бросил и сошелся с другой». Раневская после попытки отравиться  возвращается домой, но, продав имение , снова едет в Париж к своему возлюбленному. </a:t>
            </a:r>
            <a:endParaRPr lang="ru-RU" dirty="0"/>
          </a:p>
        </p:txBody>
      </p:sp>
      <p:pic>
        <p:nvPicPr>
          <p:cNvPr id="5" name="Picture 2" descr="C:\Documents and Settings\Эмма\Рабочий стол\5 февраля\Istoriya_zhizni_ranevskoy_v_pese_vishnevyy_sad_chehova_sudba_i_proshloe_geroini_1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550856"/>
            <a:ext cx="2428892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Раневская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С одной стороны Раневская –это добрая женщина, но ее достоинства граничат с пороками. «Хороший она человек. Легкий , простой», -говорит Лопахин. Но она не умеет распоряжаться деньгами. «Я всегда сорила деньгами без удержу, как сумасшедшая!». Ее дочь Аня говорит: «У нее ничего не осталось. И мама ничего не понимает».</a:t>
            </a:r>
            <a:endParaRPr lang="ru-RU" dirty="0"/>
          </a:p>
        </p:txBody>
      </p:sp>
      <p:pic>
        <p:nvPicPr>
          <p:cNvPr id="1026" name="Picture 2" descr="F:\__\5 февраля\vs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Раневская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25710" y="550855"/>
            <a:ext cx="3240089" cy="2400657"/>
          </a:xfrm>
        </p:spPr>
        <p:txBody>
          <a:bodyPr/>
          <a:lstStyle/>
          <a:p>
            <a:r>
              <a:rPr lang="ru-RU" dirty="0" smtClean="0"/>
              <a:t>Большую часть пьесы Раневская надеется, что вопрос с имением решится сам собой. Раневская –это отголосок прошлого. Она возвращается в Париж, зная , что «денег хватит ненадолго».</a:t>
            </a:r>
          </a:p>
          <a:p>
            <a:r>
              <a:rPr lang="ru-RU" dirty="0" smtClean="0"/>
              <a:t>Раневская оставила своих дочерей. Одна мечтает уйти в монастырь, но устраивается экономкой . Другая дочь, Анна, оставлена на попечение безалаберного дяди в 12-летнем возрасте.  На фоне этого очень странной кажется ее любовь к дочерям.</a:t>
            </a:r>
          </a:p>
          <a:p>
            <a:r>
              <a:rPr lang="ru-RU" dirty="0" smtClean="0"/>
              <a:t>Сам Чехов говорит : «Такую женщину угомонить может только смерть». </a:t>
            </a:r>
            <a:endParaRPr lang="ru-RU" dirty="0"/>
          </a:p>
        </p:txBody>
      </p:sp>
      <p:pic>
        <p:nvPicPr>
          <p:cNvPr id="5" name="Picture 2" descr="C:\Documents and Settings\Эмма\Рабочий стол\5 феврал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42889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Гаев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28157" cy="2215991"/>
          </a:xfrm>
        </p:spPr>
        <p:txBody>
          <a:bodyPr/>
          <a:lstStyle/>
          <a:p>
            <a:r>
              <a:rPr lang="ru-RU" dirty="0" smtClean="0"/>
              <a:t>Гаев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это брат Раневской. Ему 51 год. У него нет ни жены, ни детей. Он ведет праздный образ жизни. Он не может спасти имение: «Хорошо бы получить от кого-нибудь наследство, хорошо бы Аню выдать замуж за богатого человека, хорошо бы поехать в Ярославль и попытать счастья у тетушки-графини».Все отрицательные качества Раневской нашли отражение в  ее брате. Он пустословит и ничего не делает. </a:t>
            </a:r>
            <a:endParaRPr lang="ru-RU" dirty="0"/>
          </a:p>
        </p:txBody>
      </p:sp>
      <p:pic>
        <p:nvPicPr>
          <p:cNvPr id="2050" name="Picture 2" descr="C:\Documents and Settings\Эмма\Рабочий стол\вишневый сад\Gaev_Leonid_Andreevich_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1464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Гаев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018804" y="550855"/>
            <a:ext cx="3578740" cy="2769989"/>
          </a:xfrm>
        </p:spPr>
        <p:txBody>
          <a:bodyPr/>
          <a:lstStyle/>
          <a:p>
            <a:r>
              <a:rPr lang="ru-RU" dirty="0" smtClean="0"/>
              <a:t>Гаев очень инфантилен. Ему так часто нечего сказать, что он повторяет слово «кого». За ним везде ходит Фирс лакей. Он то с брючек пыль стряхнет, то спать уложит </a:t>
            </a:r>
            <a:r>
              <a:rPr lang="ru-RU" dirty="0" err="1" smtClean="0"/>
              <a:t>Гаева</a:t>
            </a:r>
            <a:r>
              <a:rPr lang="ru-RU" dirty="0" smtClean="0"/>
              <a:t>, то несет ему теплое пальто.  Для 51-летнего </a:t>
            </a:r>
            <a:r>
              <a:rPr lang="ru-RU" dirty="0" err="1" smtClean="0"/>
              <a:t>Гаева</a:t>
            </a:r>
            <a:r>
              <a:rPr lang="ru-RU" dirty="0" smtClean="0"/>
              <a:t> в этой опеке нет ничего зазорного. В финале Гаев забывает верного слугу Фирса. Все это показывает, насколько поверхностный человек Гаев. Для того , чтобы показать насколько обмельчали дворяне Чехов максимально занизил образ </a:t>
            </a:r>
            <a:r>
              <a:rPr lang="ru-RU" dirty="0" err="1" smtClean="0"/>
              <a:t>Гаева</a:t>
            </a:r>
            <a:r>
              <a:rPr lang="ru-RU" dirty="0" smtClean="0"/>
              <a:t>. Представители аристократии критично отнеслись к </a:t>
            </a:r>
            <a:r>
              <a:rPr lang="ru-RU" dirty="0" err="1" smtClean="0"/>
              <a:t>Гаеву</a:t>
            </a:r>
            <a:r>
              <a:rPr lang="ru-RU" dirty="0" smtClean="0"/>
              <a:t>, обвинив Чехова в незнании быта дворян. Чехов ответил, что создал фарс, что  доказал это в образе </a:t>
            </a:r>
            <a:r>
              <a:rPr lang="ru-RU" dirty="0" err="1" smtClean="0"/>
              <a:t>Гаева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Эмма\Рабочий стол\вишневый сад\Gaev_Leonid_Andreevich_1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185738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9266</TotalTime>
  <Words>1491</Words>
  <Application>Microsoft Office PowerPoint</Application>
  <PresentationFormat>Произвольный</PresentationFormat>
  <Paragraphs>103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«Вишневый сад»</vt:lpstr>
      <vt:lpstr>Сюжетно-композиционные особенности </vt:lpstr>
      <vt:lpstr>Характеристика Раневской</vt:lpstr>
      <vt:lpstr>Раневская </vt:lpstr>
      <vt:lpstr>Раневская </vt:lpstr>
      <vt:lpstr>Гаев</vt:lpstr>
      <vt:lpstr>Гаев</vt:lpstr>
      <vt:lpstr>Фирс</vt:lpstr>
      <vt:lpstr>Епиходов</vt:lpstr>
      <vt:lpstr>Симеон-Пищик</vt:lpstr>
      <vt:lpstr>Варя</vt:lpstr>
      <vt:lpstr>Варя</vt:lpstr>
      <vt:lpstr>Варя</vt:lpstr>
      <vt:lpstr>Лопахин</vt:lpstr>
      <vt:lpstr>Лопахин</vt:lpstr>
      <vt:lpstr>Петя Трофимов</vt:lpstr>
      <vt:lpstr>Петя </vt:lpstr>
      <vt:lpstr>Шарлотта</vt:lpstr>
      <vt:lpstr>Готовимся к поступлению в вуз</vt:lpstr>
      <vt:lpstr>Готовимся к поступлению в вуз</vt:lpstr>
      <vt:lpstr>Готовимся к поступлению в вуз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1024</cp:revision>
  <dcterms:created xsi:type="dcterms:W3CDTF">2020-04-13T08:06:06Z</dcterms:created>
  <dcterms:modified xsi:type="dcterms:W3CDTF">2021-02-10T04:25:44Z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