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1381" r:id="rId2"/>
    <p:sldId id="276" r:id="rId3"/>
    <p:sldId id="1545" r:id="rId4"/>
    <p:sldId id="1537" r:id="rId5"/>
    <p:sldId id="1536" r:id="rId6"/>
    <p:sldId id="1539" r:id="rId7"/>
    <p:sldId id="1540" r:id="rId8"/>
    <p:sldId id="1538" r:id="rId9"/>
    <p:sldId id="1541" r:id="rId10"/>
    <p:sldId id="1542" r:id="rId11"/>
    <p:sldId id="1543" r:id="rId12"/>
    <p:sldId id="1547" r:id="rId13"/>
    <p:sldId id="1544" r:id="rId14"/>
    <p:sldId id="1546" r:id="rId15"/>
    <p:sldId id="1535" r:id="rId16"/>
  </p:sldIdLst>
  <p:sldSz cx="9144000" cy="5143500" type="screen16x9"/>
  <p:notesSz cx="5765800" cy="3244850"/>
  <p:custDataLst>
    <p:tags r:id="rId18"/>
  </p:custDataLst>
  <p:defaultTextStyle>
    <a:defPPr>
      <a:defRPr lang="ru-RU"/>
    </a:defPPr>
    <a:lvl1pPr marL="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883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768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65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537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42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305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419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9074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  <p15:guide id="5" orient="horz" pos="2057">
          <p15:clr>
            <a:srgbClr val="A4A3A4"/>
          </p15:clr>
        </p15:guide>
        <p15:guide id="6" orient="horz" pos="4566">
          <p15:clr>
            <a:srgbClr val="A4A3A4"/>
          </p15:clr>
        </p15:guide>
        <p15:guide id="7" pos="1662">
          <p15:clr>
            <a:srgbClr val="A4A3A4"/>
          </p15:clr>
        </p15:guide>
        <p15:guide id="8" pos="34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31" autoAdjust="0"/>
    <p:restoredTop sz="94624" autoAdjust="0"/>
  </p:normalViewPr>
  <p:slideViewPr>
    <p:cSldViewPr>
      <p:cViewPr varScale="1">
        <p:scale>
          <a:sx n="154" d="100"/>
          <a:sy n="154" d="100"/>
        </p:scale>
        <p:origin x="276" y="114"/>
      </p:cViewPr>
      <p:guideLst>
        <p:guide orient="horz" pos="2880"/>
        <p:guide pos="2160"/>
        <p:guide orient="horz" pos="6391"/>
        <p:guide pos="4451"/>
        <p:guide orient="horz" pos="2057"/>
        <p:guide orient="horz" pos="4566"/>
        <p:guide pos="1662"/>
        <p:guide pos="34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24.12.2020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42319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684637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026958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369276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711595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05391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39623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738553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12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40270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3"/>
            <a:ext cx="777240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59"/>
            <a:ext cx="640080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537440"/>
          </a:xfrm>
        </p:spPr>
        <p:txBody>
          <a:bodyPr lIns="0" tIns="0" rIns="0" bIns="0"/>
          <a:lstStyle>
            <a:lvl1pPr>
              <a:defRPr sz="35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796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1"/>
            <a:ext cx="2893250" cy="342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12/24/2020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08137" y="1674387"/>
            <a:ext cx="4158102" cy="163967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12/24/2020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12/24/2020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03245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794139BF-A048-4D54-9A5E-D2954569E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3515F9CA-81CC-4456-8329-C8124EA91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93DAFDB9-8340-405C-8BE9-B326A1587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4DCA21-39E0-4963-BAC2-240BC692112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93448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gi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-12537"/>
            <a:ext cx="9130468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985521" y="2413016"/>
            <a:ext cx="6624735" cy="1500777"/>
          </a:xfrm>
          <a:prstGeom prst="rect">
            <a:avLst/>
          </a:prstGeom>
        </p:spPr>
        <p:txBody>
          <a:bodyPr vert="horz" wrap="square" lIns="0" tIns="22143" rIns="0" bIns="0" rtlCol="0">
            <a:spAutoFit/>
          </a:bodyPr>
          <a:lstStyle/>
          <a:p>
            <a:pPr marL="29189">
              <a:lnSpc>
                <a:spcPts val="3099"/>
              </a:lnSpc>
              <a:spcBef>
                <a:spcPts val="175"/>
              </a:spcBef>
            </a:pPr>
            <a:r>
              <a:rPr lang="ru-RU" sz="3200" b="1" dirty="0">
                <a:solidFill>
                  <a:srgbClr val="2365C7"/>
                </a:solidFill>
                <a:latin typeface="Arial"/>
                <a:cs typeface="Arial"/>
              </a:rPr>
              <a:t>ТЕМА</a:t>
            </a:r>
            <a:r>
              <a:rPr sz="3200" b="1" dirty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endParaRPr sz="3200" b="1" dirty="0">
              <a:latin typeface="Arial"/>
              <a:cs typeface="Arial"/>
            </a:endParaRPr>
          </a:p>
          <a:p>
            <a:pPr marL="20131">
              <a:lnSpc>
                <a:spcPts val="4431"/>
              </a:lnSpc>
            </a:pPr>
            <a:r>
              <a:rPr lang="ru-RU" sz="3200" b="1" dirty="0">
                <a:solidFill>
                  <a:srgbClr val="002060"/>
                </a:solidFill>
                <a:latin typeface="Arial"/>
                <a:cs typeface="Arial"/>
              </a:rPr>
              <a:t>ПОВОРОТ ТОЧКИ ВОКРУГ НАЧАЛА КООРДИНАТ </a:t>
            </a:r>
            <a:endParaRPr lang="en-US" sz="32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323528" y="2210127"/>
            <a:ext cx="545553" cy="204224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6444208" y="361576"/>
            <a:ext cx="2084091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6444208" y="346336"/>
            <a:ext cx="2112544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6636078" y="433346"/>
            <a:ext cx="1948356" cy="574343"/>
          </a:xfrm>
          <a:prstGeom prst="rect">
            <a:avLst/>
          </a:prstGeom>
        </p:spPr>
        <p:txBody>
          <a:bodyPr vert="horz" wrap="square" lIns="0" tIns="25164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uz-Cyrl-UZ" sz="3600" b="1" spc="16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r>
              <a:rPr lang="ru-RU" sz="3600" b="1" spc="16" dirty="0">
                <a:solidFill>
                  <a:srgbClr val="FEFEFE"/>
                </a:solidFill>
                <a:latin typeface="Arial"/>
                <a:cs typeface="Arial"/>
              </a:rPr>
              <a:t> класс</a:t>
            </a:r>
            <a:endParaRPr sz="3600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="" xmlns:a16="http://schemas.microsoft.com/office/drawing/2014/main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1348127" y="341809"/>
            <a:ext cx="4808049" cy="854086"/>
          </a:xfrm>
          <a:prstGeom prst="rect">
            <a:avLst/>
          </a:prstGeom>
        </p:spPr>
        <p:txBody>
          <a:bodyPr vert="horz" wrap="square" lIns="0" tIns="23183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61" algn="ctr" defTabSz="1451610">
              <a:spcBef>
                <a:spcPts val="181"/>
              </a:spcBef>
              <a:defRPr/>
            </a:pPr>
            <a:r>
              <a:rPr lang="ru-RU" sz="5398" kern="0" spc="8" dirty="0">
                <a:solidFill>
                  <a:sysClr val="window" lastClr="FFFFFF"/>
                </a:solidFill>
              </a:rPr>
              <a:t>АЛГЕБРА</a:t>
            </a:r>
            <a:endParaRPr lang="en-US" sz="5398" kern="0" spc="8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="" xmlns:a16="http://schemas.microsoft.com/office/drawing/2014/main" id="{D2168EAD-EAD9-4C91-B3BA-D0FB4D707556}"/>
              </a:ext>
            </a:extLst>
          </p:cNvPr>
          <p:cNvSpPr/>
          <p:nvPr/>
        </p:nvSpPr>
        <p:spPr>
          <a:xfrm>
            <a:off x="568083" y="1062322"/>
            <a:ext cx="25201" cy="49394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2">
            <a:extLst>
              <a:ext uri="{FF2B5EF4-FFF2-40B4-BE49-F238E27FC236}">
                <a16:creationId xmlns="" xmlns:a16="http://schemas.microsoft.com/office/drawing/2014/main" id="{5AAAE1A5-5083-45BC-BB77-451BC6095476}"/>
              </a:ext>
            </a:extLst>
          </p:cNvPr>
          <p:cNvSpPr/>
          <p:nvPr/>
        </p:nvSpPr>
        <p:spPr>
          <a:xfrm>
            <a:off x="519209" y="1049896"/>
            <a:ext cx="614902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="" xmlns:a16="http://schemas.microsoft.com/office/drawing/2014/main" id="{42562BD1-38C5-4FEF-BE28-9E2028CE083A}"/>
              </a:ext>
            </a:extLst>
          </p:cNvPr>
          <p:cNvSpPr/>
          <p:nvPr/>
        </p:nvSpPr>
        <p:spPr>
          <a:xfrm>
            <a:off x="580507" y="496597"/>
            <a:ext cx="0" cy="541315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4">
            <a:extLst>
              <a:ext uri="{FF2B5EF4-FFF2-40B4-BE49-F238E27FC236}">
                <a16:creationId xmlns="" xmlns:a16="http://schemas.microsoft.com/office/drawing/2014/main" id="{199D57BF-AFEE-4760-B709-A1E005ECDEF4}"/>
              </a:ext>
            </a:extLst>
          </p:cNvPr>
          <p:cNvSpPr/>
          <p:nvPr/>
        </p:nvSpPr>
        <p:spPr>
          <a:xfrm>
            <a:off x="640771" y="539961"/>
            <a:ext cx="448576" cy="46772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object 15">
            <a:extLst>
              <a:ext uri="{FF2B5EF4-FFF2-40B4-BE49-F238E27FC236}">
                <a16:creationId xmlns="" xmlns:a16="http://schemas.microsoft.com/office/drawing/2014/main" id="{DFF3D60F-1869-4734-8178-4BFE8F5C0368}"/>
              </a:ext>
            </a:extLst>
          </p:cNvPr>
          <p:cNvSpPr/>
          <p:nvPr/>
        </p:nvSpPr>
        <p:spPr>
          <a:xfrm>
            <a:off x="1068705" y="1084186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16">
            <a:extLst>
              <a:ext uri="{FF2B5EF4-FFF2-40B4-BE49-F238E27FC236}">
                <a16:creationId xmlns="" xmlns:a16="http://schemas.microsoft.com/office/drawing/2014/main" id="{C22A3C16-3643-4C83-83DD-E1EA8CC4BADD}"/>
              </a:ext>
            </a:extLst>
          </p:cNvPr>
          <p:cNvSpPr/>
          <p:nvPr/>
        </p:nvSpPr>
        <p:spPr>
          <a:xfrm>
            <a:off x="487236" y="515970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823125"/>
            <a:ext cx="1987421" cy="1959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7285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>
            <a:extLst>
              <a:ext uri="{FF2B5EF4-FFF2-40B4-BE49-F238E27FC236}">
                <a16:creationId xmlns="" xmlns:a16="http://schemas.microsoft.com/office/drawing/2014/main" id="{D052D7C2-02BC-404D-B835-E27D02245F5D}"/>
              </a:ext>
            </a:extLst>
          </p:cNvPr>
          <p:cNvSpPr/>
          <p:nvPr/>
        </p:nvSpPr>
        <p:spPr>
          <a:xfrm>
            <a:off x="2" y="9828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7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1" name="object 4">
            <a:extLst>
              <a:ext uri="{FF2B5EF4-FFF2-40B4-BE49-F238E27FC236}">
                <a16:creationId xmlns="" xmlns:a16="http://schemas.microsoft.com/office/drawing/2014/main" id="{8BDD3536-C61E-43B9-91FE-734721707C00}"/>
              </a:ext>
            </a:extLst>
          </p:cNvPr>
          <p:cNvSpPr txBox="1">
            <a:spLocks/>
          </p:cNvSpPr>
          <p:nvPr/>
        </p:nvSpPr>
        <p:spPr>
          <a:xfrm>
            <a:off x="35496" y="57562"/>
            <a:ext cx="9108501" cy="641980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4000" b="1" dirty="0"/>
              <a:t>ПРИМЕРЫ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 Box 3">
                <a:extLst>
                  <a:ext uri="{FF2B5EF4-FFF2-40B4-BE49-F238E27FC236}">
                    <a16:creationId xmlns="" xmlns:a16="http://schemas.microsoft.com/office/drawing/2014/main" id="{439462DD-7720-4936-86B1-EFB947B0D74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5536" y="1059582"/>
                <a:ext cx="8352928" cy="7367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800" dirty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1) При повороте точки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r>
                      <a:rPr lang="en-US" sz="1800" b="0" i="1" smtClean="0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(1;0)</m:t>
                    </m:r>
                  </m:oMath>
                </a14:m>
                <a:r>
                  <a:rPr lang="en-US" sz="1800" dirty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800" dirty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на угол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800" i="1" smtClean="0">
                            <a:solidFill>
                              <a:schemeClr val="bg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1800" i="1" smtClean="0">
                            <a:solidFill>
                              <a:schemeClr val="bg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num>
                      <m:den>
                        <m:r>
                          <a:rPr lang="ru-RU" sz="1800" b="0" i="1" smtClean="0">
                            <a:solidFill>
                              <a:schemeClr val="bg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ru-RU" sz="1800" dirty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рад получается точка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𝑀</m:t>
                    </m:r>
                    <m:r>
                      <a:rPr lang="en-US" sz="1800" b="0" i="1" smtClean="0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sz="1800" dirty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с координатами </a:t>
                </a:r>
                <a14:m>
                  <m:oMath xmlns:m="http://schemas.openxmlformats.org/officeDocument/2006/math">
                    <m:r>
                      <a:rPr lang="en-US" sz="1800" i="1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ru-RU" sz="1800" b="0" i="1" smtClean="0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  <m:r>
                      <a:rPr lang="en-US" sz="1800" i="1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  <m:r>
                      <a:rPr lang="ru-RU" sz="1800" b="0" i="1" smtClean="0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  <m:r>
                      <a:rPr lang="en-US" sz="1800" i="1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sz="1800" dirty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1800" dirty="0">
                  <a:solidFill>
                    <a:schemeClr val="bg1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8" name="Text Box 3">
                <a:extLst>
                  <a:ext uri="{FF2B5EF4-FFF2-40B4-BE49-F238E27FC236}">
                    <a16:creationId xmlns:a16="http://schemas.microsoft.com/office/drawing/2014/main" id="{439462DD-7720-4936-86B1-EFB947B0D7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5536" y="1059582"/>
                <a:ext cx="8352928" cy="736740"/>
              </a:xfrm>
              <a:prstGeom prst="rect">
                <a:avLst/>
              </a:prstGeom>
              <a:blipFill>
                <a:blip r:embed="rId2"/>
                <a:stretch>
                  <a:fillRect l="-657" t="-826" r="-584" b="-1239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Прямая со стрелкой 28">
            <a:extLst>
              <a:ext uri="{FF2B5EF4-FFF2-40B4-BE49-F238E27FC236}">
                <a16:creationId xmlns="" xmlns:a16="http://schemas.microsoft.com/office/drawing/2014/main" id="{810B4517-A620-47F0-B88B-1C1ACD3CE6D6}"/>
              </a:ext>
            </a:extLst>
          </p:cNvPr>
          <p:cNvCxnSpPr/>
          <p:nvPr/>
        </p:nvCxnSpPr>
        <p:spPr>
          <a:xfrm rot="5400000" flipH="1" flipV="1">
            <a:off x="3523303" y="3224121"/>
            <a:ext cx="3214710" cy="1191"/>
          </a:xfrm>
          <a:prstGeom prst="straightConnector1">
            <a:avLst/>
          </a:prstGeom>
          <a:ln w="19050">
            <a:solidFill>
              <a:schemeClr val="bg1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>
            <a:extLst>
              <a:ext uri="{FF2B5EF4-FFF2-40B4-BE49-F238E27FC236}">
                <a16:creationId xmlns="" xmlns:a16="http://schemas.microsoft.com/office/drawing/2014/main" id="{328E6B3A-DBB6-4D15-817B-D49ECB5A75E5}"/>
              </a:ext>
            </a:extLst>
          </p:cNvPr>
          <p:cNvCxnSpPr/>
          <p:nvPr/>
        </p:nvCxnSpPr>
        <p:spPr>
          <a:xfrm>
            <a:off x="3165512" y="3428915"/>
            <a:ext cx="3964809" cy="1191"/>
          </a:xfrm>
          <a:prstGeom prst="straightConnector1">
            <a:avLst/>
          </a:prstGeom>
          <a:ln w="19050">
            <a:solidFill>
              <a:schemeClr val="bg1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Овал 30">
            <a:extLst>
              <a:ext uri="{FF2B5EF4-FFF2-40B4-BE49-F238E27FC236}">
                <a16:creationId xmlns="" xmlns:a16="http://schemas.microsoft.com/office/drawing/2014/main" id="{5F4312B7-0D46-4975-B427-BE633F2F4A07}"/>
              </a:ext>
            </a:extLst>
          </p:cNvPr>
          <p:cNvSpPr/>
          <p:nvPr/>
        </p:nvSpPr>
        <p:spPr>
          <a:xfrm>
            <a:off x="3995936" y="2283718"/>
            <a:ext cx="2295000" cy="2295000"/>
          </a:xfrm>
          <a:prstGeom prst="ellips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F77D79A4-36D9-4DAC-A745-D8FFC7C3F8A2}"/>
              </a:ext>
            </a:extLst>
          </p:cNvPr>
          <p:cNvSpPr txBox="1"/>
          <p:nvPr/>
        </p:nvSpPr>
        <p:spPr>
          <a:xfrm>
            <a:off x="4945521" y="3401530"/>
            <a:ext cx="19169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>
                <a:solidFill>
                  <a:srgbClr val="FF0000"/>
                </a:solidFill>
              </a:rPr>
              <a:t>О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08319DF7-D80A-423F-A630-E70C7F264515}"/>
              </a:ext>
            </a:extLst>
          </p:cNvPr>
          <p:cNvSpPr txBox="1"/>
          <p:nvPr/>
        </p:nvSpPr>
        <p:spPr>
          <a:xfrm>
            <a:off x="6369528" y="3100298"/>
            <a:ext cx="24569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>
                <a:solidFill>
                  <a:srgbClr val="0000FF"/>
                </a:solidFill>
              </a:rPr>
              <a:t>Р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="" xmlns:a16="http://schemas.microsoft.com/office/drawing/2014/main" id="{BB27AE97-491C-41A9-A9D8-4F9D3C9261CB}"/>
              </a:ext>
            </a:extLst>
          </p:cNvPr>
          <p:cNvSpPr txBox="1"/>
          <p:nvPr/>
        </p:nvSpPr>
        <p:spPr>
          <a:xfrm>
            <a:off x="6372200" y="3444847"/>
            <a:ext cx="24646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599B3377-1605-4340-81E9-188AA23D537A}"/>
              </a:ext>
            </a:extLst>
          </p:cNvPr>
          <p:cNvSpPr txBox="1"/>
          <p:nvPr/>
        </p:nvSpPr>
        <p:spPr>
          <a:xfrm>
            <a:off x="4860032" y="1959682"/>
            <a:ext cx="27384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="" xmlns:a16="http://schemas.microsoft.com/office/drawing/2014/main" id="{389D2FFA-DEAF-49FC-AF63-13B65C1CE168}"/>
              </a:ext>
            </a:extLst>
          </p:cNvPr>
          <p:cNvSpPr txBox="1"/>
          <p:nvPr/>
        </p:nvSpPr>
        <p:spPr>
          <a:xfrm>
            <a:off x="3617894" y="3390841"/>
            <a:ext cx="35600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>
                <a:solidFill>
                  <a:srgbClr val="0000FF"/>
                </a:solidFill>
              </a:rPr>
              <a:t>-1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="" xmlns:a16="http://schemas.microsoft.com/office/drawing/2014/main" id="{97E449E5-0E3B-4B35-BDB7-E0E8125E3E1A}"/>
              </a:ext>
            </a:extLst>
          </p:cNvPr>
          <p:cNvSpPr txBox="1"/>
          <p:nvPr/>
        </p:nvSpPr>
        <p:spPr>
          <a:xfrm>
            <a:off x="4752020" y="4551970"/>
            <a:ext cx="38338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>
                <a:solidFill>
                  <a:srgbClr val="0000FF"/>
                </a:solidFill>
              </a:rPr>
              <a:t>-1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="" xmlns:a16="http://schemas.microsoft.com/office/drawing/2014/main" id="{35C505CF-CF37-4B12-B456-D12FE8944443}"/>
              </a:ext>
            </a:extLst>
          </p:cNvPr>
          <p:cNvSpPr txBox="1"/>
          <p:nvPr/>
        </p:nvSpPr>
        <p:spPr>
          <a:xfrm>
            <a:off x="5051277" y="2008970"/>
            <a:ext cx="32861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>
                <a:solidFill>
                  <a:srgbClr val="FF0000"/>
                </a:solidFill>
              </a:rPr>
              <a:t>М</a:t>
            </a:r>
          </a:p>
        </p:txBody>
      </p:sp>
      <p:cxnSp>
        <p:nvCxnSpPr>
          <p:cNvPr id="63" name="Прямая соединительная линия 62">
            <a:extLst>
              <a:ext uri="{FF2B5EF4-FFF2-40B4-BE49-F238E27FC236}">
                <a16:creationId xmlns="" xmlns:a16="http://schemas.microsoft.com/office/drawing/2014/main" id="{58F7B906-AA5F-4F0A-AD7C-3708F4A9F383}"/>
              </a:ext>
            </a:extLst>
          </p:cNvPr>
          <p:cNvCxnSpPr>
            <a:cxnSpLocks/>
            <a:endCxn id="31" idx="0"/>
          </p:cNvCxnSpPr>
          <p:nvPr/>
        </p:nvCxnSpPr>
        <p:spPr>
          <a:xfrm flipV="1">
            <a:off x="5130063" y="2283718"/>
            <a:ext cx="13373" cy="113412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Полилиния 41">
            <a:extLst>
              <a:ext uri="{FF2B5EF4-FFF2-40B4-BE49-F238E27FC236}">
                <a16:creationId xmlns="" xmlns:a16="http://schemas.microsoft.com/office/drawing/2014/main" id="{7D601EF2-C09A-4B72-A52B-85C98C366580}"/>
              </a:ext>
            </a:extLst>
          </p:cNvPr>
          <p:cNvSpPr/>
          <p:nvPr/>
        </p:nvSpPr>
        <p:spPr>
          <a:xfrm>
            <a:off x="5158266" y="2931790"/>
            <a:ext cx="495803" cy="516002"/>
          </a:xfrm>
          <a:custGeom>
            <a:avLst/>
            <a:gdLst>
              <a:gd name="connsiteX0" fmla="*/ 0 w 231675"/>
              <a:gd name="connsiteY0" fmla="*/ 0 h 555610"/>
              <a:gd name="connsiteX1" fmla="*/ 155817 w 231675"/>
              <a:gd name="connsiteY1" fmla="*/ 159917 h 555610"/>
              <a:gd name="connsiteX2" fmla="*/ 221424 w 231675"/>
              <a:gd name="connsiteY2" fmla="*/ 282931 h 555610"/>
              <a:gd name="connsiteX3" fmla="*/ 217324 w 231675"/>
              <a:gd name="connsiteY3" fmla="*/ 516656 h 555610"/>
              <a:gd name="connsiteX4" fmla="*/ 221424 w 231675"/>
              <a:gd name="connsiteY4" fmla="*/ 516656 h 555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675" h="555610">
                <a:moveTo>
                  <a:pt x="0" y="0"/>
                </a:moveTo>
                <a:cubicBezTo>
                  <a:pt x="59456" y="56381"/>
                  <a:pt x="118913" y="112762"/>
                  <a:pt x="155817" y="159917"/>
                </a:cubicBezTo>
                <a:cubicBezTo>
                  <a:pt x="192721" y="207072"/>
                  <a:pt x="211173" y="223475"/>
                  <a:pt x="221424" y="282931"/>
                </a:cubicBezTo>
                <a:cubicBezTo>
                  <a:pt x="231675" y="342388"/>
                  <a:pt x="217324" y="477702"/>
                  <a:pt x="217324" y="516656"/>
                </a:cubicBezTo>
                <a:cubicBezTo>
                  <a:pt x="217324" y="555610"/>
                  <a:pt x="219374" y="536133"/>
                  <a:pt x="221424" y="516656"/>
                </a:cubicBez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65" name="Прямоугольник 64">
            <a:extLst>
              <a:ext uri="{FF2B5EF4-FFF2-40B4-BE49-F238E27FC236}">
                <a16:creationId xmlns="" xmlns:a16="http://schemas.microsoft.com/office/drawing/2014/main" id="{4F9D3879-B275-42FC-BAF8-2FB80A511D3F}"/>
              </a:ext>
            </a:extLst>
          </p:cNvPr>
          <p:cNvSpPr/>
          <p:nvPr/>
        </p:nvSpPr>
        <p:spPr>
          <a:xfrm>
            <a:off x="5371548" y="3100298"/>
            <a:ext cx="271571" cy="427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500" b="1" dirty="0">
                <a:solidFill>
                  <a:srgbClr val="FF0000"/>
                </a:solidFill>
              </a:rPr>
              <a:t>α</a:t>
            </a:r>
            <a:r>
              <a:rPr lang="ru-RU" sz="1800" b="1" dirty="0">
                <a:solidFill>
                  <a:srgbClr val="FF0000"/>
                </a:solidFill>
              </a:rPr>
              <a:t> </a:t>
            </a:r>
            <a:r>
              <a:rPr lang="ru-RU" sz="2175" b="1" i="1" dirty="0">
                <a:solidFill>
                  <a:schemeClr val="tx1">
                    <a:lumMod val="75000"/>
                  </a:schemeClr>
                </a:solidFill>
              </a:rPr>
              <a:t> </a:t>
            </a:r>
            <a:endParaRPr lang="ru-RU" sz="2175" dirty="0"/>
          </a:p>
        </p:txBody>
      </p:sp>
      <p:cxnSp>
        <p:nvCxnSpPr>
          <p:cNvPr id="66" name="Прямая со стрелкой 65">
            <a:extLst>
              <a:ext uri="{FF2B5EF4-FFF2-40B4-BE49-F238E27FC236}">
                <a16:creationId xmlns="" xmlns:a16="http://schemas.microsoft.com/office/drawing/2014/main" id="{519F53F3-8095-4D4C-8C96-694DAC6CF17F}"/>
              </a:ext>
            </a:extLst>
          </p:cNvPr>
          <p:cNvCxnSpPr>
            <a:cxnSpLocks/>
            <a:stCxn id="64" idx="1"/>
            <a:endCxn id="64" idx="0"/>
          </p:cNvCxnSpPr>
          <p:nvPr/>
        </p:nvCxnSpPr>
        <p:spPr>
          <a:xfrm flipH="1" flipV="1">
            <a:off x="5158266" y="2931790"/>
            <a:ext cx="333461" cy="14851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Полилиния 48">
            <a:extLst>
              <a:ext uri="{FF2B5EF4-FFF2-40B4-BE49-F238E27FC236}">
                <a16:creationId xmlns="" xmlns:a16="http://schemas.microsoft.com/office/drawing/2014/main" id="{71A99B23-CA69-4CAC-AF3B-F8BB6EEBF71D}"/>
              </a:ext>
            </a:extLst>
          </p:cNvPr>
          <p:cNvSpPr/>
          <p:nvPr/>
        </p:nvSpPr>
        <p:spPr>
          <a:xfrm rot="17911396" flipV="1">
            <a:off x="6314425" y="2051004"/>
            <a:ext cx="387596" cy="657623"/>
          </a:xfrm>
          <a:custGeom>
            <a:avLst/>
            <a:gdLst>
              <a:gd name="connsiteX0" fmla="*/ 0 w 682171"/>
              <a:gd name="connsiteY0" fmla="*/ 0 h 1088571"/>
              <a:gd name="connsiteX1" fmla="*/ 246743 w 682171"/>
              <a:gd name="connsiteY1" fmla="*/ 188685 h 1088571"/>
              <a:gd name="connsiteX2" fmla="*/ 478971 w 682171"/>
              <a:gd name="connsiteY2" fmla="*/ 478971 h 1088571"/>
              <a:gd name="connsiteX3" fmla="*/ 609600 w 682171"/>
              <a:gd name="connsiteY3" fmla="*/ 798285 h 1088571"/>
              <a:gd name="connsiteX4" fmla="*/ 682171 w 682171"/>
              <a:gd name="connsiteY4" fmla="*/ 1088571 h 1088571"/>
              <a:gd name="connsiteX5" fmla="*/ 522514 w 682171"/>
              <a:gd name="connsiteY5" fmla="*/ 841828 h 1088571"/>
              <a:gd name="connsiteX6" fmla="*/ 653143 w 682171"/>
              <a:gd name="connsiteY6" fmla="*/ 1074057 h 1088571"/>
              <a:gd name="connsiteX7" fmla="*/ 682171 w 682171"/>
              <a:gd name="connsiteY7" fmla="*/ 769257 h 1088571"/>
              <a:gd name="connsiteX8" fmla="*/ 682171 w 682171"/>
              <a:gd name="connsiteY8" fmla="*/ 769257 h 10885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2171" h="1088571">
                <a:moveTo>
                  <a:pt x="0" y="0"/>
                </a:moveTo>
                <a:lnTo>
                  <a:pt x="246743" y="188685"/>
                </a:lnTo>
                <a:lnTo>
                  <a:pt x="478971" y="478971"/>
                </a:lnTo>
                <a:lnTo>
                  <a:pt x="609600" y="798285"/>
                </a:lnTo>
                <a:lnTo>
                  <a:pt x="682171" y="1088571"/>
                </a:lnTo>
                <a:lnTo>
                  <a:pt x="522514" y="841828"/>
                </a:lnTo>
                <a:lnTo>
                  <a:pt x="653143" y="1074057"/>
                </a:lnTo>
                <a:lnTo>
                  <a:pt x="682171" y="769257"/>
                </a:lnTo>
                <a:lnTo>
                  <a:pt x="682171" y="769257"/>
                </a:lnTo>
              </a:path>
            </a:pathLst>
          </a:cu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2175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="" xmlns:a16="http://schemas.microsoft.com/office/drawing/2014/main" id="{61010E4D-B2D6-411B-B905-9123289CC7CF}"/>
              </a:ext>
            </a:extLst>
          </p:cNvPr>
          <p:cNvSpPr txBox="1"/>
          <p:nvPr/>
        </p:nvSpPr>
        <p:spPr>
          <a:xfrm>
            <a:off x="6506452" y="1950138"/>
            <a:ext cx="575080" cy="427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>
                <a:solidFill>
                  <a:srgbClr val="FF0000"/>
                </a:solidFill>
              </a:rPr>
              <a:t>+</a:t>
            </a:r>
            <a:r>
              <a:rPr lang="el-GR" sz="1500" b="1" i="1" dirty="0">
                <a:solidFill>
                  <a:srgbClr val="FF0000"/>
                </a:solidFill>
              </a:rPr>
              <a:t> </a:t>
            </a:r>
            <a:r>
              <a:rPr lang="el-GR" sz="2100" b="1" dirty="0">
                <a:solidFill>
                  <a:srgbClr val="FF0000"/>
                </a:solidFill>
              </a:rPr>
              <a:t>α</a:t>
            </a:r>
            <a:r>
              <a:rPr lang="ru-RU" sz="2175" dirty="0">
                <a:solidFill>
                  <a:srgbClr val="C00000"/>
                </a:solidFill>
              </a:rPr>
              <a:t> </a:t>
            </a:r>
            <a:endParaRPr lang="ru-RU" sz="2175" dirty="0"/>
          </a:p>
        </p:txBody>
      </p:sp>
      <p:sp>
        <p:nvSpPr>
          <p:cNvPr id="69" name="TextBox 68">
            <a:extLst>
              <a:ext uri="{FF2B5EF4-FFF2-40B4-BE49-F238E27FC236}">
                <a16:creationId xmlns="" xmlns:a16="http://schemas.microsoft.com/office/drawing/2014/main" id="{D7662F69-3F73-4ADE-A3A1-DAECAF930795}"/>
              </a:ext>
            </a:extLst>
          </p:cNvPr>
          <p:cNvSpPr txBox="1"/>
          <p:nvPr/>
        </p:nvSpPr>
        <p:spPr>
          <a:xfrm>
            <a:off x="6150450" y="1566752"/>
            <a:ext cx="1506161" cy="427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I</a:t>
            </a:r>
            <a:r>
              <a:rPr lang="ru-RU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  четверть</a:t>
            </a:r>
          </a:p>
        </p:txBody>
      </p:sp>
      <p:sp>
        <p:nvSpPr>
          <p:cNvPr id="70" name="Прямоугольник 69">
            <a:extLst>
              <a:ext uri="{FF2B5EF4-FFF2-40B4-BE49-F238E27FC236}">
                <a16:creationId xmlns="" xmlns:a16="http://schemas.microsoft.com/office/drawing/2014/main" id="{A6B9C634-4DFB-4D0C-A93D-1CAAF24ACA47}"/>
              </a:ext>
            </a:extLst>
          </p:cNvPr>
          <p:cNvSpPr/>
          <p:nvPr/>
        </p:nvSpPr>
        <p:spPr>
          <a:xfrm>
            <a:off x="3379354" y="1712816"/>
            <a:ext cx="1485215" cy="4270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II</a:t>
            </a:r>
            <a:r>
              <a:rPr lang="ru-RU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  четверть</a:t>
            </a:r>
          </a:p>
        </p:txBody>
      </p:sp>
      <p:sp>
        <p:nvSpPr>
          <p:cNvPr id="71" name="Прямоугольник 70">
            <a:extLst>
              <a:ext uri="{FF2B5EF4-FFF2-40B4-BE49-F238E27FC236}">
                <a16:creationId xmlns="" xmlns:a16="http://schemas.microsoft.com/office/drawing/2014/main" id="{0F206226-08FA-4DC3-8C00-A752E8CA4CF9}"/>
              </a:ext>
            </a:extLst>
          </p:cNvPr>
          <p:cNvSpPr/>
          <p:nvPr/>
        </p:nvSpPr>
        <p:spPr>
          <a:xfrm>
            <a:off x="3302436" y="4579074"/>
            <a:ext cx="1555747" cy="4270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III</a:t>
            </a:r>
            <a:r>
              <a:rPr lang="ru-RU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  четверть</a:t>
            </a:r>
          </a:p>
        </p:txBody>
      </p:sp>
      <p:sp>
        <p:nvSpPr>
          <p:cNvPr id="72" name="Прямоугольник 71">
            <a:extLst>
              <a:ext uri="{FF2B5EF4-FFF2-40B4-BE49-F238E27FC236}">
                <a16:creationId xmlns="" xmlns:a16="http://schemas.microsoft.com/office/drawing/2014/main" id="{6996918A-316C-4858-BEAA-2E7D0B5B97B2}"/>
              </a:ext>
            </a:extLst>
          </p:cNvPr>
          <p:cNvSpPr/>
          <p:nvPr/>
        </p:nvSpPr>
        <p:spPr>
          <a:xfrm>
            <a:off x="6287374" y="4579074"/>
            <a:ext cx="1635897" cy="4270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IV</a:t>
            </a:r>
            <a:r>
              <a:rPr lang="ru-RU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   четверть</a:t>
            </a:r>
          </a:p>
        </p:txBody>
      </p:sp>
      <p:sp>
        <p:nvSpPr>
          <p:cNvPr id="73" name="Овал 72">
            <a:extLst>
              <a:ext uri="{FF2B5EF4-FFF2-40B4-BE49-F238E27FC236}">
                <a16:creationId xmlns="" xmlns:a16="http://schemas.microsoft.com/office/drawing/2014/main" id="{1F53556F-F243-402D-960C-214002E3A9A0}"/>
              </a:ext>
            </a:extLst>
          </p:cNvPr>
          <p:cNvSpPr/>
          <p:nvPr/>
        </p:nvSpPr>
        <p:spPr>
          <a:xfrm>
            <a:off x="6245067" y="3390841"/>
            <a:ext cx="81000" cy="81009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74" name="Овал 73">
            <a:extLst>
              <a:ext uri="{FF2B5EF4-FFF2-40B4-BE49-F238E27FC236}">
                <a16:creationId xmlns="" xmlns:a16="http://schemas.microsoft.com/office/drawing/2014/main" id="{DCADDB9F-19CB-4BF2-8252-5778525AA05C}"/>
              </a:ext>
            </a:extLst>
          </p:cNvPr>
          <p:cNvSpPr/>
          <p:nvPr/>
        </p:nvSpPr>
        <p:spPr>
          <a:xfrm>
            <a:off x="6237185" y="3390841"/>
            <a:ext cx="81000" cy="8100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75" name="Овал 74">
            <a:extLst>
              <a:ext uri="{FF2B5EF4-FFF2-40B4-BE49-F238E27FC236}">
                <a16:creationId xmlns="" xmlns:a16="http://schemas.microsoft.com/office/drawing/2014/main" id="{778C212E-2F9B-4434-92A0-BFCC635419BB}"/>
              </a:ext>
            </a:extLst>
          </p:cNvPr>
          <p:cNvSpPr/>
          <p:nvPr/>
        </p:nvSpPr>
        <p:spPr>
          <a:xfrm>
            <a:off x="6264188" y="3390841"/>
            <a:ext cx="81000" cy="8100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</p:spTree>
    <p:extLst>
      <p:ext uri="{BB962C8B-B14F-4D97-AF65-F5344CB8AC3E}">
        <p14:creationId xmlns:p14="http://schemas.microsoft.com/office/powerpoint/2010/main" val="3987494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222 -0.22963 C -0.11042 -0.21976 -0.06754 -0.19105 -0.04827 -0.1676 C -0.02952 -0.14507 -0.01823 -0.1213 -0.00799 -0.09352 C 0.00243 -0.06575 0.00868 -0.01976 0.01337 4.69136E-6 " pathEditMode="relative" rAng="0" ptsTypes="AAAA">
                                      <p:cBhvr>
                                        <p:cTn id="55" dur="2000" spd="-100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71" y="114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0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0"/>
                            </p:stCondLst>
                            <p:childTnLst>
                              <p:par>
                                <p:cTn id="6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587 -0.22963 C -0.11528 -0.21883 -0.07552 -0.19013 -0.05764 -0.16698 C -0.04028 -0.14352 -0.03003 -0.12038 -0.02014 -0.09198 C -0.01076 -0.06451 -0.00486 -0.01914 2.77778E-7 4.69136E-6 " pathEditMode="relative" rAng="0" ptsTypes="AAAA">
                                      <p:cBhvr>
                                        <p:cTn id="90" dur="2000" spd="-100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85" y="114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000"/>
                            </p:stCondLst>
                            <p:childTnLst>
                              <p:par>
                                <p:cTn id="10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3000"/>
                            </p:stCondLst>
                            <p:childTnLst>
                              <p:par>
                                <p:cTn id="10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1" grpId="0" animBg="1"/>
      <p:bldP spid="32" grpId="0"/>
      <p:bldP spid="33" grpId="0"/>
      <p:bldP spid="34" grpId="0"/>
      <p:bldP spid="35" grpId="0"/>
      <p:bldP spid="36" grpId="0"/>
      <p:bldP spid="37" grpId="0"/>
      <p:bldP spid="38" grpId="0"/>
      <p:bldP spid="64" grpId="0" animBg="1"/>
      <p:bldP spid="65" grpId="0"/>
      <p:bldP spid="67" grpId="0" animBg="1"/>
      <p:bldP spid="68" grpId="0"/>
      <p:bldP spid="69" grpId="0"/>
      <p:bldP spid="70" grpId="0"/>
      <p:bldP spid="71" grpId="0"/>
      <p:bldP spid="72" grpId="0"/>
      <p:bldP spid="73" grpId="0" animBg="1"/>
      <p:bldP spid="74" grpId="0" animBg="1"/>
      <p:bldP spid="74" grpId="1" animBg="1"/>
      <p:bldP spid="75" grpId="0" animBg="1"/>
      <p:bldP spid="75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>
            <a:extLst>
              <a:ext uri="{FF2B5EF4-FFF2-40B4-BE49-F238E27FC236}">
                <a16:creationId xmlns="" xmlns:a16="http://schemas.microsoft.com/office/drawing/2014/main" id="{D052D7C2-02BC-404D-B835-E27D02245F5D}"/>
              </a:ext>
            </a:extLst>
          </p:cNvPr>
          <p:cNvSpPr/>
          <p:nvPr/>
        </p:nvSpPr>
        <p:spPr>
          <a:xfrm>
            <a:off x="2" y="9828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7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1" name="object 4">
            <a:extLst>
              <a:ext uri="{FF2B5EF4-FFF2-40B4-BE49-F238E27FC236}">
                <a16:creationId xmlns="" xmlns:a16="http://schemas.microsoft.com/office/drawing/2014/main" id="{8BDD3536-C61E-43B9-91FE-734721707C00}"/>
              </a:ext>
            </a:extLst>
          </p:cNvPr>
          <p:cNvSpPr txBox="1">
            <a:spLocks/>
          </p:cNvSpPr>
          <p:nvPr/>
        </p:nvSpPr>
        <p:spPr>
          <a:xfrm>
            <a:off x="35496" y="57562"/>
            <a:ext cx="9108501" cy="641980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4000" b="1" dirty="0"/>
              <a:t>ПРИМЕРЫ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 Box 3">
                <a:extLst>
                  <a:ext uri="{FF2B5EF4-FFF2-40B4-BE49-F238E27FC236}">
                    <a16:creationId xmlns="" xmlns:a16="http://schemas.microsoft.com/office/drawing/2014/main" id="{439462DD-7720-4936-86B1-EFB947B0D74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5536" y="1059582"/>
                <a:ext cx="8352928" cy="7367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800" dirty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1) При повороте точки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r>
                      <a:rPr lang="en-US" sz="1800" b="0" i="1" smtClean="0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(1;0)</m:t>
                    </m:r>
                  </m:oMath>
                </a14:m>
                <a:r>
                  <a:rPr lang="en-US" sz="1800" dirty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800" dirty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на угол </a:t>
                </a:r>
                <a14:m>
                  <m:oMath xmlns:m="http://schemas.openxmlformats.org/officeDocument/2006/math">
                    <m:r>
                      <a:rPr lang="ru-RU" sz="1800" b="0" i="0" smtClean="0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f>
                      <m:fPr>
                        <m:ctrlPr>
                          <a:rPr lang="ru-RU" sz="1800" i="1" smtClean="0">
                            <a:solidFill>
                              <a:schemeClr val="bg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1800" i="1" smtClean="0">
                            <a:solidFill>
                              <a:schemeClr val="bg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num>
                      <m:den>
                        <m:r>
                          <a:rPr lang="ru-RU" sz="1800" b="0" i="1" smtClean="0">
                            <a:solidFill>
                              <a:schemeClr val="bg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ru-RU" sz="1800" dirty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рад получается точка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𝑀</m:t>
                    </m:r>
                    <m:r>
                      <a:rPr lang="en-US" sz="1800" b="0" i="1" smtClean="0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sz="1800" dirty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с координатами </a:t>
                </a:r>
                <a14:m>
                  <m:oMath xmlns:m="http://schemas.openxmlformats.org/officeDocument/2006/math">
                    <m:r>
                      <a:rPr lang="en-US" sz="1800" i="1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ru-RU" sz="1800" b="0" i="1" smtClean="0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  <m:r>
                      <a:rPr lang="en-US" sz="1800" i="1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  <m:r>
                      <a:rPr lang="ru-RU" sz="1800" b="0" i="1" smtClean="0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−1</m:t>
                    </m:r>
                    <m:r>
                      <a:rPr lang="en-US" sz="1800" i="1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sz="1800" dirty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1800" dirty="0">
                  <a:solidFill>
                    <a:schemeClr val="bg1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8" name="Text Box 3">
                <a:extLst>
                  <a:ext uri="{FF2B5EF4-FFF2-40B4-BE49-F238E27FC236}">
                    <a16:creationId xmlns:a16="http://schemas.microsoft.com/office/drawing/2014/main" id="{439462DD-7720-4936-86B1-EFB947B0D7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5536" y="1059582"/>
                <a:ext cx="8352928" cy="736740"/>
              </a:xfrm>
              <a:prstGeom prst="rect">
                <a:avLst/>
              </a:prstGeom>
              <a:blipFill>
                <a:blip r:embed="rId2"/>
                <a:stretch>
                  <a:fillRect l="-657" t="-826" r="-584" b="-1239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Прямая со стрелкой 28">
            <a:extLst>
              <a:ext uri="{FF2B5EF4-FFF2-40B4-BE49-F238E27FC236}">
                <a16:creationId xmlns="" xmlns:a16="http://schemas.microsoft.com/office/drawing/2014/main" id="{810B4517-A620-47F0-B88B-1C1ACD3CE6D6}"/>
              </a:ext>
            </a:extLst>
          </p:cNvPr>
          <p:cNvCxnSpPr/>
          <p:nvPr/>
        </p:nvCxnSpPr>
        <p:spPr>
          <a:xfrm rot="5400000" flipH="1" flipV="1">
            <a:off x="3523303" y="3224121"/>
            <a:ext cx="3214710" cy="1191"/>
          </a:xfrm>
          <a:prstGeom prst="straightConnector1">
            <a:avLst/>
          </a:prstGeom>
          <a:ln w="19050">
            <a:solidFill>
              <a:schemeClr val="bg1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>
            <a:extLst>
              <a:ext uri="{FF2B5EF4-FFF2-40B4-BE49-F238E27FC236}">
                <a16:creationId xmlns="" xmlns:a16="http://schemas.microsoft.com/office/drawing/2014/main" id="{328E6B3A-DBB6-4D15-817B-D49ECB5A75E5}"/>
              </a:ext>
            </a:extLst>
          </p:cNvPr>
          <p:cNvCxnSpPr/>
          <p:nvPr/>
        </p:nvCxnSpPr>
        <p:spPr>
          <a:xfrm>
            <a:off x="3165512" y="3428915"/>
            <a:ext cx="3964809" cy="1191"/>
          </a:xfrm>
          <a:prstGeom prst="straightConnector1">
            <a:avLst/>
          </a:prstGeom>
          <a:ln w="19050">
            <a:solidFill>
              <a:schemeClr val="bg1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Овал 30">
            <a:extLst>
              <a:ext uri="{FF2B5EF4-FFF2-40B4-BE49-F238E27FC236}">
                <a16:creationId xmlns="" xmlns:a16="http://schemas.microsoft.com/office/drawing/2014/main" id="{5F4312B7-0D46-4975-B427-BE633F2F4A07}"/>
              </a:ext>
            </a:extLst>
          </p:cNvPr>
          <p:cNvSpPr/>
          <p:nvPr/>
        </p:nvSpPr>
        <p:spPr>
          <a:xfrm>
            <a:off x="3995936" y="2283718"/>
            <a:ext cx="2295000" cy="2295000"/>
          </a:xfrm>
          <a:prstGeom prst="ellips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F77D79A4-36D9-4DAC-A745-D8FFC7C3F8A2}"/>
              </a:ext>
            </a:extLst>
          </p:cNvPr>
          <p:cNvSpPr txBox="1"/>
          <p:nvPr/>
        </p:nvSpPr>
        <p:spPr>
          <a:xfrm>
            <a:off x="4945521" y="3401530"/>
            <a:ext cx="19169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>
                <a:solidFill>
                  <a:srgbClr val="FF0000"/>
                </a:solidFill>
              </a:rPr>
              <a:t>О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08319DF7-D80A-423F-A630-E70C7F264515}"/>
              </a:ext>
            </a:extLst>
          </p:cNvPr>
          <p:cNvSpPr txBox="1"/>
          <p:nvPr/>
        </p:nvSpPr>
        <p:spPr>
          <a:xfrm>
            <a:off x="6369528" y="3100298"/>
            <a:ext cx="24569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>
                <a:solidFill>
                  <a:srgbClr val="0000FF"/>
                </a:solidFill>
              </a:rPr>
              <a:t>Р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="" xmlns:a16="http://schemas.microsoft.com/office/drawing/2014/main" id="{BB27AE97-491C-41A9-A9D8-4F9D3C9261CB}"/>
              </a:ext>
            </a:extLst>
          </p:cNvPr>
          <p:cNvSpPr txBox="1"/>
          <p:nvPr/>
        </p:nvSpPr>
        <p:spPr>
          <a:xfrm>
            <a:off x="6372200" y="3444847"/>
            <a:ext cx="24646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599B3377-1605-4340-81E9-188AA23D537A}"/>
              </a:ext>
            </a:extLst>
          </p:cNvPr>
          <p:cNvSpPr txBox="1"/>
          <p:nvPr/>
        </p:nvSpPr>
        <p:spPr>
          <a:xfrm>
            <a:off x="4860032" y="1959682"/>
            <a:ext cx="27384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="" xmlns:a16="http://schemas.microsoft.com/office/drawing/2014/main" id="{389D2FFA-DEAF-49FC-AF63-13B65C1CE168}"/>
              </a:ext>
            </a:extLst>
          </p:cNvPr>
          <p:cNvSpPr txBox="1"/>
          <p:nvPr/>
        </p:nvSpPr>
        <p:spPr>
          <a:xfrm>
            <a:off x="3617894" y="3390841"/>
            <a:ext cx="35600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>
                <a:solidFill>
                  <a:srgbClr val="0000FF"/>
                </a:solidFill>
              </a:rPr>
              <a:t>-1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="" xmlns:a16="http://schemas.microsoft.com/office/drawing/2014/main" id="{97E449E5-0E3B-4B35-BDB7-E0E8125E3E1A}"/>
              </a:ext>
            </a:extLst>
          </p:cNvPr>
          <p:cNvSpPr txBox="1"/>
          <p:nvPr/>
        </p:nvSpPr>
        <p:spPr>
          <a:xfrm>
            <a:off x="4752020" y="4551970"/>
            <a:ext cx="38338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>
                <a:solidFill>
                  <a:srgbClr val="0000FF"/>
                </a:solidFill>
              </a:rPr>
              <a:t>-1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="" xmlns:a16="http://schemas.microsoft.com/office/drawing/2014/main" id="{35C505CF-CF37-4B12-B456-D12FE8944443}"/>
              </a:ext>
            </a:extLst>
          </p:cNvPr>
          <p:cNvSpPr txBox="1"/>
          <p:nvPr/>
        </p:nvSpPr>
        <p:spPr>
          <a:xfrm>
            <a:off x="5079853" y="4551970"/>
            <a:ext cx="32861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>
                <a:solidFill>
                  <a:srgbClr val="FF0000"/>
                </a:solidFill>
              </a:rPr>
              <a:t>М</a:t>
            </a:r>
          </a:p>
        </p:txBody>
      </p:sp>
      <p:cxnSp>
        <p:nvCxnSpPr>
          <p:cNvPr id="63" name="Прямая соединительная линия 62">
            <a:extLst>
              <a:ext uri="{FF2B5EF4-FFF2-40B4-BE49-F238E27FC236}">
                <a16:creationId xmlns="" xmlns:a16="http://schemas.microsoft.com/office/drawing/2014/main" id="{58F7B906-AA5F-4F0A-AD7C-3708F4A9F383}"/>
              </a:ext>
            </a:extLst>
          </p:cNvPr>
          <p:cNvCxnSpPr>
            <a:cxnSpLocks/>
            <a:endCxn id="31" idx="4"/>
          </p:cNvCxnSpPr>
          <p:nvPr/>
        </p:nvCxnSpPr>
        <p:spPr>
          <a:xfrm>
            <a:off x="5130063" y="3417844"/>
            <a:ext cx="13373" cy="116087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Полилиния 41">
            <a:extLst>
              <a:ext uri="{FF2B5EF4-FFF2-40B4-BE49-F238E27FC236}">
                <a16:creationId xmlns="" xmlns:a16="http://schemas.microsoft.com/office/drawing/2014/main" id="{7D601EF2-C09A-4B72-A52B-85C98C366580}"/>
              </a:ext>
            </a:extLst>
          </p:cNvPr>
          <p:cNvSpPr/>
          <p:nvPr/>
        </p:nvSpPr>
        <p:spPr>
          <a:xfrm flipV="1">
            <a:off x="5218478" y="3447791"/>
            <a:ext cx="435591" cy="464943"/>
          </a:xfrm>
          <a:custGeom>
            <a:avLst/>
            <a:gdLst>
              <a:gd name="connsiteX0" fmla="*/ 0 w 231675"/>
              <a:gd name="connsiteY0" fmla="*/ 0 h 555610"/>
              <a:gd name="connsiteX1" fmla="*/ 155817 w 231675"/>
              <a:gd name="connsiteY1" fmla="*/ 159917 h 555610"/>
              <a:gd name="connsiteX2" fmla="*/ 221424 w 231675"/>
              <a:gd name="connsiteY2" fmla="*/ 282931 h 555610"/>
              <a:gd name="connsiteX3" fmla="*/ 217324 w 231675"/>
              <a:gd name="connsiteY3" fmla="*/ 516656 h 555610"/>
              <a:gd name="connsiteX4" fmla="*/ 221424 w 231675"/>
              <a:gd name="connsiteY4" fmla="*/ 516656 h 555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675" h="555610">
                <a:moveTo>
                  <a:pt x="0" y="0"/>
                </a:moveTo>
                <a:cubicBezTo>
                  <a:pt x="59456" y="56381"/>
                  <a:pt x="118913" y="112762"/>
                  <a:pt x="155817" y="159917"/>
                </a:cubicBezTo>
                <a:cubicBezTo>
                  <a:pt x="192721" y="207072"/>
                  <a:pt x="211173" y="223475"/>
                  <a:pt x="221424" y="282931"/>
                </a:cubicBezTo>
                <a:cubicBezTo>
                  <a:pt x="231675" y="342388"/>
                  <a:pt x="217324" y="477702"/>
                  <a:pt x="217324" y="516656"/>
                </a:cubicBezTo>
                <a:cubicBezTo>
                  <a:pt x="217324" y="555610"/>
                  <a:pt x="219374" y="536133"/>
                  <a:pt x="221424" y="516656"/>
                </a:cubicBez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65" name="Прямоугольник 64">
            <a:extLst>
              <a:ext uri="{FF2B5EF4-FFF2-40B4-BE49-F238E27FC236}">
                <a16:creationId xmlns="" xmlns:a16="http://schemas.microsoft.com/office/drawing/2014/main" id="{4F9D3879-B275-42FC-BAF8-2FB80A511D3F}"/>
              </a:ext>
            </a:extLst>
          </p:cNvPr>
          <p:cNvSpPr/>
          <p:nvPr/>
        </p:nvSpPr>
        <p:spPr>
          <a:xfrm>
            <a:off x="5191034" y="3333405"/>
            <a:ext cx="271571" cy="427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500" b="1" dirty="0">
                <a:solidFill>
                  <a:srgbClr val="FF0000"/>
                </a:solidFill>
              </a:rPr>
              <a:t>α</a:t>
            </a:r>
            <a:r>
              <a:rPr lang="ru-RU" sz="1800" b="1" dirty="0">
                <a:solidFill>
                  <a:srgbClr val="FF0000"/>
                </a:solidFill>
              </a:rPr>
              <a:t> </a:t>
            </a:r>
            <a:r>
              <a:rPr lang="ru-RU" sz="2175" b="1" i="1" dirty="0">
                <a:solidFill>
                  <a:schemeClr val="tx1">
                    <a:lumMod val="75000"/>
                  </a:schemeClr>
                </a:solidFill>
              </a:rPr>
              <a:t> </a:t>
            </a:r>
            <a:endParaRPr lang="ru-RU" sz="2175" dirty="0"/>
          </a:p>
        </p:txBody>
      </p:sp>
      <p:cxnSp>
        <p:nvCxnSpPr>
          <p:cNvPr id="66" name="Прямая со стрелкой 65">
            <a:extLst>
              <a:ext uri="{FF2B5EF4-FFF2-40B4-BE49-F238E27FC236}">
                <a16:creationId xmlns="" xmlns:a16="http://schemas.microsoft.com/office/drawing/2014/main" id="{519F53F3-8095-4D4C-8C96-694DAC6CF17F}"/>
              </a:ext>
            </a:extLst>
          </p:cNvPr>
          <p:cNvCxnSpPr>
            <a:cxnSpLocks/>
          </p:cNvCxnSpPr>
          <p:nvPr/>
        </p:nvCxnSpPr>
        <p:spPr>
          <a:xfrm flipH="1">
            <a:off x="5152307" y="3768012"/>
            <a:ext cx="381205" cy="16717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="" xmlns:a16="http://schemas.microsoft.com/office/drawing/2014/main" id="{D7662F69-3F73-4ADE-A3A1-DAECAF930795}"/>
              </a:ext>
            </a:extLst>
          </p:cNvPr>
          <p:cNvSpPr txBox="1"/>
          <p:nvPr/>
        </p:nvSpPr>
        <p:spPr>
          <a:xfrm>
            <a:off x="6150450" y="1566752"/>
            <a:ext cx="1506161" cy="427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I</a:t>
            </a:r>
            <a:r>
              <a:rPr lang="ru-RU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  четверть</a:t>
            </a:r>
          </a:p>
        </p:txBody>
      </p:sp>
      <p:sp>
        <p:nvSpPr>
          <p:cNvPr id="70" name="Прямоугольник 69">
            <a:extLst>
              <a:ext uri="{FF2B5EF4-FFF2-40B4-BE49-F238E27FC236}">
                <a16:creationId xmlns="" xmlns:a16="http://schemas.microsoft.com/office/drawing/2014/main" id="{A6B9C634-4DFB-4D0C-A93D-1CAAF24ACA47}"/>
              </a:ext>
            </a:extLst>
          </p:cNvPr>
          <p:cNvSpPr/>
          <p:nvPr/>
        </p:nvSpPr>
        <p:spPr>
          <a:xfrm>
            <a:off x="3379354" y="1712816"/>
            <a:ext cx="1485215" cy="4270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II</a:t>
            </a:r>
            <a:r>
              <a:rPr lang="ru-RU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  четверть</a:t>
            </a:r>
          </a:p>
        </p:txBody>
      </p:sp>
      <p:sp>
        <p:nvSpPr>
          <p:cNvPr id="71" name="Прямоугольник 70">
            <a:extLst>
              <a:ext uri="{FF2B5EF4-FFF2-40B4-BE49-F238E27FC236}">
                <a16:creationId xmlns="" xmlns:a16="http://schemas.microsoft.com/office/drawing/2014/main" id="{0F206226-08FA-4DC3-8C00-A752E8CA4CF9}"/>
              </a:ext>
            </a:extLst>
          </p:cNvPr>
          <p:cNvSpPr/>
          <p:nvPr/>
        </p:nvSpPr>
        <p:spPr>
          <a:xfrm>
            <a:off x="3302436" y="4579074"/>
            <a:ext cx="1555747" cy="4270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III</a:t>
            </a:r>
            <a:r>
              <a:rPr lang="ru-RU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  четверть</a:t>
            </a:r>
          </a:p>
        </p:txBody>
      </p:sp>
      <p:sp>
        <p:nvSpPr>
          <p:cNvPr id="72" name="Прямоугольник 71">
            <a:extLst>
              <a:ext uri="{FF2B5EF4-FFF2-40B4-BE49-F238E27FC236}">
                <a16:creationId xmlns="" xmlns:a16="http://schemas.microsoft.com/office/drawing/2014/main" id="{6996918A-316C-4858-BEAA-2E7D0B5B97B2}"/>
              </a:ext>
            </a:extLst>
          </p:cNvPr>
          <p:cNvSpPr/>
          <p:nvPr/>
        </p:nvSpPr>
        <p:spPr>
          <a:xfrm>
            <a:off x="6287374" y="4579074"/>
            <a:ext cx="1635897" cy="4270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IV</a:t>
            </a:r>
            <a:r>
              <a:rPr lang="ru-RU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   четверть</a:t>
            </a:r>
          </a:p>
        </p:txBody>
      </p:sp>
      <p:sp>
        <p:nvSpPr>
          <p:cNvPr id="73" name="Овал 72">
            <a:extLst>
              <a:ext uri="{FF2B5EF4-FFF2-40B4-BE49-F238E27FC236}">
                <a16:creationId xmlns="" xmlns:a16="http://schemas.microsoft.com/office/drawing/2014/main" id="{1F53556F-F243-402D-960C-214002E3A9A0}"/>
              </a:ext>
            </a:extLst>
          </p:cNvPr>
          <p:cNvSpPr/>
          <p:nvPr/>
        </p:nvSpPr>
        <p:spPr>
          <a:xfrm>
            <a:off x="6245067" y="3390841"/>
            <a:ext cx="81000" cy="81009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74" name="Овал 73">
            <a:extLst>
              <a:ext uri="{FF2B5EF4-FFF2-40B4-BE49-F238E27FC236}">
                <a16:creationId xmlns="" xmlns:a16="http://schemas.microsoft.com/office/drawing/2014/main" id="{DCADDB9F-19CB-4BF2-8252-5778525AA05C}"/>
              </a:ext>
            </a:extLst>
          </p:cNvPr>
          <p:cNvSpPr/>
          <p:nvPr/>
        </p:nvSpPr>
        <p:spPr>
          <a:xfrm>
            <a:off x="6237185" y="3390841"/>
            <a:ext cx="81000" cy="8100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75" name="Овал 74">
            <a:extLst>
              <a:ext uri="{FF2B5EF4-FFF2-40B4-BE49-F238E27FC236}">
                <a16:creationId xmlns="" xmlns:a16="http://schemas.microsoft.com/office/drawing/2014/main" id="{778C212E-2F9B-4434-92A0-BFCC635419BB}"/>
              </a:ext>
            </a:extLst>
          </p:cNvPr>
          <p:cNvSpPr/>
          <p:nvPr/>
        </p:nvSpPr>
        <p:spPr>
          <a:xfrm>
            <a:off x="6264188" y="3390841"/>
            <a:ext cx="81000" cy="8100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</p:spTree>
    <p:extLst>
      <p:ext uri="{BB962C8B-B14F-4D97-AF65-F5344CB8AC3E}">
        <p14:creationId xmlns:p14="http://schemas.microsoft.com/office/powerpoint/2010/main" val="1765821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000"/>
                            </p:stCondLst>
                            <p:childTnLst>
                              <p:par>
                                <p:cTn id="5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0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000"/>
                            </p:stCondLst>
                            <p:childTnLst>
                              <p:par>
                                <p:cTn id="8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3000"/>
                            </p:stCondLst>
                            <p:childTnLst>
                              <p:par>
                                <p:cTn id="9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1" grpId="0" animBg="1"/>
      <p:bldP spid="32" grpId="0"/>
      <p:bldP spid="33" grpId="0"/>
      <p:bldP spid="34" grpId="0"/>
      <p:bldP spid="35" grpId="0"/>
      <p:bldP spid="36" grpId="0"/>
      <p:bldP spid="37" grpId="0"/>
      <p:bldP spid="38" grpId="0"/>
      <p:bldP spid="64" grpId="0" animBg="1"/>
      <p:bldP spid="65" grpId="0"/>
      <p:bldP spid="69" grpId="0"/>
      <p:bldP spid="70" grpId="0"/>
      <p:bldP spid="71" grpId="0"/>
      <p:bldP spid="72" grpId="0"/>
      <p:bldP spid="73" grpId="0" animBg="1"/>
      <p:bldP spid="74" grpId="0" animBg="1"/>
      <p:bldP spid="7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9060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4"/>
          <p:cNvSpPr txBox="1">
            <a:spLocks/>
          </p:cNvSpPr>
          <p:nvPr/>
        </p:nvSpPr>
        <p:spPr>
          <a:xfrm>
            <a:off x="3" y="123478"/>
            <a:ext cx="9144000" cy="395758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400" dirty="0" smtClean="0"/>
              <a:t>НЕКОТОРЫЕ РАДИАННЫЕ И ГРАДУСНЫЕ МЕРЫ УГЛОВ</a:t>
            </a:r>
            <a:endParaRPr lang="ru-RU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Таблица 1"/>
              <p:cNvGraphicFramePr>
                <a:graphicFrameLocks noGrp="1"/>
              </p:cNvGraphicFramePr>
              <p:nvPr>
                <p:extLst/>
              </p:nvPr>
            </p:nvGraphicFramePr>
            <p:xfrm>
              <a:off x="179512" y="1275606"/>
              <a:ext cx="8784976" cy="3352778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056831"/>
                    <a:gridCol w="966524"/>
                    <a:gridCol w="1006392"/>
                    <a:gridCol w="892490"/>
                    <a:gridCol w="927476"/>
                    <a:gridCol w="927476"/>
                    <a:gridCol w="927476"/>
                    <a:gridCol w="927476"/>
                    <a:gridCol w="1152835"/>
                  </a:tblGrid>
                  <a:tr h="79208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ru-RU" sz="1600" b="1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 b="1" i="1">
                                        <a:effectLst/>
                                        <a:latin typeface="Cambria Math"/>
                                      </a:rPr>
                                      <m:t>𝟑𝟎</m:t>
                                    </m:r>
                                  </m:e>
                                  <m:sup>
                                    <m:r>
                                      <a:rPr lang="en-US" sz="1600" b="1" i="1">
                                        <a:effectLst/>
                                        <a:latin typeface="Cambria Math"/>
                                      </a:rPr>
                                      <m:t>𝟎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ru-RU" sz="1600" b="1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19582" marR="19582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ru-RU" sz="1600" b="1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 b="1" i="1">
                                        <a:effectLst/>
                                        <a:latin typeface="Cambria Math"/>
                                      </a:rPr>
                                      <m:t>𝟒𝟓</m:t>
                                    </m:r>
                                  </m:e>
                                  <m:sup>
                                    <m:r>
                                      <a:rPr lang="en-US" sz="1600" b="1" i="1">
                                        <a:effectLst/>
                                        <a:latin typeface="Cambria Math"/>
                                      </a:rPr>
                                      <m:t>𝟎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ru-RU" sz="1600" b="1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19582" marR="19582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ru-RU" sz="1600" b="1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 b="1" i="1">
                                        <a:effectLst/>
                                        <a:latin typeface="Cambria Math"/>
                                      </a:rPr>
                                      <m:t>𝟔𝟎</m:t>
                                    </m:r>
                                  </m:e>
                                  <m:sup>
                                    <m:r>
                                      <a:rPr lang="en-US" sz="1600" b="1" i="1">
                                        <a:effectLst/>
                                        <a:latin typeface="Cambria Math"/>
                                      </a:rPr>
                                      <m:t>𝟎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ru-RU" sz="1600" b="1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19582" marR="19582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ru-RU" sz="1600" b="1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 b="1" i="1">
                                        <a:effectLst/>
                                        <a:latin typeface="Cambria Math"/>
                                      </a:rPr>
                                      <m:t>𝟗𝟎</m:t>
                                    </m:r>
                                  </m:e>
                                  <m:sup>
                                    <m:r>
                                      <a:rPr lang="en-US" sz="1600" b="1" i="1">
                                        <a:effectLst/>
                                        <a:latin typeface="Cambria Math"/>
                                      </a:rPr>
                                      <m:t>𝟎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ru-RU" sz="1600" b="1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19582" marR="19582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ru-RU" sz="1600" b="1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 b="1" i="1">
                                        <a:effectLst/>
                                        <a:latin typeface="Cambria Math"/>
                                      </a:rPr>
                                      <m:t>𝟏𝟖𝟎</m:t>
                                    </m:r>
                                  </m:e>
                                  <m:sup>
                                    <m:r>
                                      <a:rPr lang="en-US" sz="1600" b="1" i="1">
                                        <a:effectLst/>
                                        <a:latin typeface="Cambria Math"/>
                                      </a:rPr>
                                      <m:t>𝟎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ru-RU" sz="1600" b="1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19582" marR="19582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ru-RU" sz="1600" b="1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 b="1" i="1">
                                        <a:effectLst/>
                                        <a:latin typeface="Cambria Math"/>
                                      </a:rPr>
                                      <m:t>𝟐𝟕𝟎</m:t>
                                    </m:r>
                                  </m:e>
                                  <m:sup>
                                    <m:r>
                                      <a:rPr lang="en-US" sz="1600" b="1" i="1">
                                        <a:effectLst/>
                                        <a:latin typeface="Cambria Math"/>
                                      </a:rPr>
                                      <m:t>𝟎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ru-RU" sz="1600" b="1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19582" marR="19582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ru-RU" sz="1600" b="1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 b="1" i="1">
                                        <a:effectLst/>
                                        <a:latin typeface="Cambria Math"/>
                                      </a:rPr>
                                      <m:t>𝟑𝟔𝟎</m:t>
                                    </m:r>
                                  </m:e>
                                  <m:sup>
                                    <m:r>
                                      <a:rPr lang="en-US" sz="1600" b="1" i="1">
                                        <a:effectLst/>
                                        <a:latin typeface="Cambria Math"/>
                                      </a:rPr>
                                      <m:t>𝟎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ru-RU" sz="1600" b="1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19582" marR="19582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ru-RU" sz="1600" b="1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 b="1">
                                        <a:effectLst/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a:rPr lang="en-US" sz="1600" b="1" i="1">
                                        <a:effectLst/>
                                        <a:latin typeface="Cambria Math"/>
                                      </a:rPr>
                                      <m:t>𝟗𝟎</m:t>
                                    </m:r>
                                  </m:e>
                                  <m:sup>
                                    <m:r>
                                      <a:rPr lang="en-US" sz="1600" b="1" i="1">
                                        <a:effectLst/>
                                        <a:latin typeface="Cambria Math"/>
                                      </a:rPr>
                                      <m:t>𝟎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ru-RU" sz="1600" b="1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19582" marR="19582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ru-RU" sz="1600" b="1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 b="1" i="1" smtClean="0">
                                        <a:effectLst/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a:rPr lang="en-US" sz="1600" b="1" i="1">
                                        <a:effectLst/>
                                        <a:latin typeface="Cambria Math"/>
                                      </a:rPr>
                                      <m:t>𝟏𝟖𝟎</m:t>
                                    </m:r>
                                  </m:e>
                                  <m:sup>
                                    <m:r>
                                      <a:rPr lang="en-US" sz="1600" b="1" i="1">
                                        <a:effectLst/>
                                        <a:latin typeface="Cambria Math"/>
                                      </a:rPr>
                                      <m:t>𝟎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ru-RU" sz="1600" b="1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19582" marR="19582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108012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800" b="1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800" b="1" i="1">
                                        <a:effectLst/>
                                        <a:latin typeface="Cambria Math"/>
                                      </a:rPr>
                                      <m:t>𝛑</m:t>
                                    </m:r>
                                  </m:num>
                                  <m:den>
                                    <m:r>
                                      <a:rPr lang="en-US" sz="1800" b="1" i="1">
                                        <a:effectLst/>
                                        <a:latin typeface="Cambria Math"/>
                                      </a:rPr>
                                      <m:t>𝟔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800" b="1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19582" marR="19582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800" b="1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800" b="1" i="1">
                                        <a:effectLst/>
                                        <a:latin typeface="Cambria Math"/>
                                      </a:rPr>
                                      <m:t>𝛑</m:t>
                                    </m:r>
                                  </m:num>
                                  <m:den>
                                    <m:r>
                                      <a:rPr lang="en-US" sz="1800" b="1" i="1">
                                        <a:effectLst/>
                                        <a:latin typeface="Cambria Math"/>
                                      </a:rPr>
                                      <m:t>𝟒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800" b="1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19582" marR="19582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800" b="1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800" b="1" i="1">
                                        <a:effectLst/>
                                        <a:latin typeface="Cambria Math"/>
                                      </a:rPr>
                                      <m:t>𝛑</m:t>
                                    </m:r>
                                  </m:num>
                                  <m:den>
                                    <m:r>
                                      <a:rPr lang="en-US" sz="1800" b="1" i="1">
                                        <a:effectLst/>
                                        <a:latin typeface="Cambria Math"/>
                                      </a:rPr>
                                      <m:t>𝟑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800" b="1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19582" marR="19582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800" b="1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800" b="1" i="1">
                                        <a:effectLst/>
                                        <a:latin typeface="Cambria Math"/>
                                      </a:rPr>
                                      <m:t>𝛑</m:t>
                                    </m:r>
                                  </m:num>
                                  <m:den>
                                    <m:r>
                                      <a:rPr lang="en-US" sz="1800" b="1" i="1">
                                        <a:effectLst/>
                                        <a:latin typeface="Cambria Math"/>
                                      </a:rPr>
                                      <m:t>𝟐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800" b="1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19582" marR="19582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1" i="1">
                                    <a:effectLst/>
                                    <a:latin typeface="Cambria Math"/>
                                  </a:rPr>
                                  <m:t>𝛑</m:t>
                                </m:r>
                              </m:oMath>
                            </m:oMathPara>
                          </a14:m>
                          <a:endParaRPr lang="ru-RU" sz="1800" b="1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19582" marR="19582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800" b="1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800" b="1" i="1">
                                        <a:effectLst/>
                                        <a:latin typeface="Cambria Math"/>
                                      </a:rPr>
                                      <m:t>𝟑</m:t>
                                    </m:r>
                                    <m:r>
                                      <a:rPr lang="en-US" sz="1800" b="1" i="1">
                                        <a:effectLst/>
                                        <a:latin typeface="Cambria Math"/>
                                      </a:rPr>
                                      <m:t>𝛑</m:t>
                                    </m:r>
                                  </m:num>
                                  <m:den>
                                    <m:r>
                                      <a:rPr lang="en-US" sz="1800" b="1" i="1">
                                        <a:effectLst/>
                                        <a:latin typeface="Cambria Math"/>
                                      </a:rPr>
                                      <m:t>𝟐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800" b="1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19582" marR="19582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1" i="1">
                                    <a:effectLst/>
                                    <a:latin typeface="Cambria Math"/>
                                  </a:rPr>
                                  <m:t>𝟐</m:t>
                                </m:r>
                                <m:r>
                                  <a:rPr lang="en-US" sz="1800" b="1" i="1">
                                    <a:effectLst/>
                                    <a:latin typeface="Cambria Math"/>
                                  </a:rPr>
                                  <m:t>𝛑</m:t>
                                </m:r>
                              </m:oMath>
                            </m:oMathPara>
                          </a14:m>
                          <a:endParaRPr lang="ru-RU" sz="1800" b="1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19582" marR="19582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1">
                                    <a:effectLst/>
                                    <a:latin typeface="Cambria Math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ru-RU" sz="1800" b="1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800" b="1" i="1">
                                        <a:effectLst/>
                                        <a:latin typeface="Cambria Math"/>
                                      </a:rPr>
                                      <m:t>𝛑</m:t>
                                    </m:r>
                                  </m:num>
                                  <m:den>
                                    <m:r>
                                      <a:rPr lang="en-US" sz="1800" b="1" i="1">
                                        <a:effectLst/>
                                        <a:latin typeface="Cambria Math"/>
                                      </a:rPr>
                                      <m:t>𝟐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800" b="1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19582" marR="19582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1">
                                    <a:effectLst/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800" b="1" i="1">
                                    <a:effectLst/>
                                    <a:latin typeface="Cambria Math"/>
                                  </a:rPr>
                                  <m:t>𝛑</m:t>
                                </m:r>
                              </m:oMath>
                            </m:oMathPara>
                          </a14:m>
                          <a:endParaRPr lang="ru-RU" sz="1800" b="1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19582" marR="19582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148057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ru-RU" sz="14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19582" marR="19582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ru-RU" sz="14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19582" marR="19582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ru-RU" sz="14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19582" marR="19582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ru-RU" sz="14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19582" marR="19582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ru-RU" sz="14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19582" marR="19582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ru-RU" sz="14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19582" marR="19582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ru-RU" sz="14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19582" marR="19582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ru-RU" sz="14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19582" marR="19582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ru-RU" sz="14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19582" marR="19582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2" name="Таблица 1"/>
              <p:cNvGraphicFramePr>
                <a:graphicFrameLocks noGrp="1"/>
              </p:cNvGraphicFramePr>
              <p:nvPr>
                <p:extLst/>
              </p:nvPr>
            </p:nvGraphicFramePr>
            <p:xfrm>
              <a:off x="179512" y="1275606"/>
              <a:ext cx="8784976" cy="3352778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056831"/>
                    <a:gridCol w="966524"/>
                    <a:gridCol w="1006392"/>
                    <a:gridCol w="892490"/>
                    <a:gridCol w="927476"/>
                    <a:gridCol w="927476"/>
                    <a:gridCol w="927476"/>
                    <a:gridCol w="927476"/>
                    <a:gridCol w="1152835"/>
                  </a:tblGrid>
                  <a:tr h="792088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19582" marR="19582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578" t="-769" r="-734682" b="-32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19582" marR="19582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09434" t="-769" r="-699371" b="-32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19582" marR="19582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01818" t="-769" r="-573939" b="-32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19582" marR="19582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338776" t="-769" r="-544218" b="-32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19582" marR="19582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424342" t="-769" r="-426316" b="-32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19582" marR="19582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524342" t="-769" r="-326316" b="-32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19582" marR="19582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620261" t="-769" r="-224183" b="-32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19582" marR="19582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725000" t="-769" r="-125658" b="-32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19582" marR="19582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663492" t="-769" r="-1058" b="-325385"/>
                          </a:stretch>
                        </a:blipFill>
                      </a:tcPr>
                    </a:tc>
                  </a:tr>
                  <a:tr h="108012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19582" marR="19582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578" t="-73596" r="-734682" b="-13764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19582" marR="19582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09434" t="-73596" r="-699371" b="-13764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19582" marR="19582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01818" t="-73596" r="-573939" b="-13764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19582" marR="19582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338776" t="-73596" r="-544218" b="-13764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19582" marR="19582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424342" t="-73596" r="-426316" b="-13764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19582" marR="19582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524342" t="-73596" r="-326316" b="-13764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19582" marR="19582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620261" t="-73596" r="-224183" b="-13764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19582" marR="19582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725000" t="-73596" r="-125658" b="-13764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19582" marR="19582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663492" t="-73596" r="-1058" b="-137640"/>
                          </a:stretch>
                        </a:blipFill>
                      </a:tcPr>
                    </a:tc>
                  </a:tr>
                  <a:tr h="148057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ru-RU" sz="14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19582" marR="19582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ru-RU" sz="14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19582" marR="19582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ru-RU" sz="14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19582" marR="19582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ru-RU" sz="14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19582" marR="19582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ru-RU" sz="14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19582" marR="19582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ru-RU" sz="14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19582" marR="19582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ru-RU" sz="14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19582" marR="19582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ru-RU" sz="14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19582" marR="19582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ru-RU" sz="14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19582" marR="19582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18" name="Рисунок 17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34" b="-1"/>
          <a:stretch/>
        </p:blipFill>
        <p:spPr bwMode="auto">
          <a:xfrm>
            <a:off x="329268" y="3458445"/>
            <a:ext cx="786348" cy="88060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9" name="Рисунок 18"/>
          <p:cNvPicPr/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11" t="5197" r="10596"/>
          <a:stretch/>
        </p:blipFill>
        <p:spPr bwMode="auto">
          <a:xfrm>
            <a:off x="1333774" y="3459207"/>
            <a:ext cx="789954" cy="83121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0" name="Рисунок 19"/>
          <p:cNvPicPr/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24493" r="-9822"/>
          <a:stretch/>
        </p:blipFill>
        <p:spPr bwMode="auto">
          <a:xfrm flipV="1">
            <a:off x="3275856" y="3581157"/>
            <a:ext cx="871941" cy="6887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2" name="Рисунок 21"/>
          <p:cNvPicPr/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001" r="9259"/>
          <a:stretch/>
        </p:blipFill>
        <p:spPr bwMode="auto">
          <a:xfrm>
            <a:off x="4234497" y="3589149"/>
            <a:ext cx="675005" cy="68072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3" name="Рисунок 22"/>
          <p:cNvPicPr/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771" r="22307"/>
          <a:stretch/>
        </p:blipFill>
        <p:spPr bwMode="auto">
          <a:xfrm>
            <a:off x="5148064" y="3635738"/>
            <a:ext cx="616585" cy="60325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4" name="Рисунок 23"/>
          <p:cNvPicPr/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44"/>
          <a:stretch/>
        </p:blipFill>
        <p:spPr bwMode="auto">
          <a:xfrm>
            <a:off x="6084168" y="3510643"/>
            <a:ext cx="774065" cy="72834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5" name="Рисунок 24"/>
          <p:cNvPicPr/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95"/>
          <a:stretch/>
        </p:blipFill>
        <p:spPr bwMode="auto">
          <a:xfrm>
            <a:off x="6948264" y="3502705"/>
            <a:ext cx="789940" cy="74422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6" name="Рисунок 25"/>
          <p:cNvPicPr/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69"/>
          <a:stretch/>
        </p:blipFill>
        <p:spPr bwMode="auto">
          <a:xfrm>
            <a:off x="8100392" y="3497308"/>
            <a:ext cx="744855" cy="74168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7" name="Рисунок 26"/>
          <p:cNvPicPr/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890"/>
          <a:stretch/>
        </p:blipFill>
        <p:spPr bwMode="auto">
          <a:xfrm>
            <a:off x="2339752" y="3465875"/>
            <a:ext cx="773430" cy="81788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95538242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>
            <a:extLst>
              <a:ext uri="{FF2B5EF4-FFF2-40B4-BE49-F238E27FC236}">
                <a16:creationId xmlns="" xmlns:a16="http://schemas.microsoft.com/office/drawing/2014/main" id="{D052D7C2-02BC-404D-B835-E27D02245F5D}"/>
              </a:ext>
            </a:extLst>
          </p:cNvPr>
          <p:cNvSpPr/>
          <p:nvPr/>
        </p:nvSpPr>
        <p:spPr>
          <a:xfrm>
            <a:off x="2" y="9828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7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 Box 3">
                <a:extLst>
                  <a:ext uri="{FF2B5EF4-FFF2-40B4-BE49-F238E27FC236}">
                    <a16:creationId xmlns="" xmlns:a16="http://schemas.microsoft.com/office/drawing/2014/main" id="{439462DD-7720-4936-86B1-EFB947B0D74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5536" y="1059582"/>
                <a:ext cx="8352928" cy="347422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8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Найдите координаты точки, полученной поворотом точки </a:t>
                </a:r>
                <a14:m>
                  <m:oMath xmlns:m="http://schemas.openxmlformats.org/officeDocument/2006/math">
                    <m:r>
                      <a:rPr lang="en-US" sz="1800" b="1" i="1" smtClean="0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𝑷</m:t>
                    </m:r>
                    <m:r>
                      <a:rPr lang="en-US" sz="1800" b="1" i="1" smtClean="0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sz="1800" b="1" i="1" smtClean="0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US" sz="1800" b="1" i="1" smtClean="0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  <m:r>
                      <a:rPr lang="en-US" sz="1800" b="1" i="1" smtClean="0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  <m:r>
                      <a:rPr lang="en-US" sz="1800" b="1" i="1" smtClean="0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sz="18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8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на угол </a:t>
                </a:r>
              </a:p>
              <a:p>
                <a:pPr marL="342900" indent="-342900" algn="just">
                  <a:buAutoNum type="arabicParenR"/>
                </a:pPr>
                <a14:m>
                  <m:oMath xmlns:m="http://schemas.openxmlformats.org/officeDocument/2006/math">
                    <m:r>
                      <a:rPr lang="ru-RU" sz="1800" b="1" i="1" smtClean="0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𝟕</m:t>
                    </m:r>
                    <m:r>
                      <a:rPr lang="ru-RU" sz="1800" b="1" i="1" smtClean="0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𝝅</m:t>
                    </m:r>
                    <m:r>
                      <a:rPr lang="ru-RU" sz="1800" b="1" i="1" smtClean="0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endParaRPr lang="ru-RU" sz="1800" b="1" dirty="0" smtClean="0">
                  <a:solidFill>
                    <a:schemeClr val="bg1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42900" indent="-342900" algn="just">
                  <a:buAutoNum type="arabicParenR"/>
                </a:pPr>
                <a14:m>
                  <m:oMath xmlns:m="http://schemas.openxmlformats.org/officeDocument/2006/math">
                    <m:r>
                      <a:rPr lang="ru-RU" sz="1800" b="1" i="1" smtClean="0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f>
                      <m:fPr>
                        <m:ctrlPr>
                          <a:rPr lang="ru-RU" sz="1800" b="1" i="1" smtClean="0">
                            <a:solidFill>
                              <a:schemeClr val="bg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1800" b="1" i="1" smtClean="0">
                            <a:solidFill>
                              <a:schemeClr val="bg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  <m:r>
                          <a:rPr lang="ru-RU" sz="1800" b="1" i="1" smtClean="0">
                            <a:solidFill>
                              <a:schemeClr val="bg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𝝅</m:t>
                        </m:r>
                      </m:num>
                      <m:den>
                        <m:r>
                          <a:rPr lang="ru-RU" sz="1800" b="1" i="1" smtClean="0">
                            <a:solidFill>
                              <a:schemeClr val="bg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endParaRPr lang="ru-RU" sz="1800" b="1" dirty="0" smtClean="0">
                  <a:solidFill>
                    <a:schemeClr val="bg1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42900" indent="-342900" algn="just">
                  <a:buAutoNum type="arabicParenR"/>
                </a:pPr>
                <a:endParaRPr lang="ru-RU" sz="1800" dirty="0" smtClean="0">
                  <a:solidFill>
                    <a:schemeClr val="bg1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sz="1800" dirty="0" smtClean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1) Так </a:t>
                </a:r>
                <a:r>
                  <a:rPr lang="ru-RU" sz="1800" dirty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как </a:t>
                </a:r>
                <a14:m>
                  <m:oMath xmlns:m="http://schemas.openxmlformats.org/officeDocument/2006/math">
                    <m:r>
                      <a:rPr lang="ru-RU" sz="1800" i="1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7</m:t>
                    </m:r>
                    <m:r>
                      <a:rPr lang="ru-RU" sz="1800" i="1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</m:t>
                    </m:r>
                    <m:r>
                      <a:rPr lang="ru-RU" sz="1800" i="1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1800" i="1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</m:t>
                    </m:r>
                    <m:r>
                      <a:rPr lang="ru-RU" sz="1800" i="1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+2</m:t>
                    </m:r>
                    <m:r>
                      <a:rPr lang="ru-RU" sz="1800" i="1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</m:t>
                    </m:r>
                    <m:r>
                      <a:rPr lang="ru-RU" sz="1800" i="1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∙3</m:t>
                    </m:r>
                  </m:oMath>
                </a14:m>
                <a:r>
                  <a:rPr lang="ru-RU" sz="1800" dirty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то при повороте на угол </a:t>
                </a:r>
                <a14:m>
                  <m:oMath xmlns:m="http://schemas.openxmlformats.org/officeDocument/2006/math">
                    <m:r>
                      <a:rPr lang="ru-RU" sz="1800" i="1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7</m:t>
                    </m:r>
                    <m:r>
                      <a:rPr lang="ru-RU" sz="1800" i="1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</m:t>
                    </m:r>
                  </m:oMath>
                </a14:m>
                <a:r>
                  <a:rPr lang="ru-RU" sz="1800" dirty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получается та же точка, что и при повороте на </a:t>
                </a:r>
                <a14:m>
                  <m:oMath xmlns:m="http://schemas.openxmlformats.org/officeDocument/2006/math">
                    <m:r>
                      <a:rPr lang="ru-RU" sz="1800" i="1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</m:t>
                    </m:r>
                  </m:oMath>
                </a14:m>
                <a:r>
                  <a:rPr lang="ru-RU" sz="1800" dirty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то есть точка с координатами </a:t>
                </a:r>
                <a14:m>
                  <m:oMath xmlns:m="http://schemas.openxmlformats.org/officeDocument/2006/math">
                    <m:r>
                      <a:rPr lang="en-US" sz="1800" i="1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ru-RU" sz="1800" i="1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1800" i="1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1;0)</m:t>
                    </m:r>
                  </m:oMath>
                </a14:m>
                <a:r>
                  <a:rPr lang="en-US" sz="1800" dirty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1800" dirty="0" smtClean="0">
                  <a:solidFill>
                    <a:schemeClr val="bg1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endParaRPr lang="ru-RU" sz="1800" dirty="0">
                  <a:solidFill>
                    <a:schemeClr val="bg1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sz="1800" dirty="0" smtClean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</a:t>
                </a:r>
                <a:r>
                  <a:rPr lang="ru-RU" sz="1800" dirty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 Так как</a:t>
                </a:r>
                <a14:m>
                  <m:oMath xmlns:m="http://schemas.openxmlformats.org/officeDocument/2006/math">
                    <m:r>
                      <a:rPr lang="ru-RU" sz="1800" i="1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f>
                      <m:fPr>
                        <m:ctrlPr>
                          <a:rPr lang="ru-RU" sz="1800" i="1">
                            <a:solidFill>
                              <a:schemeClr val="bg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1800" i="1">
                            <a:solidFill>
                              <a:schemeClr val="bg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  <m:r>
                          <a:rPr lang="ru-RU" sz="1800" i="1">
                            <a:solidFill>
                              <a:schemeClr val="bg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num>
                      <m:den>
                        <m:r>
                          <a:rPr lang="ru-RU" sz="1800" i="1">
                            <a:solidFill>
                              <a:schemeClr val="bg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ru-RU" sz="1800" i="1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=−</m:t>
                    </m:r>
                    <m:f>
                      <m:fPr>
                        <m:ctrlPr>
                          <a:rPr lang="ru-RU" sz="1800" i="1">
                            <a:solidFill>
                              <a:schemeClr val="bg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1800" i="1">
                            <a:solidFill>
                              <a:schemeClr val="bg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num>
                      <m:den>
                        <m:r>
                          <a:rPr lang="ru-RU" sz="1800" i="1">
                            <a:solidFill>
                              <a:schemeClr val="bg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ru-RU" sz="1800" i="1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−2</m:t>
                    </m:r>
                    <m:r>
                      <a:rPr lang="ru-RU" sz="1800" i="1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</m:t>
                    </m:r>
                  </m:oMath>
                </a14:m>
                <a:r>
                  <a:rPr lang="ru-RU" sz="1800" dirty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то при повороте на угол </a:t>
                </a:r>
                <a14:m>
                  <m:oMath xmlns:m="http://schemas.openxmlformats.org/officeDocument/2006/math">
                    <m:r>
                      <a:rPr lang="ru-RU" sz="1800" i="1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f>
                      <m:fPr>
                        <m:ctrlPr>
                          <a:rPr lang="ru-RU" sz="1800" i="1">
                            <a:solidFill>
                              <a:schemeClr val="bg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1800" i="1">
                            <a:solidFill>
                              <a:schemeClr val="bg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  <m:r>
                          <a:rPr lang="ru-RU" sz="1800" i="1">
                            <a:solidFill>
                              <a:schemeClr val="bg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num>
                      <m:den>
                        <m:r>
                          <a:rPr lang="ru-RU" sz="1800" i="1">
                            <a:solidFill>
                              <a:schemeClr val="bg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ru-RU" sz="1800" dirty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получается та же точка, что и при повороте на </a:t>
                </a:r>
                <a14:m>
                  <m:oMath xmlns:m="http://schemas.openxmlformats.org/officeDocument/2006/math">
                    <m:r>
                      <a:rPr lang="ru-RU" sz="1800" i="1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f>
                      <m:fPr>
                        <m:ctrlPr>
                          <a:rPr lang="ru-RU" sz="1800" i="1">
                            <a:solidFill>
                              <a:schemeClr val="bg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1800" i="1">
                            <a:solidFill>
                              <a:schemeClr val="bg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num>
                      <m:den>
                        <m:r>
                          <a:rPr lang="ru-RU" sz="1800" i="1">
                            <a:solidFill>
                              <a:schemeClr val="bg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ru-RU" sz="1800" dirty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то есть точка с координатами </a:t>
                </a:r>
                <a14:m>
                  <m:oMath xmlns:m="http://schemas.openxmlformats.org/officeDocument/2006/math">
                    <m:r>
                      <a:rPr lang="en-US" sz="1800" i="1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ru-RU" sz="1800" i="1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  <m:r>
                      <a:rPr lang="en-US" sz="1800" i="1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  <m:r>
                      <a:rPr lang="ru-RU" sz="1800" i="1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−1</m:t>
                    </m:r>
                    <m:r>
                      <a:rPr lang="en-US" sz="1800" i="1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sz="1800" dirty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1800" dirty="0">
                  <a:solidFill>
                    <a:schemeClr val="bg1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endParaRPr lang="ru-RU" sz="1800" dirty="0">
                  <a:solidFill>
                    <a:schemeClr val="bg1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8" name="Text Box 3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439462DD-7720-4936-86B1-EFB947B0D7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5536" y="1059582"/>
                <a:ext cx="8352928" cy="3474221"/>
              </a:xfrm>
              <a:prstGeom prst="rect">
                <a:avLst/>
              </a:prstGeom>
              <a:blipFill rotWithShape="0">
                <a:blip r:embed="rId2"/>
                <a:stretch>
                  <a:fillRect l="-657" t="-1053" r="-58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bject 4">
            <a:extLst>
              <a:ext uri="{FF2B5EF4-FFF2-40B4-BE49-F238E27FC236}">
                <a16:creationId xmlns="" xmlns:a16="http://schemas.microsoft.com/office/drawing/2014/main" id="{8BDD3536-C61E-43B9-91FE-734721707C00}"/>
              </a:ext>
            </a:extLst>
          </p:cNvPr>
          <p:cNvSpPr txBox="1">
            <a:spLocks/>
          </p:cNvSpPr>
          <p:nvPr/>
        </p:nvSpPr>
        <p:spPr>
          <a:xfrm>
            <a:off x="35496" y="57562"/>
            <a:ext cx="9108501" cy="641980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4000" dirty="0" smtClean="0"/>
              <a:t>ЗАДАЧА 1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2734863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>
            <a:extLst>
              <a:ext uri="{FF2B5EF4-FFF2-40B4-BE49-F238E27FC236}">
                <a16:creationId xmlns="" xmlns:a16="http://schemas.microsoft.com/office/drawing/2014/main" id="{D052D7C2-02BC-404D-B835-E27D02245F5D}"/>
              </a:ext>
            </a:extLst>
          </p:cNvPr>
          <p:cNvSpPr/>
          <p:nvPr/>
        </p:nvSpPr>
        <p:spPr>
          <a:xfrm>
            <a:off x="2" y="9828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7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 Box 3">
                <a:extLst>
                  <a:ext uri="{FF2B5EF4-FFF2-40B4-BE49-F238E27FC236}">
                    <a16:creationId xmlns="" xmlns:a16="http://schemas.microsoft.com/office/drawing/2014/main" id="{439462DD-7720-4936-86B1-EFB947B0D74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5536" y="1059582"/>
                <a:ext cx="8352928" cy="393287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8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Запишите все углы, на которые нужно повернуть точку </a:t>
                </a:r>
                <a14:m>
                  <m:oMath xmlns:m="http://schemas.openxmlformats.org/officeDocument/2006/math">
                    <m:r>
                      <a:rPr lang="en-US" sz="1800" b="1" i="1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sz="1800" b="1" i="1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US" sz="1800" b="1" i="1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  <m:r>
                      <a:rPr lang="en-US" sz="1800" b="1" i="1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  <m:r>
                      <a:rPr lang="en-US" sz="1800" b="1" i="1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ru-RU" sz="18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чтобы получить точку </a:t>
                </a:r>
                <a14:m>
                  <m:oMath xmlns:m="http://schemas.openxmlformats.org/officeDocument/2006/math">
                    <m:r>
                      <a:rPr lang="ru-RU" sz="1800" b="1" i="1" smtClean="0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f>
                      <m:fPr>
                        <m:ctrlPr>
                          <a:rPr lang="ru-RU" sz="1800" b="1" i="1" smtClean="0">
                            <a:solidFill>
                              <a:schemeClr val="bg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ru-RU" sz="1800" b="1" i="1" smtClean="0">
                                <a:solidFill>
                                  <a:schemeClr val="bg1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ru-RU" sz="1800" b="1" i="1" smtClean="0">
                                <a:solidFill>
                                  <a:schemeClr val="bg1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ru-RU" sz="1800" b="1" i="1" smtClean="0">
                            <a:solidFill>
                              <a:schemeClr val="bg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  <m:r>
                      <a:rPr lang="ru-RU" sz="1800" b="1" i="1" smtClean="0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  <m:f>
                      <m:fPr>
                        <m:ctrlPr>
                          <a:rPr lang="ru-RU" sz="1800" b="1" i="1" smtClean="0">
                            <a:solidFill>
                              <a:schemeClr val="bg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1800" b="1" i="1" smtClean="0">
                            <a:solidFill>
                              <a:schemeClr val="bg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ru-RU" sz="1800" b="1" i="1" smtClean="0">
                            <a:solidFill>
                              <a:schemeClr val="bg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  <m:r>
                      <a:rPr lang="ru-RU" sz="1800" b="1" i="1" smtClean="0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sz="18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1800" b="1" dirty="0" smtClean="0">
                  <a:solidFill>
                    <a:schemeClr val="bg1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endParaRPr lang="ru-RU" sz="1800" b="1" dirty="0">
                  <a:solidFill>
                    <a:schemeClr val="bg1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sz="1800" dirty="0" smtClean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Из прямоугольного треугольника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𝑁𝑂𝑀</m:t>
                    </m:r>
                  </m:oMath>
                </a14:m>
                <a:r>
                  <a:rPr lang="en-US" sz="1800" dirty="0" smtClean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800" dirty="0" smtClean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следует, </a:t>
                </a:r>
              </a:p>
              <a:p>
                <a:pPr algn="just"/>
                <a:r>
                  <a:rPr lang="ru-RU" sz="1800" dirty="0" smtClean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что угол </a:t>
                </a:r>
                <a14:m>
                  <m:oMath xmlns:m="http://schemas.openxmlformats.org/officeDocument/2006/math">
                    <m:r>
                      <a:rPr lang="en-US" sz="1800" b="0" i="1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𝑁𝑂𝑀</m:t>
                    </m:r>
                  </m:oMath>
                </a14:m>
                <a:r>
                  <a:rPr lang="ru-RU" sz="1800" dirty="0" smtClean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равен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800" i="1" smtClean="0">
                            <a:solidFill>
                              <a:schemeClr val="bg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1800" b="0" i="1" smtClean="0">
                            <a:solidFill>
                              <a:schemeClr val="bg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num>
                      <m:den>
                        <m:r>
                          <a:rPr lang="ru-RU" sz="1800" b="0" i="1" smtClean="0">
                            <a:solidFill>
                              <a:schemeClr val="bg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ru-RU" sz="1800" dirty="0" smtClean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то есть один из возможных</a:t>
                </a:r>
              </a:p>
              <a:p>
                <a:pPr algn="just"/>
                <a:r>
                  <a:rPr lang="ru-RU" sz="1800" dirty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у</a:t>
                </a:r>
                <a:r>
                  <a:rPr lang="ru-RU" sz="1800" dirty="0" smtClean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глов поворот равен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800" i="1">
                            <a:solidFill>
                              <a:schemeClr val="bg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1800" b="0" i="1">
                            <a:solidFill>
                              <a:schemeClr val="bg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num>
                      <m:den>
                        <m:r>
                          <a:rPr lang="ru-RU" sz="1800" b="0" i="1">
                            <a:solidFill>
                              <a:schemeClr val="bg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ru-RU" sz="1800" dirty="0" smtClean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Поэтому, все углы на </a:t>
                </a:r>
              </a:p>
              <a:p>
                <a:pPr algn="just"/>
                <a:r>
                  <a:rPr lang="ru-RU" sz="1800" dirty="0" smtClean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которые нужно повернуть точки </a:t>
                </a:r>
                <a14:m>
                  <m:oMath xmlns:m="http://schemas.openxmlformats.org/officeDocument/2006/math">
                    <m:r>
                      <a:rPr lang="ru-RU" sz="1800" b="0" i="1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f>
                      <m:fPr>
                        <m:ctrlPr>
                          <a:rPr lang="ru-RU" sz="1800" i="1">
                            <a:solidFill>
                              <a:schemeClr val="bg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ru-RU" sz="1800" i="1">
                                <a:solidFill>
                                  <a:schemeClr val="bg1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ru-RU" sz="1800" b="0" i="1">
                                <a:solidFill>
                                  <a:schemeClr val="bg1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ru-RU" sz="1800" b="0" i="1">
                            <a:solidFill>
                              <a:schemeClr val="bg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ru-RU" sz="1800" b="0" i="1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  <m:f>
                      <m:fPr>
                        <m:ctrlPr>
                          <a:rPr lang="ru-RU" sz="1800" i="1">
                            <a:solidFill>
                              <a:schemeClr val="bg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1800" b="0" i="1">
                            <a:solidFill>
                              <a:schemeClr val="bg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ru-RU" sz="1800" b="0" i="1">
                            <a:solidFill>
                              <a:schemeClr val="bg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ru-RU" sz="1800" b="0" i="1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ru-RU" sz="1800" dirty="0" smtClean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</a:p>
              <a:p>
                <a:pPr algn="just"/>
                <a:r>
                  <a:rPr lang="ru-RU" sz="1800" dirty="0" smtClean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выражаются</a:t>
                </a:r>
                <a:r>
                  <a:rPr lang="en-US" sz="1800" dirty="0" smtClean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800" dirty="0" smtClean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так: </a:t>
                </a:r>
              </a:p>
              <a:p>
                <a:pPr algn="just"/>
                <a:endParaRPr lang="ru-RU" sz="1800" b="1" dirty="0" smtClean="0">
                  <a:solidFill>
                    <a:schemeClr val="bg1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42900" indent="-342900" algn="just">
                  <a:buAutoNum type="arabicParenR"/>
                </a:pPr>
                <a:endParaRPr lang="ru-RU" sz="1800" b="1" dirty="0" smtClean="0">
                  <a:solidFill>
                    <a:schemeClr val="bg1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42900" indent="-342900" algn="just">
                  <a:buAutoNum type="arabicParenR"/>
                </a:pPr>
                <a:endParaRPr lang="ru-RU" sz="1800" dirty="0" smtClean="0">
                  <a:solidFill>
                    <a:schemeClr val="bg1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endParaRPr lang="ru-RU" sz="1800" dirty="0">
                  <a:solidFill>
                    <a:schemeClr val="bg1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8" name="Text Box 3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439462DD-7720-4936-86B1-EFB947B0D7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5536" y="1059582"/>
                <a:ext cx="8352928" cy="3932872"/>
              </a:xfrm>
              <a:prstGeom prst="rect">
                <a:avLst/>
              </a:prstGeom>
              <a:blipFill rotWithShape="0">
                <a:blip r:embed="rId2"/>
                <a:stretch>
                  <a:fillRect l="-657" t="-930" r="-58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bject 4">
            <a:extLst>
              <a:ext uri="{FF2B5EF4-FFF2-40B4-BE49-F238E27FC236}">
                <a16:creationId xmlns="" xmlns:a16="http://schemas.microsoft.com/office/drawing/2014/main" id="{8BDD3536-C61E-43B9-91FE-734721707C00}"/>
              </a:ext>
            </a:extLst>
          </p:cNvPr>
          <p:cNvSpPr txBox="1">
            <a:spLocks/>
          </p:cNvSpPr>
          <p:nvPr/>
        </p:nvSpPr>
        <p:spPr>
          <a:xfrm>
            <a:off x="35496" y="57562"/>
            <a:ext cx="9108501" cy="641980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4000" dirty="0" smtClean="0"/>
              <a:t>ЗАДАЧА 2</a:t>
            </a:r>
            <a:endParaRPr lang="ru-RU" sz="4000" b="1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271" y="2355726"/>
            <a:ext cx="2664296" cy="2276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7" name="Прямоугольник 6"/>
              <p:cNvSpPr/>
              <p:nvPr/>
            </p:nvSpPr>
            <p:spPr>
              <a:xfrm>
                <a:off x="395536" y="3867894"/>
                <a:ext cx="2259721" cy="6871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i="1" smtClean="0"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𝜋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6</m:t>
                        </m:r>
                      </m:den>
                    </m:f>
                    <m:r>
                      <a:rPr lang="en-US" dirty="0">
                        <a:latin typeface="Cambria Math"/>
                      </a:rPr>
                      <m:t>+</m:t>
                    </m:r>
                    <m:r>
                      <a:rPr lang="en-US" b="0" i="1" dirty="0" smtClean="0">
                        <a:latin typeface="Cambria Math"/>
                      </a:rPr>
                      <m:t>2</m:t>
                    </m:r>
                    <m:r>
                      <m:rPr>
                        <m:sty m:val="p"/>
                      </m:rPr>
                      <a:rPr lang="el-GR" i="1" dirty="0" smtClean="0">
                        <a:latin typeface="Cambria Math"/>
                        <a:ea typeface="Cambria Math"/>
                      </a:rPr>
                      <m:t>π</m:t>
                    </m:r>
                    <m:r>
                      <a:rPr lang="en-US" b="0" i="1" dirty="0" smtClean="0">
                        <a:latin typeface="Cambria Math"/>
                        <a:ea typeface="Cambria Math"/>
                      </a:rPr>
                      <m:t>𝑘</m:t>
                    </m:r>
                  </m:oMath>
                </a14:m>
                <a:r>
                  <a:rPr lang="en-US" dirty="0"/>
                  <a:t> </a:t>
                </a:r>
                <a:endParaRPr lang="ru-RU" dirty="0"/>
              </a:p>
            </p:txBody>
          </p:sp>
        </mc:Choice>
        <mc:Fallback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3867894"/>
                <a:ext cx="2259721" cy="68711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Прямоугольник 7"/>
              <p:cNvSpPr/>
              <p:nvPr/>
            </p:nvSpPr>
            <p:spPr>
              <a:xfrm>
                <a:off x="2700382" y="3942144"/>
                <a:ext cx="3527889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𝑘</m:t>
                    </m:r>
                    <m:r>
                      <a:rPr lang="en-US" i="1">
                        <a:latin typeface="Cambria Math"/>
                      </a:rPr>
                      <m:t>=0;±1;±2;±3;…</m:t>
                    </m:r>
                  </m:oMath>
                </a14:m>
                <a:endParaRPr lang="ru-RU" dirty="0"/>
              </a:p>
            </p:txBody>
          </p:sp>
        </mc:Choice>
        <mc:Fallback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0382" y="3942144"/>
                <a:ext cx="3527889" cy="538609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187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281" y="2067694"/>
            <a:ext cx="4392488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ject 2">
            <a:extLst>
              <a:ext uri="{FF2B5EF4-FFF2-40B4-BE49-F238E27FC236}">
                <a16:creationId xmlns="" xmlns:a16="http://schemas.microsoft.com/office/drawing/2014/main" id="{7FC1F883-1236-4202-BC5C-D62FD599365E}"/>
              </a:ext>
            </a:extLst>
          </p:cNvPr>
          <p:cNvSpPr/>
          <p:nvPr/>
        </p:nvSpPr>
        <p:spPr>
          <a:xfrm>
            <a:off x="0" y="3733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17">
            <a:extLst>
              <a:ext uri="{FF2B5EF4-FFF2-40B4-BE49-F238E27FC236}">
                <a16:creationId xmlns=""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10394" y="203750"/>
            <a:ext cx="883560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800" b="1" kern="0" dirty="0"/>
              <a:t>ЗАДАНИЕ ДЛЯ САМОСТОЯТЕЛЬНОГО РЕШЕНИЯ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79512" y="843558"/>
            <a:ext cx="9073008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pPr algn="ctr"/>
            <a:r>
              <a:rPr lang="ru-RU" sz="3200" b="1" dirty="0"/>
              <a:t>Стр.</a:t>
            </a:r>
            <a:r>
              <a:rPr lang="en-US" sz="3200" b="1" dirty="0"/>
              <a:t> </a:t>
            </a:r>
            <a:r>
              <a:rPr lang="uz-Cyrl-UZ" sz="3200" b="1" dirty="0">
                <a:solidFill>
                  <a:srgbClr val="7030A0"/>
                </a:solidFill>
              </a:rPr>
              <a:t>9</a:t>
            </a:r>
            <a:r>
              <a:rPr lang="ru-RU" sz="3200" b="1" dirty="0">
                <a:solidFill>
                  <a:srgbClr val="7030A0"/>
                </a:solidFill>
              </a:rPr>
              <a:t>6 </a:t>
            </a:r>
            <a:br>
              <a:rPr lang="ru-RU" sz="3200" b="1" dirty="0">
                <a:solidFill>
                  <a:srgbClr val="7030A0"/>
                </a:solidFill>
              </a:rPr>
            </a:br>
            <a:r>
              <a:rPr lang="ru-RU" sz="3200" b="1" dirty="0">
                <a:solidFill>
                  <a:srgbClr val="7030A0"/>
                </a:solidFill>
              </a:rPr>
              <a:t>№ </a:t>
            </a:r>
            <a:r>
              <a:rPr lang="ru-RU" sz="3200" b="1" dirty="0" smtClean="0">
                <a:solidFill>
                  <a:srgbClr val="7030A0"/>
                </a:solidFill>
              </a:rPr>
              <a:t>222, 223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790947169"/>
      </p:ext>
    </p:extLst>
  </p:cSld>
  <p:clrMapOvr>
    <a:masterClrMapping/>
  </p:clrMapOvr>
  <p:transition spd="slow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>
            <a:extLst>
              <a:ext uri="{FF2B5EF4-FFF2-40B4-BE49-F238E27FC236}">
                <a16:creationId xmlns="" xmlns:a16="http://schemas.microsoft.com/office/drawing/2014/main" id="{D052D7C2-02BC-404D-B835-E27D02245F5D}"/>
              </a:ext>
            </a:extLst>
          </p:cNvPr>
          <p:cNvSpPr/>
          <p:nvPr/>
        </p:nvSpPr>
        <p:spPr>
          <a:xfrm>
            <a:off x="2" y="9828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7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531" name="Text Box 3">
                <a:extLst>
                  <a:ext uri="{FF2B5EF4-FFF2-40B4-BE49-F238E27FC236}">
                    <a16:creationId xmlns="" xmlns:a16="http://schemas.microsoft.com/office/drawing/2014/main" id="{DF3BF8BB-CA11-44B6-8086-C738C66A494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5536" y="915566"/>
                <a:ext cx="8245424" cy="472488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altLang="ru-RU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213. Найдите радианную меру угла, выраженного в градусах:</a:t>
                </a:r>
              </a:p>
              <a:p>
                <a:pPr marL="457200" indent="-457200" algn="just">
                  <a:buAutoNum type="arabicParenR"/>
                </a:pPr>
                <a14:m>
                  <m:oMath xmlns:m="http://schemas.openxmlformats.org/officeDocument/2006/math">
                    <m:r>
                      <a:rPr lang="ru-RU" alt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40</m:t>
                    </m:r>
                    <m:r>
                      <a:rPr lang="ru-RU" altLang="ru-RU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°=40°∙</m:t>
                    </m:r>
                    <m:f>
                      <m:fPr>
                        <m:ctrlPr>
                          <a:rPr lang="ru-RU" altLang="ru-R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altLang="ru-R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num>
                      <m:den>
                        <m:r>
                          <a:rPr lang="ru-RU" altLang="ru-R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180°</m:t>
                        </m:r>
                      </m:den>
                    </m:f>
                    <m:r>
                      <a:rPr lang="ru-RU" altLang="ru-RU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altLang="ru-R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altLang="ru-R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ru-RU" altLang="ru-R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num>
                      <m:den>
                        <m:r>
                          <a:rPr lang="ru-RU" altLang="ru-R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9</m:t>
                        </m:r>
                      </m:den>
                    </m:f>
                  </m:oMath>
                </a14:m>
                <a:endParaRPr lang="ru-RU" alt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457200" indent="-457200" algn="just">
                  <a:buAutoNum type="arabicParenR"/>
                </a:pPr>
                <a14:m>
                  <m:oMath xmlns:m="http://schemas.openxmlformats.org/officeDocument/2006/math">
                    <m:r>
                      <a:rPr lang="ru-RU" alt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120</m:t>
                    </m:r>
                    <m:r>
                      <a:rPr lang="ru-RU" altLang="ru-RU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°=120°∙</m:t>
                    </m:r>
                    <m:f>
                      <m:fPr>
                        <m:ctrlPr>
                          <a:rPr lang="ru-RU" altLang="ru-R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altLang="ru-R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num>
                      <m:den>
                        <m:r>
                          <a:rPr lang="ru-RU" altLang="ru-R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180°</m:t>
                        </m:r>
                      </m:den>
                    </m:f>
                    <m:r>
                      <a:rPr lang="ru-RU" altLang="ru-RU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altLang="ru-R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altLang="ru-R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ru-RU" altLang="ru-R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num>
                      <m:den>
                        <m:r>
                          <a:rPr lang="ru-RU" altLang="ru-R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</m:oMath>
                </a14:m>
                <a:endParaRPr lang="en-US" altLang="ru-RU" sz="2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457200" indent="-457200" algn="just">
                  <a:buAutoNum type="arabicParenR"/>
                </a:pPr>
                <a14:m>
                  <m:oMath xmlns:m="http://schemas.openxmlformats.org/officeDocument/2006/math">
                    <m:r>
                      <a:rPr lang="ru-RU" altLang="ru-RU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  <m:r>
                      <a:rPr lang="en-US" alt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05</m:t>
                    </m:r>
                    <m:r>
                      <a:rPr lang="ru-RU" altLang="ru-RU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°=1</m:t>
                    </m:r>
                    <m:r>
                      <a:rPr lang="en-US" altLang="ru-RU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05</m:t>
                    </m:r>
                    <m:r>
                      <a:rPr lang="ru-RU" altLang="ru-RU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°∙</m:t>
                    </m:r>
                    <m:f>
                      <m:fPr>
                        <m:ctrlPr>
                          <a:rPr lang="ru-RU" alt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alt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num>
                      <m:den>
                        <m:r>
                          <a:rPr lang="ru-RU" alt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180°</m:t>
                        </m:r>
                      </m:den>
                    </m:f>
                    <m:r>
                      <a:rPr lang="ru-RU" altLang="ru-RU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alt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ru-R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  <m:r>
                          <a:rPr lang="ru-RU" alt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num>
                      <m:den>
                        <m:r>
                          <a:rPr lang="en-US" altLang="ru-R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12</m:t>
                        </m:r>
                      </m:den>
                    </m:f>
                  </m:oMath>
                </a14:m>
                <a:endParaRPr lang="en-US" altLang="ru-RU" sz="2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457200" indent="-457200" algn="just">
                  <a:buAutoNum type="arabicParenR"/>
                </a:pPr>
                <a14:m>
                  <m:oMath xmlns:m="http://schemas.openxmlformats.org/officeDocument/2006/math">
                    <m:r>
                      <a:rPr lang="ru-RU" altLang="ru-RU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  <m:r>
                      <a:rPr lang="en-US" alt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50</m:t>
                    </m:r>
                    <m:r>
                      <a:rPr lang="ru-RU" altLang="ru-RU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°=1</m:t>
                    </m:r>
                    <m:r>
                      <a:rPr lang="en-US" altLang="ru-RU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50</m:t>
                    </m:r>
                    <m:r>
                      <a:rPr lang="ru-RU" altLang="ru-RU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°∙</m:t>
                    </m:r>
                    <m:f>
                      <m:fPr>
                        <m:ctrlPr>
                          <a:rPr lang="ru-RU" alt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alt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num>
                      <m:den>
                        <m:r>
                          <a:rPr lang="ru-RU" alt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180°</m:t>
                        </m:r>
                      </m:den>
                    </m:f>
                    <m:r>
                      <a:rPr lang="ru-RU" altLang="ru-RU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alt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ru-R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  <m:r>
                          <a:rPr lang="ru-RU" alt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num>
                      <m:den>
                        <m:r>
                          <a:rPr lang="en-US" altLang="ru-R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den>
                    </m:f>
                  </m:oMath>
                </a14:m>
                <a:endParaRPr lang="en-US" altLang="ru-RU" sz="2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457200" indent="-457200" algn="just">
                  <a:buAutoNum type="arabicParenR"/>
                </a:pPr>
                <a14:m>
                  <m:oMath xmlns:m="http://schemas.openxmlformats.org/officeDocument/2006/math">
                    <m:r>
                      <a:rPr lang="en-US" alt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75</m:t>
                    </m:r>
                    <m:r>
                      <a:rPr lang="ru-RU" altLang="ru-RU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°=</m:t>
                    </m:r>
                    <m:r>
                      <a:rPr lang="en-US" altLang="ru-RU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7</m:t>
                    </m:r>
                    <m:r>
                      <a:rPr lang="en-US" altLang="ru-RU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5</m:t>
                    </m:r>
                    <m:r>
                      <a:rPr lang="ru-RU" altLang="ru-RU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°∙</m:t>
                    </m:r>
                    <m:f>
                      <m:fPr>
                        <m:ctrlPr>
                          <a:rPr lang="ru-RU" alt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alt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num>
                      <m:den>
                        <m:r>
                          <a:rPr lang="ru-RU" alt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180°</m:t>
                        </m:r>
                      </m:den>
                    </m:f>
                    <m:r>
                      <a:rPr lang="ru-RU" altLang="ru-RU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alt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ru-R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  <m:r>
                          <a:rPr lang="ru-RU" alt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num>
                      <m:den>
                        <m:r>
                          <a:rPr lang="en-US" alt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  <m:r>
                          <a:rPr lang="en-US" altLang="ru-R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endParaRPr lang="en-US" altLang="ru-RU" sz="2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457200" indent="-457200" algn="just">
                  <a:buAutoNum type="arabicParenR"/>
                </a:pPr>
                <a14:m>
                  <m:oMath xmlns:m="http://schemas.openxmlformats.org/officeDocument/2006/math">
                    <m:r>
                      <a:rPr lang="en-US" altLang="ru-RU" sz="24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</m:t>
                    </m:r>
                    <m:r>
                      <a:rPr lang="en-US" alt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r>
                      <a:rPr lang="ru-RU" altLang="ru-RU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°=</m:t>
                    </m:r>
                    <m:r>
                      <a:rPr lang="en-US" altLang="ru-RU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32</m:t>
                    </m:r>
                    <m:r>
                      <a:rPr lang="ru-RU" altLang="ru-RU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°∙</m:t>
                    </m:r>
                    <m:f>
                      <m:fPr>
                        <m:ctrlPr>
                          <a:rPr lang="ru-RU" alt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alt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num>
                      <m:den>
                        <m:r>
                          <a:rPr lang="ru-RU" alt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180°</m:t>
                        </m:r>
                      </m:den>
                    </m:f>
                    <m:r>
                      <a:rPr lang="ru-RU" altLang="ru-RU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alt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ru-R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8</m:t>
                        </m:r>
                        <m:r>
                          <a:rPr lang="ru-RU" alt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num>
                      <m:den>
                        <m:r>
                          <a:rPr lang="en-US" altLang="ru-R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45</m:t>
                        </m:r>
                      </m:den>
                    </m:f>
                  </m:oMath>
                </a14:m>
                <a:endParaRPr lang="en-US" altLang="ru-RU" sz="2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457200" indent="-457200" algn="just">
                  <a:buAutoNum type="arabicParenR"/>
                </a:pPr>
                <a:endParaRPr lang="en-US" altLang="ru-RU" sz="2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457200" indent="-457200" algn="just">
                  <a:buAutoNum type="arabicParenR"/>
                </a:pPr>
                <a:endParaRPr lang="ru-RU" alt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531" name="Text Box 3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DF3BF8BB-CA11-44B6-8086-C738C66A49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5536" y="915566"/>
                <a:ext cx="8245424" cy="4724883"/>
              </a:xfrm>
              <a:prstGeom prst="rect">
                <a:avLst/>
              </a:prstGeom>
              <a:blipFill rotWithShape="0">
                <a:blip r:embed="rId2"/>
                <a:stretch>
                  <a:fillRect l="-1183" t="-903" r="-1109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object 4">
            <a:extLst>
              <a:ext uri="{FF2B5EF4-FFF2-40B4-BE49-F238E27FC236}">
                <a16:creationId xmlns="" xmlns:a16="http://schemas.microsoft.com/office/drawing/2014/main" id="{8BDD3536-C61E-43B9-91FE-734721707C00}"/>
              </a:ext>
            </a:extLst>
          </p:cNvPr>
          <p:cNvSpPr txBox="1">
            <a:spLocks/>
          </p:cNvSpPr>
          <p:nvPr/>
        </p:nvSpPr>
        <p:spPr>
          <a:xfrm>
            <a:off x="35496" y="57562"/>
            <a:ext cx="9108501" cy="518869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kumimoji="0" lang="en-US" sz="32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>
            <a:extLst>
              <a:ext uri="{FF2B5EF4-FFF2-40B4-BE49-F238E27FC236}">
                <a16:creationId xmlns="" xmlns:a16="http://schemas.microsoft.com/office/drawing/2014/main" id="{D052D7C2-02BC-404D-B835-E27D02245F5D}"/>
              </a:ext>
            </a:extLst>
          </p:cNvPr>
          <p:cNvSpPr/>
          <p:nvPr/>
        </p:nvSpPr>
        <p:spPr>
          <a:xfrm>
            <a:off x="2" y="9828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7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531" name="Text Box 3">
                <a:extLst>
                  <a:ext uri="{FF2B5EF4-FFF2-40B4-BE49-F238E27FC236}">
                    <a16:creationId xmlns="" xmlns:a16="http://schemas.microsoft.com/office/drawing/2014/main" id="{DF3BF8BB-CA11-44B6-8086-C738C66A494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5536" y="915566"/>
                <a:ext cx="8245424" cy="444140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altLang="ru-RU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21</a:t>
                </a:r>
                <a:r>
                  <a:rPr lang="en-US" altLang="ru-RU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  <a:r>
                  <a:rPr lang="ru-RU" altLang="ru-RU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Найдите градусную меру угла, выраженного в радианах:</a:t>
                </a:r>
              </a:p>
              <a:p>
                <a:pPr marL="457200" indent="-457200" algn="just">
                  <a:buAutoNum type="arabi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altLang="ru-R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altLang="ru-R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num>
                      <m:den>
                        <m:r>
                          <a:rPr lang="ru-RU" altLang="ru-R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den>
                    </m:f>
                    <m:r>
                      <a:rPr lang="ru-RU" altLang="ru-RU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alt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alt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180°</m:t>
                        </m:r>
                      </m:num>
                      <m:den>
                        <m:r>
                          <a:rPr lang="ru-RU" alt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ru-RU" alt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ru-RU" altLang="ru-RU" sz="24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</m:t>
                    </m:r>
                    <m:r>
                      <a:rPr lang="ru-RU" altLang="ru-RU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  <m:r>
                      <a:rPr lang="ru-RU" altLang="ru-RU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°</m:t>
                    </m:r>
                  </m:oMath>
                </a14:m>
                <a:endParaRPr lang="ru-RU" alt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457200" indent="-457200" algn="just">
                  <a:buFontTx/>
                  <a:buAutoNum type="arabi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alt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alt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num>
                      <m:den>
                        <m:r>
                          <a:rPr lang="ru-RU" altLang="ru-R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9</m:t>
                        </m:r>
                      </m:den>
                    </m:f>
                    <m:r>
                      <a:rPr lang="ru-RU" altLang="ru-RU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alt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alt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180°</m:t>
                        </m:r>
                      </m:num>
                      <m:den>
                        <m:r>
                          <a:rPr lang="ru-RU" altLang="ru-R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ru-RU" alt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ru-RU" altLang="ru-RU" sz="24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r>
                      <a:rPr lang="ru-RU" altLang="ru-RU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  <m:r>
                      <a:rPr lang="ru-RU" altLang="ru-RU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°</m:t>
                    </m:r>
                  </m:oMath>
                </a14:m>
                <a:endParaRPr lang="en-US" altLang="ru-RU" sz="2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457200" indent="-457200" algn="just">
                  <a:buFontTx/>
                  <a:buAutoNum type="arabi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alt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altLang="ru-R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ru-RU" alt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num>
                      <m:den>
                        <m:r>
                          <a:rPr lang="ru-RU" altLang="ru-R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  <m:r>
                      <a:rPr lang="ru-RU" altLang="ru-RU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alt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altLang="ru-R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2∙</m:t>
                        </m:r>
                        <m:r>
                          <a:rPr lang="ru-RU" alt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180°</m:t>
                        </m:r>
                      </m:num>
                      <m:den>
                        <m:r>
                          <a:rPr lang="ru-RU" altLang="ru-R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  <m:r>
                      <m:rPr>
                        <m:nor/>
                      </m:rPr>
                      <a:rPr lang="ru-RU" altLang="ru-RU" sz="24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altLang="ru-RU" sz="24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  <m:r>
                      <a:rPr lang="ru-RU" altLang="ru-RU" sz="24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r>
                      <a:rPr lang="ru-RU" altLang="ru-RU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  <m:r>
                      <a:rPr lang="ru-RU" altLang="ru-RU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°</m:t>
                    </m:r>
                  </m:oMath>
                </a14:m>
                <a:endParaRPr lang="en-US" altLang="ru-RU" sz="2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457200" indent="-457200" algn="just">
                  <a:buFontTx/>
                  <a:buAutoNum type="arabi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alt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altLang="ru-R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  <m:r>
                          <a:rPr lang="ru-RU" alt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num>
                      <m:den>
                        <m:r>
                          <a:rPr lang="ru-RU" altLang="ru-R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  <m:r>
                      <a:rPr lang="ru-RU" altLang="ru-RU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alt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altLang="ru-R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  <m:r>
                          <a:rPr lang="ru-RU" alt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∙180°</m:t>
                        </m:r>
                      </m:num>
                      <m:den>
                        <m:r>
                          <a:rPr lang="ru-RU" altLang="ru-R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  <m:r>
                      <m:rPr>
                        <m:nor/>
                      </m:rPr>
                      <a:rPr lang="ru-RU" altLang="ru-RU" sz="24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altLang="ru-RU" sz="24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  <m:r>
                      <a:rPr lang="ru-RU" altLang="ru-RU" sz="24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35</m:t>
                    </m:r>
                    <m:r>
                      <a:rPr lang="ru-RU" altLang="ru-RU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°</m:t>
                    </m:r>
                  </m:oMath>
                </a14:m>
                <a:endParaRPr lang="en-US" alt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457200" indent="-457200" algn="just">
                  <a:buFontTx/>
                  <a:buAutoNum type="arabicParenR"/>
                </a:pPr>
                <a14:m>
                  <m:oMath xmlns:m="http://schemas.openxmlformats.org/officeDocument/2006/math">
                    <m:r>
                      <a:rPr lang="ru-RU" alt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r>
                      <a:rPr lang="ru-RU" altLang="ru-RU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altLang="ru-RU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2∙57,3°</m:t>
                    </m:r>
                    <m:r>
                      <a:rPr lang="ru-RU" altLang="ru-RU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altLang="ru-RU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114,6</m:t>
                    </m:r>
                    <m:r>
                      <a:rPr lang="ru-RU" altLang="ru-RU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°</m:t>
                    </m:r>
                  </m:oMath>
                </a14:m>
                <a:endParaRPr lang="en-US" altLang="ru-RU" sz="2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457200" indent="-457200" algn="just">
                  <a:buAutoNum type="arabicParenR"/>
                </a:pPr>
                <a:endParaRPr lang="en-US" altLang="ru-RU" sz="2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457200" indent="-457200" algn="just">
                  <a:buAutoNum type="arabicParenR"/>
                </a:pPr>
                <a:endParaRPr lang="en-US" altLang="ru-RU" sz="2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457200" indent="-457200" algn="just">
                  <a:buAutoNum type="arabicParenR"/>
                </a:pPr>
                <a:endParaRPr lang="ru-RU" alt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531" name="Text Box 3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DF3BF8BB-CA11-44B6-8086-C738C66A49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5536" y="915566"/>
                <a:ext cx="8245424" cy="4441409"/>
              </a:xfrm>
              <a:prstGeom prst="rect">
                <a:avLst/>
              </a:prstGeom>
              <a:blipFill rotWithShape="0">
                <a:blip r:embed="rId2"/>
                <a:stretch>
                  <a:fillRect l="-1183" t="-960" r="-1109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object 4">
            <a:extLst>
              <a:ext uri="{FF2B5EF4-FFF2-40B4-BE49-F238E27FC236}">
                <a16:creationId xmlns="" xmlns:a16="http://schemas.microsoft.com/office/drawing/2014/main" id="{8BDD3536-C61E-43B9-91FE-734721707C00}"/>
              </a:ext>
            </a:extLst>
          </p:cNvPr>
          <p:cNvSpPr txBox="1">
            <a:spLocks/>
          </p:cNvSpPr>
          <p:nvPr/>
        </p:nvSpPr>
        <p:spPr>
          <a:xfrm>
            <a:off x="35496" y="57562"/>
            <a:ext cx="9108501" cy="518869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kumimoji="0" lang="en-US" sz="32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6337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>
            <a:extLst>
              <a:ext uri="{FF2B5EF4-FFF2-40B4-BE49-F238E27FC236}">
                <a16:creationId xmlns="" xmlns:a16="http://schemas.microsoft.com/office/drawing/2014/main" id="{D052D7C2-02BC-404D-B835-E27D02245F5D}"/>
              </a:ext>
            </a:extLst>
          </p:cNvPr>
          <p:cNvSpPr/>
          <p:nvPr/>
        </p:nvSpPr>
        <p:spPr>
          <a:xfrm>
            <a:off x="2" y="9828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7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531" name="Text Box 3">
                <a:extLst>
                  <a:ext uri="{FF2B5EF4-FFF2-40B4-BE49-F238E27FC236}">
                    <a16:creationId xmlns="" xmlns:a16="http://schemas.microsoft.com/office/drawing/2014/main" id="{DF3BF8BB-CA11-44B6-8086-C738C66A494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7034" y="1059582"/>
                <a:ext cx="8245424" cy="35394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2000" dirty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ru-RU" sz="2800" dirty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Рассмотрим на координатной плоскости окружность радиуса 1 с центром в начале координат. Ее называют </a:t>
                </a:r>
                <a:r>
                  <a:rPr lang="ru-RU" sz="2800" b="1" i="1" dirty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единичной окружностью</a:t>
                </a:r>
                <a:r>
                  <a:rPr lang="ru-RU" sz="2800" dirty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 algn="just"/>
                <a:r>
                  <a:rPr lang="ru-RU" sz="2800" dirty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	Введем понятие поворота точки единичной окружности вокруг начала координат на угол </a:t>
                </a:r>
                <a14:m>
                  <m:oMath xmlns:m="http://schemas.openxmlformats.org/officeDocument/2006/math">
                    <m:r>
                      <a:rPr lang="ru-RU" sz="2800" i="1" smtClean="0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𝛼</m:t>
                    </m:r>
                  </m:oMath>
                </a14:m>
                <a:r>
                  <a:rPr lang="ru-RU" sz="2800" dirty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радиан, где </a:t>
                </a:r>
                <a14:m>
                  <m:oMath xmlns:m="http://schemas.openxmlformats.org/officeDocument/2006/math">
                    <m:r>
                      <a:rPr lang="ru-RU" sz="2800" i="1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𝛼</m:t>
                    </m:r>
                  </m:oMath>
                </a14:m>
                <a:r>
                  <a:rPr lang="ru-RU" sz="2800" dirty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-любое действительное число</a:t>
                </a:r>
              </a:p>
            </p:txBody>
          </p:sp>
        </mc:Choice>
        <mc:Fallback xmlns="">
          <p:sp>
            <p:nvSpPr>
              <p:cNvPr id="22531" name="Text Box 3">
                <a:extLst>
                  <a:ext uri="{FF2B5EF4-FFF2-40B4-BE49-F238E27FC236}">
                    <a16:creationId xmlns:a16="http://schemas.microsoft.com/office/drawing/2014/main" id="{DF3BF8BB-CA11-44B6-8086-C738C66A49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67034" y="1059582"/>
                <a:ext cx="8245424" cy="3539430"/>
              </a:xfrm>
              <a:prstGeom prst="rect">
                <a:avLst/>
              </a:prstGeom>
              <a:blipFill>
                <a:blip r:embed="rId2"/>
                <a:stretch>
                  <a:fillRect l="-1553" t="-1897" r="-1479" b="-3966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object 4">
            <a:extLst>
              <a:ext uri="{FF2B5EF4-FFF2-40B4-BE49-F238E27FC236}">
                <a16:creationId xmlns="" xmlns:a16="http://schemas.microsoft.com/office/drawing/2014/main" id="{8BDD3536-C61E-43B9-91FE-734721707C00}"/>
              </a:ext>
            </a:extLst>
          </p:cNvPr>
          <p:cNvSpPr txBox="1">
            <a:spLocks/>
          </p:cNvSpPr>
          <p:nvPr/>
        </p:nvSpPr>
        <p:spPr>
          <a:xfrm>
            <a:off x="35496" y="57562"/>
            <a:ext cx="9108501" cy="518869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3200" b="1" dirty="0"/>
              <a:t>ЕДИНИЧНАЯ ОКРУЖНОСТЬ</a:t>
            </a:r>
          </a:p>
        </p:txBody>
      </p:sp>
    </p:spTree>
    <p:extLst>
      <p:ext uri="{BB962C8B-B14F-4D97-AF65-F5344CB8AC3E}">
        <p14:creationId xmlns:p14="http://schemas.microsoft.com/office/powerpoint/2010/main" val="3558190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>
            <a:extLst>
              <a:ext uri="{FF2B5EF4-FFF2-40B4-BE49-F238E27FC236}">
                <a16:creationId xmlns="" xmlns:a16="http://schemas.microsoft.com/office/drawing/2014/main" id="{D052D7C2-02BC-404D-B835-E27D02245F5D}"/>
              </a:ext>
            </a:extLst>
          </p:cNvPr>
          <p:cNvSpPr/>
          <p:nvPr/>
        </p:nvSpPr>
        <p:spPr>
          <a:xfrm>
            <a:off x="2" y="9828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7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2531" name="Text Box 3">
            <a:extLst>
              <a:ext uri="{FF2B5EF4-FFF2-40B4-BE49-F238E27FC236}">
                <a16:creationId xmlns="" xmlns:a16="http://schemas.microsoft.com/office/drawing/2014/main" id="{DF3BF8BB-CA11-44B6-8086-C738C66A49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595" y="865902"/>
            <a:ext cx="824542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bg1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Окружность  с  центром  в  начале  координат  и радиусом </a:t>
            </a:r>
          </a:p>
          <a:p>
            <a:pPr algn="ctr"/>
            <a:r>
              <a:rPr lang="ru-RU" sz="2000" b="1" dirty="0">
                <a:solidFill>
                  <a:schemeClr val="bg1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равным  1   -  называется  единичной   окружностью. </a:t>
            </a:r>
          </a:p>
        </p:txBody>
      </p:sp>
      <p:sp>
        <p:nvSpPr>
          <p:cNvPr id="11" name="object 4">
            <a:extLst>
              <a:ext uri="{FF2B5EF4-FFF2-40B4-BE49-F238E27FC236}">
                <a16:creationId xmlns="" xmlns:a16="http://schemas.microsoft.com/office/drawing/2014/main" id="{8BDD3536-C61E-43B9-91FE-734721707C00}"/>
              </a:ext>
            </a:extLst>
          </p:cNvPr>
          <p:cNvSpPr txBox="1">
            <a:spLocks/>
          </p:cNvSpPr>
          <p:nvPr/>
        </p:nvSpPr>
        <p:spPr>
          <a:xfrm>
            <a:off x="35496" y="57562"/>
            <a:ext cx="9108501" cy="518869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3200" b="1" dirty="0"/>
              <a:t>ЕДИНИЧНАЯ ОКРУЖНОСТЬ</a:t>
            </a:r>
          </a:p>
        </p:txBody>
      </p:sp>
      <p:cxnSp>
        <p:nvCxnSpPr>
          <p:cNvPr id="7" name="Прямая со стрелкой 6">
            <a:extLst>
              <a:ext uri="{FF2B5EF4-FFF2-40B4-BE49-F238E27FC236}">
                <a16:creationId xmlns="" xmlns:a16="http://schemas.microsoft.com/office/drawing/2014/main" id="{BFE58626-5F5E-4A13-B8B5-8BF4D975C515}"/>
              </a:ext>
            </a:extLst>
          </p:cNvPr>
          <p:cNvCxnSpPr/>
          <p:nvPr/>
        </p:nvCxnSpPr>
        <p:spPr>
          <a:xfrm rot="5400000" flipH="1" flipV="1">
            <a:off x="1534082" y="3161114"/>
            <a:ext cx="3214710" cy="1191"/>
          </a:xfrm>
          <a:prstGeom prst="straightConnector1">
            <a:avLst/>
          </a:prstGeom>
          <a:ln w="19050">
            <a:solidFill>
              <a:schemeClr val="bg1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>
            <a:extLst>
              <a:ext uri="{FF2B5EF4-FFF2-40B4-BE49-F238E27FC236}">
                <a16:creationId xmlns="" xmlns:a16="http://schemas.microsoft.com/office/drawing/2014/main" id="{C3D8BB36-83D6-49C9-A1F9-EFFFAED655C2}"/>
              </a:ext>
            </a:extLst>
          </p:cNvPr>
          <p:cNvCxnSpPr/>
          <p:nvPr/>
        </p:nvCxnSpPr>
        <p:spPr>
          <a:xfrm>
            <a:off x="1176291" y="3365908"/>
            <a:ext cx="3964809" cy="1191"/>
          </a:xfrm>
          <a:prstGeom prst="straightConnector1">
            <a:avLst/>
          </a:prstGeom>
          <a:ln w="19050">
            <a:solidFill>
              <a:schemeClr val="bg1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Овал 8">
            <a:extLst>
              <a:ext uri="{FF2B5EF4-FFF2-40B4-BE49-F238E27FC236}">
                <a16:creationId xmlns="" xmlns:a16="http://schemas.microsoft.com/office/drawing/2014/main" id="{CE1B3DB0-E71A-48F8-AC5B-AE74C4702206}"/>
              </a:ext>
            </a:extLst>
          </p:cNvPr>
          <p:cNvSpPr/>
          <p:nvPr/>
        </p:nvSpPr>
        <p:spPr>
          <a:xfrm>
            <a:off x="2006715" y="2220711"/>
            <a:ext cx="2295000" cy="2295000"/>
          </a:xfrm>
          <a:prstGeom prst="ellips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B46435C1-FF43-4874-A29F-A0098621925A}"/>
              </a:ext>
            </a:extLst>
          </p:cNvPr>
          <p:cNvSpPr txBox="1"/>
          <p:nvPr/>
        </p:nvSpPr>
        <p:spPr>
          <a:xfrm>
            <a:off x="2956300" y="3338523"/>
            <a:ext cx="19169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>
                <a:solidFill>
                  <a:srgbClr val="FF0000"/>
                </a:solidFill>
              </a:rPr>
              <a:t>О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BACFEF45-39E3-43CF-8994-EDAF002B5924}"/>
              </a:ext>
            </a:extLst>
          </p:cNvPr>
          <p:cNvSpPr txBox="1"/>
          <p:nvPr/>
        </p:nvSpPr>
        <p:spPr>
          <a:xfrm>
            <a:off x="4380307" y="3037291"/>
            <a:ext cx="24569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>
                <a:solidFill>
                  <a:srgbClr val="0000FF"/>
                </a:solidFill>
              </a:rPr>
              <a:t>Р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095B0216-1107-45A1-93BF-53005776D1C5}"/>
              </a:ext>
            </a:extLst>
          </p:cNvPr>
          <p:cNvSpPr txBox="1"/>
          <p:nvPr/>
        </p:nvSpPr>
        <p:spPr>
          <a:xfrm>
            <a:off x="4382979" y="3381840"/>
            <a:ext cx="24646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16717DDE-6325-4270-BD16-ACDACD4E878C}"/>
              </a:ext>
            </a:extLst>
          </p:cNvPr>
          <p:cNvSpPr txBox="1"/>
          <p:nvPr/>
        </p:nvSpPr>
        <p:spPr>
          <a:xfrm>
            <a:off x="2870811" y="1896675"/>
            <a:ext cx="27384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DDB56A0E-A83E-4542-AB2B-398F81147A32}"/>
              </a:ext>
            </a:extLst>
          </p:cNvPr>
          <p:cNvSpPr txBox="1"/>
          <p:nvPr/>
        </p:nvSpPr>
        <p:spPr>
          <a:xfrm>
            <a:off x="1628673" y="3327834"/>
            <a:ext cx="35600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>
                <a:solidFill>
                  <a:srgbClr val="0000FF"/>
                </a:solidFill>
              </a:rPr>
              <a:t>-1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8EA6F075-FFE8-49C9-9B68-FDDB0E0AAD33}"/>
              </a:ext>
            </a:extLst>
          </p:cNvPr>
          <p:cNvSpPr txBox="1"/>
          <p:nvPr/>
        </p:nvSpPr>
        <p:spPr>
          <a:xfrm>
            <a:off x="2762799" y="4488963"/>
            <a:ext cx="38338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>
                <a:solidFill>
                  <a:srgbClr val="0000FF"/>
                </a:solidFill>
              </a:rPr>
              <a:t>-1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62F46918-A713-4340-BA68-06B55EF3E79C}"/>
              </a:ext>
            </a:extLst>
          </p:cNvPr>
          <p:cNvSpPr txBox="1"/>
          <p:nvPr/>
        </p:nvSpPr>
        <p:spPr>
          <a:xfrm>
            <a:off x="5530466" y="2489596"/>
            <a:ext cx="1643085" cy="55399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500" b="1" dirty="0"/>
              <a:t>точка </a:t>
            </a:r>
            <a:r>
              <a:rPr lang="ru-RU" sz="1500" b="1" dirty="0">
                <a:solidFill>
                  <a:srgbClr val="FF0000"/>
                </a:solidFill>
              </a:rPr>
              <a:t>Р </a:t>
            </a:r>
            <a:r>
              <a:rPr lang="ru-RU" sz="1500" b="1" dirty="0"/>
              <a:t> - начало отсчета углов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7E3529AD-9DDD-4B33-9123-605217A83841}"/>
              </a:ext>
            </a:extLst>
          </p:cNvPr>
          <p:cNvSpPr txBox="1"/>
          <p:nvPr/>
        </p:nvSpPr>
        <p:spPr>
          <a:xfrm>
            <a:off x="4161229" y="1503745"/>
            <a:ext cx="1506161" cy="427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I</a:t>
            </a:r>
            <a:r>
              <a:rPr lang="ru-RU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  четверть</a:t>
            </a:r>
          </a:p>
        </p:txBody>
      </p:sp>
      <p:sp>
        <p:nvSpPr>
          <p:cNvPr id="28" name="Прямоугольник 27">
            <a:extLst>
              <a:ext uri="{FF2B5EF4-FFF2-40B4-BE49-F238E27FC236}">
                <a16:creationId xmlns="" xmlns:a16="http://schemas.microsoft.com/office/drawing/2014/main" id="{0FD6E076-0590-4D15-8182-21CF2B097EEA}"/>
              </a:ext>
            </a:extLst>
          </p:cNvPr>
          <p:cNvSpPr/>
          <p:nvPr/>
        </p:nvSpPr>
        <p:spPr>
          <a:xfrm>
            <a:off x="1395370" y="1500593"/>
            <a:ext cx="1485215" cy="4270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II</a:t>
            </a:r>
            <a:r>
              <a:rPr lang="ru-RU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  четверть</a:t>
            </a:r>
          </a:p>
        </p:txBody>
      </p:sp>
      <p:sp>
        <p:nvSpPr>
          <p:cNvPr id="29" name="Прямоугольник 28">
            <a:extLst>
              <a:ext uri="{FF2B5EF4-FFF2-40B4-BE49-F238E27FC236}">
                <a16:creationId xmlns="" xmlns:a16="http://schemas.microsoft.com/office/drawing/2014/main" id="{680176A2-A943-4B30-8646-15C70EA6B1F7}"/>
              </a:ext>
            </a:extLst>
          </p:cNvPr>
          <p:cNvSpPr/>
          <p:nvPr/>
        </p:nvSpPr>
        <p:spPr>
          <a:xfrm>
            <a:off x="1313215" y="4516067"/>
            <a:ext cx="1555747" cy="4270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III</a:t>
            </a:r>
            <a:r>
              <a:rPr lang="ru-RU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  четверть</a:t>
            </a:r>
          </a:p>
        </p:txBody>
      </p:sp>
      <p:sp>
        <p:nvSpPr>
          <p:cNvPr id="30" name="Прямоугольник 29">
            <a:extLst>
              <a:ext uri="{FF2B5EF4-FFF2-40B4-BE49-F238E27FC236}">
                <a16:creationId xmlns="" xmlns:a16="http://schemas.microsoft.com/office/drawing/2014/main" id="{D9FFA27E-EE1D-41C1-90D2-2D3A150EADA6}"/>
              </a:ext>
            </a:extLst>
          </p:cNvPr>
          <p:cNvSpPr/>
          <p:nvPr/>
        </p:nvSpPr>
        <p:spPr>
          <a:xfrm>
            <a:off x="4298153" y="4516067"/>
            <a:ext cx="1635897" cy="4270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IV</a:t>
            </a:r>
            <a:r>
              <a:rPr lang="ru-RU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   четверть</a:t>
            </a:r>
          </a:p>
        </p:txBody>
      </p:sp>
      <p:sp>
        <p:nvSpPr>
          <p:cNvPr id="34" name="Овал 33">
            <a:extLst>
              <a:ext uri="{FF2B5EF4-FFF2-40B4-BE49-F238E27FC236}">
                <a16:creationId xmlns="" xmlns:a16="http://schemas.microsoft.com/office/drawing/2014/main" id="{84045DFB-4EFA-4866-98A4-DEDE5EE5B3AC}"/>
              </a:ext>
            </a:extLst>
          </p:cNvPr>
          <p:cNvSpPr/>
          <p:nvPr/>
        </p:nvSpPr>
        <p:spPr>
          <a:xfrm>
            <a:off x="4255846" y="3327834"/>
            <a:ext cx="81000" cy="81009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35" name="Овал 34">
            <a:extLst>
              <a:ext uri="{FF2B5EF4-FFF2-40B4-BE49-F238E27FC236}">
                <a16:creationId xmlns="" xmlns:a16="http://schemas.microsoft.com/office/drawing/2014/main" id="{FB921912-E10F-4BE7-B756-01018198FA81}"/>
              </a:ext>
            </a:extLst>
          </p:cNvPr>
          <p:cNvSpPr/>
          <p:nvPr/>
        </p:nvSpPr>
        <p:spPr>
          <a:xfrm>
            <a:off x="4247964" y="3327834"/>
            <a:ext cx="81000" cy="8100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36" name="Овал 35">
            <a:extLst>
              <a:ext uri="{FF2B5EF4-FFF2-40B4-BE49-F238E27FC236}">
                <a16:creationId xmlns="" xmlns:a16="http://schemas.microsoft.com/office/drawing/2014/main" id="{6B26D7C5-F264-4B49-A008-FD8763DC28FD}"/>
              </a:ext>
            </a:extLst>
          </p:cNvPr>
          <p:cNvSpPr/>
          <p:nvPr/>
        </p:nvSpPr>
        <p:spPr>
          <a:xfrm>
            <a:off x="4274967" y="3327834"/>
            <a:ext cx="81000" cy="8100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</p:spTree>
    <p:extLst>
      <p:ext uri="{BB962C8B-B14F-4D97-AF65-F5344CB8AC3E}">
        <p14:creationId xmlns:p14="http://schemas.microsoft.com/office/powerpoint/2010/main" val="1694283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111 -0.17049 C -0.05573 -0.16308 -0.03646 -0.14134 -0.02778 -0.12422 C -0.01927 -0.10734 -0.01424 -0.08976 -0.00955 -0.06917 C -0.00486 -0.04858 -0.00208 -0.01458 -5.55556E-7 3.33796E-6 " pathEditMode="relative" rAng="0" ptsTypes="aaaa">
                                      <p:cBhvr>
                                        <p:cTn id="53" dur="2000" spd="-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00" y="8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121 0.16034 C -0.04687 0.1527 -0.03073 0.13257 -0.02343 0.11661 C -0.01632 0.10041 -0.01215 0.08399 -0.00816 0.06432 C -0.00434 0.04511 -0.00191 0.01319 -3.33333E-6 3.2994E-6 " pathEditMode="relative" rAng="0" ptsTypes="aaaa">
                                      <p:cBhvr>
                                        <p:cTn id="61" dur="2000" spd="-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00" y="-8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000"/>
                            </p:stCondLst>
                            <p:childTnLst>
                              <p:par>
                                <p:cTn id="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2" grpId="0"/>
      <p:bldP spid="13" grpId="0"/>
      <p:bldP spid="14" grpId="0"/>
      <p:bldP spid="15" grpId="0"/>
      <p:bldP spid="16" grpId="0"/>
      <p:bldP spid="17" grpId="0" animBg="1"/>
      <p:bldP spid="27" grpId="0"/>
      <p:bldP spid="28" grpId="0"/>
      <p:bldP spid="29" grpId="0"/>
      <p:bldP spid="30" grpId="0"/>
      <p:bldP spid="34" grpId="0" animBg="1"/>
      <p:bldP spid="35" grpId="0" animBg="1"/>
      <p:bldP spid="35" grpId="1" animBg="1"/>
      <p:bldP spid="36" grpId="0" animBg="1"/>
      <p:bldP spid="36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>
            <a:extLst>
              <a:ext uri="{FF2B5EF4-FFF2-40B4-BE49-F238E27FC236}">
                <a16:creationId xmlns="" xmlns:a16="http://schemas.microsoft.com/office/drawing/2014/main" id="{D052D7C2-02BC-404D-B835-E27D02245F5D}"/>
              </a:ext>
            </a:extLst>
          </p:cNvPr>
          <p:cNvSpPr/>
          <p:nvPr/>
        </p:nvSpPr>
        <p:spPr>
          <a:xfrm>
            <a:off x="2" y="9828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7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1" name="object 4">
            <a:extLst>
              <a:ext uri="{FF2B5EF4-FFF2-40B4-BE49-F238E27FC236}">
                <a16:creationId xmlns="" xmlns:a16="http://schemas.microsoft.com/office/drawing/2014/main" id="{8BDD3536-C61E-43B9-91FE-734721707C00}"/>
              </a:ext>
            </a:extLst>
          </p:cNvPr>
          <p:cNvSpPr txBox="1">
            <a:spLocks/>
          </p:cNvSpPr>
          <p:nvPr/>
        </p:nvSpPr>
        <p:spPr>
          <a:xfrm>
            <a:off x="35496" y="57562"/>
            <a:ext cx="9108501" cy="518869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3200" b="1" dirty="0"/>
              <a:t>ЕДИНИЧНАЯ ОКРУЖНОСТЬ</a:t>
            </a:r>
          </a:p>
        </p:txBody>
      </p:sp>
      <p:cxnSp>
        <p:nvCxnSpPr>
          <p:cNvPr id="7" name="Прямая со стрелкой 6">
            <a:extLst>
              <a:ext uri="{FF2B5EF4-FFF2-40B4-BE49-F238E27FC236}">
                <a16:creationId xmlns="" xmlns:a16="http://schemas.microsoft.com/office/drawing/2014/main" id="{BFE58626-5F5E-4A13-B8B5-8BF4D975C515}"/>
              </a:ext>
            </a:extLst>
          </p:cNvPr>
          <p:cNvCxnSpPr/>
          <p:nvPr/>
        </p:nvCxnSpPr>
        <p:spPr>
          <a:xfrm rot="5400000" flipH="1" flipV="1">
            <a:off x="1534082" y="3161114"/>
            <a:ext cx="3214710" cy="1191"/>
          </a:xfrm>
          <a:prstGeom prst="straightConnector1">
            <a:avLst/>
          </a:prstGeom>
          <a:ln w="19050">
            <a:solidFill>
              <a:schemeClr val="bg1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>
            <a:extLst>
              <a:ext uri="{FF2B5EF4-FFF2-40B4-BE49-F238E27FC236}">
                <a16:creationId xmlns="" xmlns:a16="http://schemas.microsoft.com/office/drawing/2014/main" id="{C3D8BB36-83D6-49C9-A1F9-EFFFAED655C2}"/>
              </a:ext>
            </a:extLst>
          </p:cNvPr>
          <p:cNvCxnSpPr/>
          <p:nvPr/>
        </p:nvCxnSpPr>
        <p:spPr>
          <a:xfrm>
            <a:off x="1176291" y="3365908"/>
            <a:ext cx="3964809" cy="1191"/>
          </a:xfrm>
          <a:prstGeom prst="straightConnector1">
            <a:avLst/>
          </a:prstGeom>
          <a:ln w="19050">
            <a:solidFill>
              <a:schemeClr val="bg1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Овал 8">
            <a:extLst>
              <a:ext uri="{FF2B5EF4-FFF2-40B4-BE49-F238E27FC236}">
                <a16:creationId xmlns="" xmlns:a16="http://schemas.microsoft.com/office/drawing/2014/main" id="{CE1B3DB0-E71A-48F8-AC5B-AE74C4702206}"/>
              </a:ext>
            </a:extLst>
          </p:cNvPr>
          <p:cNvSpPr/>
          <p:nvPr/>
        </p:nvSpPr>
        <p:spPr>
          <a:xfrm>
            <a:off x="2006715" y="2220711"/>
            <a:ext cx="2295000" cy="2295000"/>
          </a:xfrm>
          <a:prstGeom prst="ellips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B46435C1-FF43-4874-A29F-A0098621925A}"/>
              </a:ext>
            </a:extLst>
          </p:cNvPr>
          <p:cNvSpPr txBox="1"/>
          <p:nvPr/>
        </p:nvSpPr>
        <p:spPr>
          <a:xfrm>
            <a:off x="2956300" y="3338523"/>
            <a:ext cx="19169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>
                <a:solidFill>
                  <a:srgbClr val="FF0000"/>
                </a:solidFill>
              </a:rPr>
              <a:t>О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BACFEF45-39E3-43CF-8994-EDAF002B5924}"/>
              </a:ext>
            </a:extLst>
          </p:cNvPr>
          <p:cNvSpPr txBox="1"/>
          <p:nvPr/>
        </p:nvSpPr>
        <p:spPr>
          <a:xfrm>
            <a:off x="4380307" y="3037291"/>
            <a:ext cx="24569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>
                <a:solidFill>
                  <a:srgbClr val="0000FF"/>
                </a:solidFill>
              </a:rPr>
              <a:t>Р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095B0216-1107-45A1-93BF-53005776D1C5}"/>
              </a:ext>
            </a:extLst>
          </p:cNvPr>
          <p:cNvSpPr txBox="1"/>
          <p:nvPr/>
        </p:nvSpPr>
        <p:spPr>
          <a:xfrm>
            <a:off x="4382979" y="3381840"/>
            <a:ext cx="24646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16717DDE-6325-4270-BD16-ACDACD4E878C}"/>
              </a:ext>
            </a:extLst>
          </p:cNvPr>
          <p:cNvSpPr txBox="1"/>
          <p:nvPr/>
        </p:nvSpPr>
        <p:spPr>
          <a:xfrm>
            <a:off x="2870811" y="1896675"/>
            <a:ext cx="27384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DDB56A0E-A83E-4542-AB2B-398F81147A32}"/>
              </a:ext>
            </a:extLst>
          </p:cNvPr>
          <p:cNvSpPr txBox="1"/>
          <p:nvPr/>
        </p:nvSpPr>
        <p:spPr>
          <a:xfrm>
            <a:off x="1628673" y="3327834"/>
            <a:ext cx="35600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>
                <a:solidFill>
                  <a:srgbClr val="0000FF"/>
                </a:solidFill>
              </a:rPr>
              <a:t>-1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8EA6F075-FFE8-49C9-9B68-FDDB0E0AAD33}"/>
              </a:ext>
            </a:extLst>
          </p:cNvPr>
          <p:cNvSpPr txBox="1"/>
          <p:nvPr/>
        </p:nvSpPr>
        <p:spPr>
          <a:xfrm>
            <a:off x="2762799" y="4488963"/>
            <a:ext cx="38338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>
                <a:solidFill>
                  <a:srgbClr val="0000FF"/>
                </a:solidFill>
              </a:rPr>
              <a:t>-1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62F46918-A713-4340-BA68-06B55EF3E79C}"/>
              </a:ext>
            </a:extLst>
          </p:cNvPr>
          <p:cNvSpPr txBox="1"/>
          <p:nvPr/>
        </p:nvSpPr>
        <p:spPr>
          <a:xfrm>
            <a:off x="5530466" y="2489596"/>
            <a:ext cx="1643085" cy="55399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500" b="1" dirty="0"/>
              <a:t>точка </a:t>
            </a:r>
            <a:r>
              <a:rPr lang="ru-RU" sz="1500" b="1" dirty="0">
                <a:solidFill>
                  <a:srgbClr val="FF0000"/>
                </a:solidFill>
              </a:rPr>
              <a:t>Р </a:t>
            </a:r>
            <a:r>
              <a:rPr lang="ru-RU" sz="1500" b="1" dirty="0"/>
              <a:t> - начало отсчета углов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2ED71785-C35C-43FD-889E-E98E368F5EEA}"/>
              </a:ext>
            </a:extLst>
          </p:cNvPr>
          <p:cNvSpPr txBox="1"/>
          <p:nvPr/>
        </p:nvSpPr>
        <p:spPr>
          <a:xfrm>
            <a:off x="3842919" y="2112699"/>
            <a:ext cx="32861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>
                <a:solidFill>
                  <a:srgbClr val="FF0000"/>
                </a:solidFill>
              </a:rPr>
              <a:t>М</a:t>
            </a:r>
          </a:p>
        </p:txBody>
      </p:sp>
      <p:cxnSp>
        <p:nvCxnSpPr>
          <p:cNvPr id="19" name="Прямая соединительная линия 18">
            <a:extLst>
              <a:ext uri="{FF2B5EF4-FFF2-40B4-BE49-F238E27FC236}">
                <a16:creationId xmlns="" xmlns:a16="http://schemas.microsoft.com/office/drawing/2014/main" id="{AC5962E4-CF87-49FF-BF81-67A002535FF3}"/>
              </a:ext>
            </a:extLst>
          </p:cNvPr>
          <p:cNvCxnSpPr/>
          <p:nvPr/>
        </p:nvCxnSpPr>
        <p:spPr>
          <a:xfrm rot="5400000" flipH="1" flipV="1">
            <a:off x="3072380" y="2546987"/>
            <a:ext cx="876312" cy="7393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олилиния 41">
            <a:extLst>
              <a:ext uri="{FF2B5EF4-FFF2-40B4-BE49-F238E27FC236}">
                <a16:creationId xmlns="" xmlns:a16="http://schemas.microsoft.com/office/drawing/2014/main" id="{1354609D-4856-4C2A-B52B-589207708929}"/>
              </a:ext>
            </a:extLst>
          </p:cNvPr>
          <p:cNvSpPr/>
          <p:nvPr/>
        </p:nvSpPr>
        <p:spPr>
          <a:xfrm>
            <a:off x="3491881" y="2976795"/>
            <a:ext cx="172967" cy="407990"/>
          </a:xfrm>
          <a:custGeom>
            <a:avLst/>
            <a:gdLst>
              <a:gd name="connsiteX0" fmla="*/ 0 w 231675"/>
              <a:gd name="connsiteY0" fmla="*/ 0 h 555610"/>
              <a:gd name="connsiteX1" fmla="*/ 155817 w 231675"/>
              <a:gd name="connsiteY1" fmla="*/ 159917 h 555610"/>
              <a:gd name="connsiteX2" fmla="*/ 221424 w 231675"/>
              <a:gd name="connsiteY2" fmla="*/ 282931 h 555610"/>
              <a:gd name="connsiteX3" fmla="*/ 217324 w 231675"/>
              <a:gd name="connsiteY3" fmla="*/ 516656 h 555610"/>
              <a:gd name="connsiteX4" fmla="*/ 221424 w 231675"/>
              <a:gd name="connsiteY4" fmla="*/ 516656 h 555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675" h="555610">
                <a:moveTo>
                  <a:pt x="0" y="0"/>
                </a:moveTo>
                <a:cubicBezTo>
                  <a:pt x="59456" y="56381"/>
                  <a:pt x="118913" y="112762"/>
                  <a:pt x="155817" y="159917"/>
                </a:cubicBezTo>
                <a:cubicBezTo>
                  <a:pt x="192721" y="207072"/>
                  <a:pt x="211173" y="223475"/>
                  <a:pt x="221424" y="282931"/>
                </a:cubicBezTo>
                <a:cubicBezTo>
                  <a:pt x="231675" y="342388"/>
                  <a:pt x="217324" y="477702"/>
                  <a:pt x="217324" y="516656"/>
                </a:cubicBezTo>
                <a:cubicBezTo>
                  <a:pt x="217324" y="555610"/>
                  <a:pt x="219374" y="536133"/>
                  <a:pt x="221424" y="516656"/>
                </a:cubicBez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21" name="Прямоугольник 20">
            <a:extLst>
              <a:ext uri="{FF2B5EF4-FFF2-40B4-BE49-F238E27FC236}">
                <a16:creationId xmlns="" xmlns:a16="http://schemas.microsoft.com/office/drawing/2014/main" id="{1DB69376-B53F-418E-A37F-2C840A88C005}"/>
              </a:ext>
            </a:extLst>
          </p:cNvPr>
          <p:cNvSpPr/>
          <p:nvPr/>
        </p:nvSpPr>
        <p:spPr>
          <a:xfrm>
            <a:off x="3382327" y="3037291"/>
            <a:ext cx="271571" cy="427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500" b="1" dirty="0">
                <a:solidFill>
                  <a:srgbClr val="FF0000"/>
                </a:solidFill>
              </a:rPr>
              <a:t>α</a:t>
            </a:r>
            <a:r>
              <a:rPr lang="ru-RU" sz="1800" b="1" dirty="0">
                <a:solidFill>
                  <a:srgbClr val="FF0000"/>
                </a:solidFill>
              </a:rPr>
              <a:t> </a:t>
            </a:r>
            <a:r>
              <a:rPr lang="ru-RU" sz="2175" b="1" i="1" dirty="0">
                <a:solidFill>
                  <a:schemeClr val="tx1">
                    <a:lumMod val="75000"/>
                  </a:schemeClr>
                </a:solidFill>
              </a:rPr>
              <a:t> </a:t>
            </a:r>
            <a:endParaRPr lang="ru-RU" sz="2175" dirty="0"/>
          </a:p>
        </p:txBody>
      </p:sp>
      <p:cxnSp>
        <p:nvCxnSpPr>
          <p:cNvPr id="22" name="Прямая со стрелкой 21">
            <a:extLst>
              <a:ext uri="{FF2B5EF4-FFF2-40B4-BE49-F238E27FC236}">
                <a16:creationId xmlns="" xmlns:a16="http://schemas.microsoft.com/office/drawing/2014/main" id="{17C6BA29-87C3-4A56-8ED0-B9D45C990D6A}"/>
              </a:ext>
            </a:extLst>
          </p:cNvPr>
          <p:cNvCxnSpPr>
            <a:stCxn id="20" idx="1"/>
            <a:endCxn id="20" idx="0"/>
          </p:cNvCxnSpPr>
          <p:nvPr/>
        </p:nvCxnSpPr>
        <p:spPr>
          <a:xfrm flipH="1" flipV="1">
            <a:off x="3491880" y="2976796"/>
            <a:ext cx="116332" cy="11742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олилиния 48">
            <a:extLst>
              <a:ext uri="{FF2B5EF4-FFF2-40B4-BE49-F238E27FC236}">
                <a16:creationId xmlns="" xmlns:a16="http://schemas.microsoft.com/office/drawing/2014/main" id="{EAB4A7A6-0549-4D84-B2BD-D8CFF4877303}"/>
              </a:ext>
            </a:extLst>
          </p:cNvPr>
          <p:cNvSpPr/>
          <p:nvPr/>
        </p:nvSpPr>
        <p:spPr>
          <a:xfrm rot="17911396" flipV="1">
            <a:off x="4325204" y="1987997"/>
            <a:ext cx="387596" cy="657623"/>
          </a:xfrm>
          <a:custGeom>
            <a:avLst/>
            <a:gdLst>
              <a:gd name="connsiteX0" fmla="*/ 0 w 682171"/>
              <a:gd name="connsiteY0" fmla="*/ 0 h 1088571"/>
              <a:gd name="connsiteX1" fmla="*/ 246743 w 682171"/>
              <a:gd name="connsiteY1" fmla="*/ 188685 h 1088571"/>
              <a:gd name="connsiteX2" fmla="*/ 478971 w 682171"/>
              <a:gd name="connsiteY2" fmla="*/ 478971 h 1088571"/>
              <a:gd name="connsiteX3" fmla="*/ 609600 w 682171"/>
              <a:gd name="connsiteY3" fmla="*/ 798285 h 1088571"/>
              <a:gd name="connsiteX4" fmla="*/ 682171 w 682171"/>
              <a:gd name="connsiteY4" fmla="*/ 1088571 h 1088571"/>
              <a:gd name="connsiteX5" fmla="*/ 522514 w 682171"/>
              <a:gd name="connsiteY5" fmla="*/ 841828 h 1088571"/>
              <a:gd name="connsiteX6" fmla="*/ 653143 w 682171"/>
              <a:gd name="connsiteY6" fmla="*/ 1074057 h 1088571"/>
              <a:gd name="connsiteX7" fmla="*/ 682171 w 682171"/>
              <a:gd name="connsiteY7" fmla="*/ 769257 h 1088571"/>
              <a:gd name="connsiteX8" fmla="*/ 682171 w 682171"/>
              <a:gd name="connsiteY8" fmla="*/ 769257 h 10885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2171" h="1088571">
                <a:moveTo>
                  <a:pt x="0" y="0"/>
                </a:moveTo>
                <a:lnTo>
                  <a:pt x="246743" y="188685"/>
                </a:lnTo>
                <a:lnTo>
                  <a:pt x="478971" y="478971"/>
                </a:lnTo>
                <a:lnTo>
                  <a:pt x="609600" y="798285"/>
                </a:lnTo>
                <a:lnTo>
                  <a:pt x="682171" y="1088571"/>
                </a:lnTo>
                <a:lnTo>
                  <a:pt x="522514" y="841828"/>
                </a:lnTo>
                <a:lnTo>
                  <a:pt x="653143" y="1074057"/>
                </a:lnTo>
                <a:lnTo>
                  <a:pt x="682171" y="769257"/>
                </a:lnTo>
                <a:lnTo>
                  <a:pt x="682171" y="769257"/>
                </a:lnTo>
              </a:path>
            </a:pathLst>
          </a:cu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2175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E86269B2-5926-40AF-B204-C4610BF5C6AF}"/>
              </a:ext>
            </a:extLst>
          </p:cNvPr>
          <p:cNvSpPr txBox="1"/>
          <p:nvPr/>
        </p:nvSpPr>
        <p:spPr>
          <a:xfrm>
            <a:off x="4517231" y="1887131"/>
            <a:ext cx="575080" cy="427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>
                <a:solidFill>
                  <a:srgbClr val="FF0000"/>
                </a:solidFill>
              </a:rPr>
              <a:t>+</a:t>
            </a:r>
            <a:r>
              <a:rPr lang="el-GR" sz="1500" b="1" i="1" dirty="0">
                <a:solidFill>
                  <a:srgbClr val="FF0000"/>
                </a:solidFill>
              </a:rPr>
              <a:t> </a:t>
            </a:r>
            <a:r>
              <a:rPr lang="el-GR" sz="2100" b="1" dirty="0">
                <a:solidFill>
                  <a:srgbClr val="FF0000"/>
                </a:solidFill>
              </a:rPr>
              <a:t>α</a:t>
            </a:r>
            <a:r>
              <a:rPr lang="ru-RU" sz="2175" dirty="0">
                <a:solidFill>
                  <a:srgbClr val="C00000"/>
                </a:solidFill>
              </a:rPr>
              <a:t> </a:t>
            </a:r>
            <a:endParaRPr lang="ru-RU" sz="2175" dirty="0"/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7E3529AD-9DDD-4B33-9123-605217A83841}"/>
              </a:ext>
            </a:extLst>
          </p:cNvPr>
          <p:cNvSpPr txBox="1"/>
          <p:nvPr/>
        </p:nvSpPr>
        <p:spPr>
          <a:xfrm>
            <a:off x="4161229" y="1503745"/>
            <a:ext cx="1506161" cy="427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I</a:t>
            </a:r>
            <a:r>
              <a:rPr lang="ru-RU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  четверть</a:t>
            </a:r>
          </a:p>
        </p:txBody>
      </p:sp>
      <p:sp>
        <p:nvSpPr>
          <p:cNvPr id="28" name="Прямоугольник 27">
            <a:extLst>
              <a:ext uri="{FF2B5EF4-FFF2-40B4-BE49-F238E27FC236}">
                <a16:creationId xmlns="" xmlns:a16="http://schemas.microsoft.com/office/drawing/2014/main" id="{0FD6E076-0590-4D15-8182-21CF2B097EEA}"/>
              </a:ext>
            </a:extLst>
          </p:cNvPr>
          <p:cNvSpPr/>
          <p:nvPr/>
        </p:nvSpPr>
        <p:spPr>
          <a:xfrm>
            <a:off x="1390133" y="1649809"/>
            <a:ext cx="1485215" cy="4270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II</a:t>
            </a:r>
            <a:r>
              <a:rPr lang="ru-RU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  четверть</a:t>
            </a:r>
          </a:p>
        </p:txBody>
      </p:sp>
      <p:sp>
        <p:nvSpPr>
          <p:cNvPr id="29" name="Прямоугольник 28">
            <a:extLst>
              <a:ext uri="{FF2B5EF4-FFF2-40B4-BE49-F238E27FC236}">
                <a16:creationId xmlns="" xmlns:a16="http://schemas.microsoft.com/office/drawing/2014/main" id="{680176A2-A943-4B30-8646-15C70EA6B1F7}"/>
              </a:ext>
            </a:extLst>
          </p:cNvPr>
          <p:cNvSpPr/>
          <p:nvPr/>
        </p:nvSpPr>
        <p:spPr>
          <a:xfrm>
            <a:off x="1313215" y="4516067"/>
            <a:ext cx="1555747" cy="4270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III</a:t>
            </a:r>
            <a:r>
              <a:rPr lang="ru-RU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  четверть</a:t>
            </a:r>
          </a:p>
        </p:txBody>
      </p:sp>
      <p:sp>
        <p:nvSpPr>
          <p:cNvPr id="30" name="Прямоугольник 29">
            <a:extLst>
              <a:ext uri="{FF2B5EF4-FFF2-40B4-BE49-F238E27FC236}">
                <a16:creationId xmlns="" xmlns:a16="http://schemas.microsoft.com/office/drawing/2014/main" id="{D9FFA27E-EE1D-41C1-90D2-2D3A150EADA6}"/>
              </a:ext>
            </a:extLst>
          </p:cNvPr>
          <p:cNvSpPr/>
          <p:nvPr/>
        </p:nvSpPr>
        <p:spPr>
          <a:xfrm>
            <a:off x="4298153" y="4516067"/>
            <a:ext cx="1635897" cy="4270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IV</a:t>
            </a:r>
            <a:r>
              <a:rPr lang="ru-RU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   четверть</a:t>
            </a:r>
          </a:p>
        </p:txBody>
      </p:sp>
      <p:sp>
        <p:nvSpPr>
          <p:cNvPr id="34" name="Овал 33">
            <a:extLst>
              <a:ext uri="{FF2B5EF4-FFF2-40B4-BE49-F238E27FC236}">
                <a16:creationId xmlns="" xmlns:a16="http://schemas.microsoft.com/office/drawing/2014/main" id="{84045DFB-4EFA-4866-98A4-DEDE5EE5B3AC}"/>
              </a:ext>
            </a:extLst>
          </p:cNvPr>
          <p:cNvSpPr/>
          <p:nvPr/>
        </p:nvSpPr>
        <p:spPr>
          <a:xfrm>
            <a:off x="4255846" y="3327834"/>
            <a:ext cx="81000" cy="81009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35" name="Овал 34">
            <a:extLst>
              <a:ext uri="{FF2B5EF4-FFF2-40B4-BE49-F238E27FC236}">
                <a16:creationId xmlns="" xmlns:a16="http://schemas.microsoft.com/office/drawing/2014/main" id="{FB921912-E10F-4BE7-B756-01018198FA81}"/>
              </a:ext>
            </a:extLst>
          </p:cNvPr>
          <p:cNvSpPr/>
          <p:nvPr/>
        </p:nvSpPr>
        <p:spPr>
          <a:xfrm>
            <a:off x="4247964" y="3327834"/>
            <a:ext cx="81000" cy="8100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36" name="Овал 35">
            <a:extLst>
              <a:ext uri="{FF2B5EF4-FFF2-40B4-BE49-F238E27FC236}">
                <a16:creationId xmlns="" xmlns:a16="http://schemas.microsoft.com/office/drawing/2014/main" id="{6B26D7C5-F264-4B49-A008-FD8763DC28FD}"/>
              </a:ext>
            </a:extLst>
          </p:cNvPr>
          <p:cNvSpPr/>
          <p:nvPr/>
        </p:nvSpPr>
        <p:spPr>
          <a:xfrm>
            <a:off x="4274967" y="3327834"/>
            <a:ext cx="81000" cy="8100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 Box 3">
                <a:extLst>
                  <a:ext uri="{FF2B5EF4-FFF2-40B4-BE49-F238E27FC236}">
                    <a16:creationId xmlns="" xmlns:a16="http://schemas.microsoft.com/office/drawing/2014/main" id="{EC76F453-C54B-4B45-8F36-53E240A4BC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9512" y="857957"/>
                <a:ext cx="8784976" cy="923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800" dirty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1) Пусть </a:t>
                </a:r>
                <a14:m>
                  <m:oMath xmlns:m="http://schemas.openxmlformats.org/officeDocument/2006/math">
                    <m:r>
                      <a:rPr lang="ru-RU" sz="1800" i="1" smtClean="0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𝛼</m:t>
                    </m:r>
                    <m:r>
                      <a:rPr lang="ru-RU" sz="1800" i="1" smtClean="0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&gt;0</m:t>
                    </m:r>
                  </m:oMath>
                </a14:m>
                <a:r>
                  <a:rPr lang="ru-RU" sz="1800" dirty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 Предположим, что точка, двигаясь по единичной окружности от точки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</m:oMath>
                </a14:m>
                <a:r>
                  <a:rPr lang="en-US" sz="1800" dirty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800" dirty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против часовой стрелки, прошла путь длинной </a:t>
                </a:r>
                <a14:m>
                  <m:oMath xmlns:m="http://schemas.openxmlformats.org/officeDocument/2006/math">
                    <m:r>
                      <a:rPr lang="ru-RU" sz="1800" i="1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𝛼</m:t>
                    </m:r>
                    <m:r>
                      <a:rPr lang="ru-RU" sz="1800" b="0" i="0" smtClean="0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r>
                  <a:rPr lang="ru-RU" sz="1800" dirty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Конечную точку пути обозначим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𝑀</m:t>
                    </m:r>
                  </m:oMath>
                </a14:m>
                <a:endParaRPr lang="ru-RU" sz="1800" dirty="0">
                  <a:solidFill>
                    <a:schemeClr val="bg1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7" name="Text Box 3">
                <a:extLst>
                  <a:ext uri="{FF2B5EF4-FFF2-40B4-BE49-F238E27FC236}">
                    <a16:creationId xmlns:a16="http://schemas.microsoft.com/office/drawing/2014/main" id="{EC76F453-C54B-4B45-8F36-53E240A4BC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9512" y="857957"/>
                <a:ext cx="8784976" cy="923330"/>
              </a:xfrm>
              <a:prstGeom prst="rect">
                <a:avLst/>
              </a:prstGeom>
              <a:blipFill>
                <a:blip r:embed="rId2"/>
                <a:stretch>
                  <a:fillRect l="-555" t="-3974" r="-555" b="-993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 Box 3">
                <a:extLst>
                  <a:ext uri="{FF2B5EF4-FFF2-40B4-BE49-F238E27FC236}">
                    <a16:creationId xmlns="" xmlns:a16="http://schemas.microsoft.com/office/drawing/2014/main" id="{75EC832C-A0C7-46CF-BA4C-61A32A6C5F8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906267" y="3125896"/>
                <a:ext cx="3072083" cy="17543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800" dirty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 этом случае будем говорить, что точка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𝑀</m:t>
                    </m:r>
                    <m:r>
                      <a:rPr lang="en-US" sz="1800" b="0" i="1" smtClean="0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sz="1800" dirty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получена из точки </a:t>
                </a:r>
                <a14:m>
                  <m:oMath xmlns:m="http://schemas.openxmlformats.org/officeDocument/2006/math">
                    <m:r>
                      <a:rPr lang="en-US" sz="1800" i="1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</m:oMath>
                </a14:m>
                <a:r>
                  <a:rPr lang="ru-RU" sz="1800" dirty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поворотом вокруг начала координат на угол </a:t>
                </a:r>
                <a14:m>
                  <m:oMath xmlns:m="http://schemas.openxmlformats.org/officeDocument/2006/math">
                    <m:r>
                      <a:rPr lang="ru-RU" sz="1800" i="1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𝛼</m:t>
                    </m:r>
                  </m:oMath>
                </a14:m>
                <a:r>
                  <a:rPr lang="ru-RU" sz="1800" dirty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радиан.</a:t>
                </a:r>
              </a:p>
            </p:txBody>
          </p:sp>
        </mc:Choice>
        <mc:Fallback xmlns="">
          <p:sp>
            <p:nvSpPr>
              <p:cNvPr id="38" name="Text Box 3">
                <a:extLst>
                  <a:ext uri="{FF2B5EF4-FFF2-40B4-BE49-F238E27FC236}">
                    <a16:creationId xmlns:a16="http://schemas.microsoft.com/office/drawing/2014/main" id="{75EC832C-A0C7-46CF-BA4C-61A32A6C5F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906267" y="3125896"/>
                <a:ext cx="3072083" cy="1754326"/>
              </a:xfrm>
              <a:prstGeom prst="rect">
                <a:avLst/>
              </a:prstGeom>
              <a:blipFill>
                <a:blip r:embed="rId3"/>
                <a:stretch>
                  <a:fillRect l="-1786" t="-2083" r="-1587" b="-451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92371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111 -0.17049 C -0.05573 -0.16308 -0.03646 -0.14134 -0.02778 -0.12422 C -0.01927 -0.10734 -0.01424 -0.08976 -0.00955 -0.06917 C -0.00486 -0.04858 -0.00208 -0.01458 -5.55556E-7 3.33796E-6 " pathEditMode="relative" rAng="0" ptsTypes="aaaa">
                                      <p:cBhvr>
                                        <p:cTn id="53" dur="2000" spd="-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00" y="8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0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0"/>
                            </p:stCondLst>
                            <p:childTnLst>
                              <p:par>
                                <p:cTn id="5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60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121 0.16034 C -0.04687 0.1527 -0.03073 0.13257 -0.02343 0.11661 C -0.01632 0.10041 -0.01215 0.08399 -0.00816 0.06432 C -0.00434 0.04511 -0.00191 0.01319 -3.33333E-6 3.2994E-6 " pathEditMode="relative" rAng="0" ptsTypes="aaaa">
                                      <p:cBhvr>
                                        <p:cTn id="88" dur="2000" spd="-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00" y="-8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000"/>
                            </p:stCondLst>
                            <p:childTnLst>
                              <p:par>
                                <p:cTn id="9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3000"/>
                            </p:stCondLst>
                            <p:childTnLst>
                              <p:par>
                                <p:cTn id="10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2" grpId="0"/>
      <p:bldP spid="13" grpId="0"/>
      <p:bldP spid="14" grpId="0"/>
      <p:bldP spid="15" grpId="0"/>
      <p:bldP spid="16" grpId="0"/>
      <p:bldP spid="17" grpId="0" animBg="1"/>
      <p:bldP spid="18" grpId="0"/>
      <p:bldP spid="20" grpId="0" animBg="1"/>
      <p:bldP spid="21" grpId="0"/>
      <p:bldP spid="23" grpId="0" animBg="1"/>
      <p:bldP spid="24" grpId="0"/>
      <p:bldP spid="27" grpId="0"/>
      <p:bldP spid="28" grpId="0"/>
      <p:bldP spid="29" grpId="0"/>
      <p:bldP spid="30" grpId="0"/>
      <p:bldP spid="34" grpId="0" animBg="1"/>
      <p:bldP spid="35" grpId="0" animBg="1"/>
      <p:bldP spid="35" grpId="1" animBg="1"/>
      <p:bldP spid="36" grpId="0" animBg="1"/>
      <p:bldP spid="36" grpId="1" animBg="1"/>
      <p:bldP spid="3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>
            <a:extLst>
              <a:ext uri="{FF2B5EF4-FFF2-40B4-BE49-F238E27FC236}">
                <a16:creationId xmlns="" xmlns:a16="http://schemas.microsoft.com/office/drawing/2014/main" id="{D052D7C2-02BC-404D-B835-E27D02245F5D}"/>
              </a:ext>
            </a:extLst>
          </p:cNvPr>
          <p:cNvSpPr/>
          <p:nvPr/>
        </p:nvSpPr>
        <p:spPr>
          <a:xfrm>
            <a:off x="2" y="9828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7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1" name="object 4">
            <a:extLst>
              <a:ext uri="{FF2B5EF4-FFF2-40B4-BE49-F238E27FC236}">
                <a16:creationId xmlns="" xmlns:a16="http://schemas.microsoft.com/office/drawing/2014/main" id="{8BDD3536-C61E-43B9-91FE-734721707C00}"/>
              </a:ext>
            </a:extLst>
          </p:cNvPr>
          <p:cNvSpPr txBox="1">
            <a:spLocks/>
          </p:cNvSpPr>
          <p:nvPr/>
        </p:nvSpPr>
        <p:spPr>
          <a:xfrm>
            <a:off x="35496" y="57562"/>
            <a:ext cx="9108501" cy="518869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3200" b="1" dirty="0"/>
              <a:t>ЕДИНИЧНАЯ ОКРУЖНОСТЬ</a:t>
            </a:r>
          </a:p>
        </p:txBody>
      </p:sp>
      <p:cxnSp>
        <p:nvCxnSpPr>
          <p:cNvPr id="7" name="Прямая со стрелкой 6">
            <a:extLst>
              <a:ext uri="{FF2B5EF4-FFF2-40B4-BE49-F238E27FC236}">
                <a16:creationId xmlns="" xmlns:a16="http://schemas.microsoft.com/office/drawing/2014/main" id="{BFE58626-5F5E-4A13-B8B5-8BF4D975C515}"/>
              </a:ext>
            </a:extLst>
          </p:cNvPr>
          <p:cNvCxnSpPr/>
          <p:nvPr/>
        </p:nvCxnSpPr>
        <p:spPr>
          <a:xfrm rot="5400000" flipH="1" flipV="1">
            <a:off x="1534082" y="3161114"/>
            <a:ext cx="3214710" cy="1191"/>
          </a:xfrm>
          <a:prstGeom prst="straightConnector1">
            <a:avLst/>
          </a:prstGeom>
          <a:ln w="19050">
            <a:solidFill>
              <a:schemeClr val="bg1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>
            <a:extLst>
              <a:ext uri="{FF2B5EF4-FFF2-40B4-BE49-F238E27FC236}">
                <a16:creationId xmlns="" xmlns:a16="http://schemas.microsoft.com/office/drawing/2014/main" id="{C3D8BB36-83D6-49C9-A1F9-EFFFAED655C2}"/>
              </a:ext>
            </a:extLst>
          </p:cNvPr>
          <p:cNvCxnSpPr/>
          <p:nvPr/>
        </p:nvCxnSpPr>
        <p:spPr>
          <a:xfrm>
            <a:off x="1176291" y="3365908"/>
            <a:ext cx="3964809" cy="1191"/>
          </a:xfrm>
          <a:prstGeom prst="straightConnector1">
            <a:avLst/>
          </a:prstGeom>
          <a:ln w="19050">
            <a:solidFill>
              <a:schemeClr val="bg1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Овал 8">
            <a:extLst>
              <a:ext uri="{FF2B5EF4-FFF2-40B4-BE49-F238E27FC236}">
                <a16:creationId xmlns="" xmlns:a16="http://schemas.microsoft.com/office/drawing/2014/main" id="{CE1B3DB0-E71A-48F8-AC5B-AE74C4702206}"/>
              </a:ext>
            </a:extLst>
          </p:cNvPr>
          <p:cNvSpPr/>
          <p:nvPr/>
        </p:nvSpPr>
        <p:spPr>
          <a:xfrm>
            <a:off x="2006715" y="2220711"/>
            <a:ext cx="2295000" cy="2295000"/>
          </a:xfrm>
          <a:prstGeom prst="ellips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B46435C1-FF43-4874-A29F-A0098621925A}"/>
              </a:ext>
            </a:extLst>
          </p:cNvPr>
          <p:cNvSpPr txBox="1"/>
          <p:nvPr/>
        </p:nvSpPr>
        <p:spPr>
          <a:xfrm>
            <a:off x="2956300" y="3338523"/>
            <a:ext cx="19169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>
                <a:solidFill>
                  <a:srgbClr val="FF0000"/>
                </a:solidFill>
              </a:rPr>
              <a:t>О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BACFEF45-39E3-43CF-8994-EDAF002B5924}"/>
              </a:ext>
            </a:extLst>
          </p:cNvPr>
          <p:cNvSpPr txBox="1"/>
          <p:nvPr/>
        </p:nvSpPr>
        <p:spPr>
          <a:xfrm>
            <a:off x="4380307" y="3037291"/>
            <a:ext cx="24569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>
                <a:solidFill>
                  <a:srgbClr val="0000FF"/>
                </a:solidFill>
              </a:rPr>
              <a:t>Р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095B0216-1107-45A1-93BF-53005776D1C5}"/>
              </a:ext>
            </a:extLst>
          </p:cNvPr>
          <p:cNvSpPr txBox="1"/>
          <p:nvPr/>
        </p:nvSpPr>
        <p:spPr>
          <a:xfrm>
            <a:off x="4382979" y="3381840"/>
            <a:ext cx="24646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16717DDE-6325-4270-BD16-ACDACD4E878C}"/>
              </a:ext>
            </a:extLst>
          </p:cNvPr>
          <p:cNvSpPr txBox="1"/>
          <p:nvPr/>
        </p:nvSpPr>
        <p:spPr>
          <a:xfrm>
            <a:off x="2870811" y="1896675"/>
            <a:ext cx="27384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DDB56A0E-A83E-4542-AB2B-398F81147A32}"/>
              </a:ext>
            </a:extLst>
          </p:cNvPr>
          <p:cNvSpPr txBox="1"/>
          <p:nvPr/>
        </p:nvSpPr>
        <p:spPr>
          <a:xfrm>
            <a:off x="1628673" y="3327834"/>
            <a:ext cx="35600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>
                <a:solidFill>
                  <a:srgbClr val="0000FF"/>
                </a:solidFill>
              </a:rPr>
              <a:t>-1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8EA6F075-FFE8-49C9-9B68-FDDB0E0AAD33}"/>
              </a:ext>
            </a:extLst>
          </p:cNvPr>
          <p:cNvSpPr txBox="1"/>
          <p:nvPr/>
        </p:nvSpPr>
        <p:spPr>
          <a:xfrm>
            <a:off x="2762799" y="4488963"/>
            <a:ext cx="38338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>
                <a:solidFill>
                  <a:srgbClr val="0000FF"/>
                </a:solidFill>
              </a:rPr>
              <a:t>-1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62F46918-A713-4340-BA68-06B55EF3E79C}"/>
              </a:ext>
            </a:extLst>
          </p:cNvPr>
          <p:cNvSpPr txBox="1"/>
          <p:nvPr/>
        </p:nvSpPr>
        <p:spPr>
          <a:xfrm>
            <a:off x="5530466" y="2489596"/>
            <a:ext cx="1643085" cy="55399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500" b="1" dirty="0"/>
              <a:t>точка </a:t>
            </a:r>
            <a:r>
              <a:rPr lang="ru-RU" sz="1500" b="1" dirty="0">
                <a:solidFill>
                  <a:srgbClr val="FF0000"/>
                </a:solidFill>
              </a:rPr>
              <a:t>Р </a:t>
            </a:r>
            <a:r>
              <a:rPr lang="ru-RU" sz="1500" b="1" dirty="0"/>
              <a:t> - начало отсчета углов</a:t>
            </a:r>
          </a:p>
        </p:txBody>
      </p:sp>
      <p:sp>
        <p:nvSpPr>
          <p:cNvPr id="25" name="Полилиния 52">
            <a:extLst>
              <a:ext uri="{FF2B5EF4-FFF2-40B4-BE49-F238E27FC236}">
                <a16:creationId xmlns="" xmlns:a16="http://schemas.microsoft.com/office/drawing/2014/main" id="{76247AB8-5AAD-4621-9312-6C290707AF56}"/>
              </a:ext>
            </a:extLst>
          </p:cNvPr>
          <p:cNvSpPr/>
          <p:nvPr/>
        </p:nvSpPr>
        <p:spPr>
          <a:xfrm rot="3509008">
            <a:off x="4348435" y="3792541"/>
            <a:ext cx="339974" cy="655560"/>
          </a:xfrm>
          <a:custGeom>
            <a:avLst/>
            <a:gdLst>
              <a:gd name="connsiteX0" fmla="*/ 0 w 682171"/>
              <a:gd name="connsiteY0" fmla="*/ 0 h 1088571"/>
              <a:gd name="connsiteX1" fmla="*/ 246743 w 682171"/>
              <a:gd name="connsiteY1" fmla="*/ 188685 h 1088571"/>
              <a:gd name="connsiteX2" fmla="*/ 478971 w 682171"/>
              <a:gd name="connsiteY2" fmla="*/ 478971 h 1088571"/>
              <a:gd name="connsiteX3" fmla="*/ 609600 w 682171"/>
              <a:gd name="connsiteY3" fmla="*/ 798285 h 1088571"/>
              <a:gd name="connsiteX4" fmla="*/ 682171 w 682171"/>
              <a:gd name="connsiteY4" fmla="*/ 1088571 h 1088571"/>
              <a:gd name="connsiteX5" fmla="*/ 522514 w 682171"/>
              <a:gd name="connsiteY5" fmla="*/ 841828 h 1088571"/>
              <a:gd name="connsiteX6" fmla="*/ 653143 w 682171"/>
              <a:gd name="connsiteY6" fmla="*/ 1074057 h 1088571"/>
              <a:gd name="connsiteX7" fmla="*/ 682171 w 682171"/>
              <a:gd name="connsiteY7" fmla="*/ 769257 h 1088571"/>
              <a:gd name="connsiteX8" fmla="*/ 682171 w 682171"/>
              <a:gd name="connsiteY8" fmla="*/ 769257 h 10885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2171" h="1088571">
                <a:moveTo>
                  <a:pt x="0" y="0"/>
                </a:moveTo>
                <a:lnTo>
                  <a:pt x="246743" y="188685"/>
                </a:lnTo>
                <a:lnTo>
                  <a:pt x="478971" y="478971"/>
                </a:lnTo>
                <a:lnTo>
                  <a:pt x="609600" y="798285"/>
                </a:lnTo>
                <a:lnTo>
                  <a:pt x="682171" y="1088571"/>
                </a:lnTo>
                <a:lnTo>
                  <a:pt x="522514" y="841828"/>
                </a:lnTo>
                <a:lnTo>
                  <a:pt x="653143" y="1074057"/>
                </a:lnTo>
                <a:lnTo>
                  <a:pt x="682171" y="769257"/>
                </a:lnTo>
                <a:lnTo>
                  <a:pt x="682171" y="769257"/>
                </a:lnTo>
              </a:path>
            </a:pathLst>
          </a:cu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2175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C5DF806F-F39F-4D01-A58C-7387E92723FB}"/>
              </a:ext>
            </a:extLst>
          </p:cNvPr>
          <p:cNvSpPr txBox="1"/>
          <p:nvPr/>
        </p:nvSpPr>
        <p:spPr>
          <a:xfrm>
            <a:off x="4681539" y="3913603"/>
            <a:ext cx="575080" cy="427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>
                <a:solidFill>
                  <a:srgbClr val="FF0000"/>
                </a:solidFill>
              </a:rPr>
              <a:t>- </a:t>
            </a:r>
            <a:r>
              <a:rPr lang="el-GR" sz="2100" b="1" dirty="0">
                <a:solidFill>
                  <a:srgbClr val="FF0000"/>
                </a:solidFill>
              </a:rPr>
              <a:t>α</a:t>
            </a:r>
            <a:r>
              <a:rPr lang="ru-RU" sz="2175" dirty="0">
                <a:solidFill>
                  <a:srgbClr val="C00000"/>
                </a:solidFill>
              </a:rPr>
              <a:t> </a:t>
            </a:r>
            <a:endParaRPr lang="ru-RU" sz="2175" dirty="0"/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7E3529AD-9DDD-4B33-9123-605217A83841}"/>
              </a:ext>
            </a:extLst>
          </p:cNvPr>
          <p:cNvSpPr txBox="1"/>
          <p:nvPr/>
        </p:nvSpPr>
        <p:spPr>
          <a:xfrm>
            <a:off x="4161229" y="1503745"/>
            <a:ext cx="1506161" cy="427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I</a:t>
            </a:r>
            <a:r>
              <a:rPr lang="ru-RU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  четверть</a:t>
            </a:r>
          </a:p>
        </p:txBody>
      </p:sp>
      <p:sp>
        <p:nvSpPr>
          <p:cNvPr id="28" name="Прямоугольник 27">
            <a:extLst>
              <a:ext uri="{FF2B5EF4-FFF2-40B4-BE49-F238E27FC236}">
                <a16:creationId xmlns="" xmlns:a16="http://schemas.microsoft.com/office/drawing/2014/main" id="{0FD6E076-0590-4D15-8182-21CF2B097EEA}"/>
              </a:ext>
            </a:extLst>
          </p:cNvPr>
          <p:cNvSpPr/>
          <p:nvPr/>
        </p:nvSpPr>
        <p:spPr>
          <a:xfrm>
            <a:off x="1390133" y="1649809"/>
            <a:ext cx="1485215" cy="4270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II</a:t>
            </a:r>
            <a:r>
              <a:rPr lang="ru-RU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  четверть</a:t>
            </a:r>
          </a:p>
        </p:txBody>
      </p:sp>
      <p:sp>
        <p:nvSpPr>
          <p:cNvPr id="29" name="Прямоугольник 28">
            <a:extLst>
              <a:ext uri="{FF2B5EF4-FFF2-40B4-BE49-F238E27FC236}">
                <a16:creationId xmlns="" xmlns:a16="http://schemas.microsoft.com/office/drawing/2014/main" id="{680176A2-A943-4B30-8646-15C70EA6B1F7}"/>
              </a:ext>
            </a:extLst>
          </p:cNvPr>
          <p:cNvSpPr/>
          <p:nvPr/>
        </p:nvSpPr>
        <p:spPr>
          <a:xfrm>
            <a:off x="1313215" y="4516067"/>
            <a:ext cx="1555747" cy="4270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III</a:t>
            </a:r>
            <a:r>
              <a:rPr lang="ru-RU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  четверть</a:t>
            </a:r>
          </a:p>
        </p:txBody>
      </p:sp>
      <p:sp>
        <p:nvSpPr>
          <p:cNvPr id="30" name="Прямоугольник 29">
            <a:extLst>
              <a:ext uri="{FF2B5EF4-FFF2-40B4-BE49-F238E27FC236}">
                <a16:creationId xmlns="" xmlns:a16="http://schemas.microsoft.com/office/drawing/2014/main" id="{D9FFA27E-EE1D-41C1-90D2-2D3A150EADA6}"/>
              </a:ext>
            </a:extLst>
          </p:cNvPr>
          <p:cNvSpPr/>
          <p:nvPr/>
        </p:nvSpPr>
        <p:spPr>
          <a:xfrm>
            <a:off x="4298153" y="4516067"/>
            <a:ext cx="1635897" cy="4270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IV</a:t>
            </a:r>
            <a:r>
              <a:rPr lang="ru-RU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   четверть</a:t>
            </a:r>
          </a:p>
        </p:txBody>
      </p:sp>
      <p:cxnSp>
        <p:nvCxnSpPr>
          <p:cNvPr id="31" name="Прямая соединительная линия 30">
            <a:extLst>
              <a:ext uri="{FF2B5EF4-FFF2-40B4-BE49-F238E27FC236}">
                <a16:creationId xmlns="" xmlns:a16="http://schemas.microsoft.com/office/drawing/2014/main" id="{DB77AA29-F000-43C0-8255-47670293DAB4}"/>
              </a:ext>
            </a:extLst>
          </p:cNvPr>
          <p:cNvCxnSpPr>
            <a:endCxn id="9" idx="5"/>
          </p:cNvCxnSpPr>
          <p:nvPr/>
        </p:nvCxnSpPr>
        <p:spPr>
          <a:xfrm>
            <a:off x="3140841" y="3354837"/>
            <a:ext cx="824779" cy="82478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олилиния 81">
            <a:extLst>
              <a:ext uri="{FF2B5EF4-FFF2-40B4-BE49-F238E27FC236}">
                <a16:creationId xmlns="" xmlns:a16="http://schemas.microsoft.com/office/drawing/2014/main" id="{902FC345-48BB-4267-98F8-CEBD72B4511D}"/>
              </a:ext>
            </a:extLst>
          </p:cNvPr>
          <p:cNvSpPr/>
          <p:nvPr/>
        </p:nvSpPr>
        <p:spPr>
          <a:xfrm>
            <a:off x="3636169" y="3378994"/>
            <a:ext cx="172641" cy="452438"/>
          </a:xfrm>
          <a:custGeom>
            <a:avLst/>
            <a:gdLst>
              <a:gd name="connsiteX0" fmla="*/ 200025 w 230188"/>
              <a:gd name="connsiteY0" fmla="*/ 0 h 603250"/>
              <a:gd name="connsiteX1" fmla="*/ 228600 w 230188"/>
              <a:gd name="connsiteY1" fmla="*/ 257175 h 603250"/>
              <a:gd name="connsiteX2" fmla="*/ 190500 w 230188"/>
              <a:gd name="connsiteY2" fmla="*/ 419100 h 603250"/>
              <a:gd name="connsiteX3" fmla="*/ 28575 w 230188"/>
              <a:gd name="connsiteY3" fmla="*/ 590550 h 603250"/>
              <a:gd name="connsiteX4" fmla="*/ 85725 w 230188"/>
              <a:gd name="connsiteY4" fmla="*/ 466725 h 603250"/>
              <a:gd name="connsiteX5" fmla="*/ 19050 w 230188"/>
              <a:gd name="connsiteY5" fmla="*/ 590550 h 603250"/>
              <a:gd name="connsiteX6" fmla="*/ 200025 w 230188"/>
              <a:gd name="connsiteY6" fmla="*/ 542925 h 603250"/>
              <a:gd name="connsiteX7" fmla="*/ 28575 w 230188"/>
              <a:gd name="connsiteY7" fmla="*/ 581025 h 60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0188" h="603250">
                <a:moveTo>
                  <a:pt x="200025" y="0"/>
                </a:moveTo>
                <a:cubicBezTo>
                  <a:pt x="215106" y="93662"/>
                  <a:pt x="230188" y="187325"/>
                  <a:pt x="228600" y="257175"/>
                </a:cubicBezTo>
                <a:cubicBezTo>
                  <a:pt x="227013" y="327025"/>
                  <a:pt x="223838" y="363538"/>
                  <a:pt x="190500" y="419100"/>
                </a:cubicBezTo>
                <a:cubicBezTo>
                  <a:pt x="157163" y="474663"/>
                  <a:pt x="46037" y="582613"/>
                  <a:pt x="28575" y="590550"/>
                </a:cubicBezTo>
                <a:cubicBezTo>
                  <a:pt x="11113" y="598487"/>
                  <a:pt x="87312" y="466725"/>
                  <a:pt x="85725" y="466725"/>
                </a:cubicBezTo>
                <a:cubicBezTo>
                  <a:pt x="84138" y="466725"/>
                  <a:pt x="0" y="577850"/>
                  <a:pt x="19050" y="590550"/>
                </a:cubicBezTo>
                <a:cubicBezTo>
                  <a:pt x="38100" y="603250"/>
                  <a:pt x="198438" y="544512"/>
                  <a:pt x="200025" y="542925"/>
                </a:cubicBezTo>
                <a:cubicBezTo>
                  <a:pt x="201612" y="541338"/>
                  <a:pt x="115093" y="561181"/>
                  <a:pt x="28575" y="581025"/>
                </a:cubicBez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33" name="Прямоугольник 32">
            <a:extLst>
              <a:ext uri="{FF2B5EF4-FFF2-40B4-BE49-F238E27FC236}">
                <a16:creationId xmlns="" xmlns:a16="http://schemas.microsoft.com/office/drawing/2014/main" id="{E1B10D02-3C59-4285-B555-69A6D47CF7F5}"/>
              </a:ext>
            </a:extLst>
          </p:cNvPr>
          <p:cNvSpPr/>
          <p:nvPr/>
        </p:nvSpPr>
        <p:spPr>
          <a:xfrm>
            <a:off x="3531379" y="3436144"/>
            <a:ext cx="357790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500" b="1" dirty="0">
                <a:solidFill>
                  <a:srgbClr val="FF0000"/>
                </a:solidFill>
              </a:rPr>
              <a:t>-</a:t>
            </a:r>
            <a:r>
              <a:rPr lang="el-GR" sz="1500" b="1" dirty="0">
                <a:solidFill>
                  <a:srgbClr val="FF0000"/>
                </a:solidFill>
              </a:rPr>
              <a:t>α</a:t>
            </a:r>
            <a:endParaRPr lang="ru-RU" sz="1500" dirty="0"/>
          </a:p>
        </p:txBody>
      </p:sp>
      <p:sp>
        <p:nvSpPr>
          <p:cNvPr id="34" name="Овал 33">
            <a:extLst>
              <a:ext uri="{FF2B5EF4-FFF2-40B4-BE49-F238E27FC236}">
                <a16:creationId xmlns="" xmlns:a16="http://schemas.microsoft.com/office/drawing/2014/main" id="{84045DFB-4EFA-4866-98A4-DEDE5EE5B3AC}"/>
              </a:ext>
            </a:extLst>
          </p:cNvPr>
          <p:cNvSpPr/>
          <p:nvPr/>
        </p:nvSpPr>
        <p:spPr>
          <a:xfrm>
            <a:off x="4255846" y="3327834"/>
            <a:ext cx="81000" cy="81009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35" name="Овал 34">
            <a:extLst>
              <a:ext uri="{FF2B5EF4-FFF2-40B4-BE49-F238E27FC236}">
                <a16:creationId xmlns="" xmlns:a16="http://schemas.microsoft.com/office/drawing/2014/main" id="{FB921912-E10F-4BE7-B756-01018198FA81}"/>
              </a:ext>
            </a:extLst>
          </p:cNvPr>
          <p:cNvSpPr/>
          <p:nvPr/>
        </p:nvSpPr>
        <p:spPr>
          <a:xfrm>
            <a:off x="4247964" y="3327834"/>
            <a:ext cx="81000" cy="8100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36" name="Овал 35">
            <a:extLst>
              <a:ext uri="{FF2B5EF4-FFF2-40B4-BE49-F238E27FC236}">
                <a16:creationId xmlns="" xmlns:a16="http://schemas.microsoft.com/office/drawing/2014/main" id="{6B26D7C5-F264-4B49-A008-FD8763DC28FD}"/>
              </a:ext>
            </a:extLst>
          </p:cNvPr>
          <p:cNvSpPr/>
          <p:nvPr/>
        </p:nvSpPr>
        <p:spPr>
          <a:xfrm>
            <a:off x="4274967" y="3327834"/>
            <a:ext cx="81000" cy="8100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 Box 3">
                <a:extLst>
                  <a:ext uri="{FF2B5EF4-FFF2-40B4-BE49-F238E27FC236}">
                    <a16:creationId xmlns="" xmlns:a16="http://schemas.microsoft.com/office/drawing/2014/main" id="{EC76F453-C54B-4B45-8F36-53E240A4BC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9512" y="857957"/>
                <a:ext cx="8784976" cy="6463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800" dirty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1) Пусть </a:t>
                </a:r>
                <a14:m>
                  <m:oMath xmlns:m="http://schemas.openxmlformats.org/officeDocument/2006/math">
                    <m:r>
                      <a:rPr lang="ru-RU" sz="1800" i="1" smtClean="0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𝛼</m:t>
                    </m:r>
                    <m:r>
                      <a:rPr lang="ru-RU" sz="1800" i="1" smtClean="0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&lt;0</m:t>
                    </m:r>
                  </m:oMath>
                </a14:m>
                <a:r>
                  <a:rPr lang="ru-RU" sz="1800" dirty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 В этом случае поворот на угол </a:t>
                </a:r>
                <a14:m>
                  <m:oMath xmlns:m="http://schemas.openxmlformats.org/officeDocument/2006/math">
                    <m:r>
                      <a:rPr lang="ru-RU" sz="1800" i="1">
                        <a:solidFill>
                          <a:schemeClr val="bg1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𝛼</m:t>
                    </m:r>
                  </m:oMath>
                </a14:m>
                <a:r>
                  <a:rPr lang="ru-RU" sz="1800" dirty="0">
                    <a:solidFill>
                      <a:schemeClr val="bg1">
                        <a:lumMod val="1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радиан означает, что движение совершалось по часовой стрелке и точка прошла путь длинной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ru-RU" sz="1800" i="1" smtClean="0">
                            <a:solidFill>
                              <a:schemeClr val="bg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sz="1800" i="1">
                            <a:solidFill>
                              <a:schemeClr val="bg1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𝛼</m:t>
                        </m:r>
                      </m:e>
                    </m:d>
                  </m:oMath>
                </a14:m>
                <a:endParaRPr lang="ru-RU" sz="1800" dirty="0">
                  <a:solidFill>
                    <a:schemeClr val="bg1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7" name="Text Box 3">
                <a:extLst>
                  <a:ext uri="{FF2B5EF4-FFF2-40B4-BE49-F238E27FC236}">
                    <a16:creationId xmlns:a16="http://schemas.microsoft.com/office/drawing/2014/main" id="{EC76F453-C54B-4B45-8F36-53E240A4BC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9512" y="857957"/>
                <a:ext cx="8784976" cy="646331"/>
              </a:xfrm>
              <a:prstGeom prst="rect">
                <a:avLst/>
              </a:prstGeom>
              <a:blipFill>
                <a:blip r:embed="rId2"/>
                <a:stretch>
                  <a:fillRect l="-555" t="-5660" r="-555" b="-14151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Text Box 3">
            <a:extLst>
              <a:ext uri="{FF2B5EF4-FFF2-40B4-BE49-F238E27FC236}">
                <a16:creationId xmlns="" xmlns:a16="http://schemas.microsoft.com/office/drawing/2014/main" id="{43323302-F757-4C57-9440-47650EBD87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06267" y="3125896"/>
            <a:ext cx="3072083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ru-RU" sz="1800" dirty="0">
                <a:solidFill>
                  <a:schemeClr val="bg1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Поворот на 0 рад означает, что точка остается на месте</a:t>
            </a:r>
          </a:p>
        </p:txBody>
      </p:sp>
    </p:spTree>
    <p:extLst>
      <p:ext uri="{BB962C8B-B14F-4D97-AF65-F5344CB8AC3E}">
        <p14:creationId xmlns:p14="http://schemas.microsoft.com/office/powerpoint/2010/main" val="2173544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111 -0.17049 C -0.05573 -0.16308 -0.03646 -0.14134 -0.02778 -0.12422 C -0.01927 -0.10734 -0.01424 -0.08976 -0.00955 -0.06917 C -0.00486 -0.04858 -0.00208 -0.01458 -5.55556E-7 3.33796E-6 " pathEditMode="relative" rAng="0" ptsTypes="aaaa">
                                      <p:cBhvr>
                                        <p:cTn id="53" dur="2000" spd="-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00" y="8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121 0.16034 C -0.04687 0.1527 -0.03073 0.13257 -0.02343 0.11661 C -0.01632 0.10041 -0.01215 0.08399 -0.00816 0.06432 C -0.00434 0.04511 -0.00191 0.01319 -3.33333E-6 3.2994E-6 " pathEditMode="relative" rAng="0" ptsTypes="aaaa">
                                      <p:cBhvr>
                                        <p:cTn id="61" dur="2000" spd="-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00" y="-8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000"/>
                            </p:stCondLst>
                            <p:childTnLst>
                              <p:par>
                                <p:cTn id="9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3000"/>
                            </p:stCondLst>
                            <p:childTnLst>
                              <p:par>
                                <p:cTn id="9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2" grpId="0"/>
      <p:bldP spid="13" grpId="0"/>
      <p:bldP spid="14" grpId="0"/>
      <p:bldP spid="15" grpId="0"/>
      <p:bldP spid="16" grpId="0"/>
      <p:bldP spid="17" grpId="0" animBg="1"/>
      <p:bldP spid="25" grpId="0" animBg="1"/>
      <p:bldP spid="26" grpId="0"/>
      <p:bldP spid="27" grpId="0"/>
      <p:bldP spid="28" grpId="0"/>
      <p:bldP spid="29" grpId="0"/>
      <p:bldP spid="30" grpId="0"/>
      <p:bldP spid="32" grpId="0" animBg="1"/>
      <p:bldP spid="33" grpId="0"/>
      <p:bldP spid="34" grpId="0" animBg="1"/>
      <p:bldP spid="35" grpId="0" animBg="1"/>
      <p:bldP spid="35" grpId="1" animBg="1"/>
      <p:bldP spid="36" grpId="0" animBg="1"/>
      <p:bldP spid="36" grpId="1" animBg="1"/>
      <p:bldP spid="3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>
            <a:extLst>
              <a:ext uri="{FF2B5EF4-FFF2-40B4-BE49-F238E27FC236}">
                <a16:creationId xmlns="" xmlns:a16="http://schemas.microsoft.com/office/drawing/2014/main" id="{D052D7C2-02BC-404D-B835-E27D02245F5D}"/>
              </a:ext>
            </a:extLst>
          </p:cNvPr>
          <p:cNvSpPr/>
          <p:nvPr/>
        </p:nvSpPr>
        <p:spPr>
          <a:xfrm>
            <a:off x="2" y="9828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7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1" name="object 4">
            <a:extLst>
              <a:ext uri="{FF2B5EF4-FFF2-40B4-BE49-F238E27FC236}">
                <a16:creationId xmlns="" xmlns:a16="http://schemas.microsoft.com/office/drawing/2014/main" id="{8BDD3536-C61E-43B9-91FE-734721707C00}"/>
              </a:ext>
            </a:extLst>
          </p:cNvPr>
          <p:cNvSpPr txBox="1">
            <a:spLocks/>
          </p:cNvSpPr>
          <p:nvPr/>
        </p:nvSpPr>
        <p:spPr>
          <a:xfrm>
            <a:off x="35496" y="57562"/>
            <a:ext cx="9108501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800" b="1" dirty="0"/>
              <a:t>ПОВОРОТ ТОЧКИ ВОКРУГ НАЧАЛА КООРДИНАТ </a:t>
            </a:r>
          </a:p>
        </p:txBody>
      </p:sp>
      <p:cxnSp>
        <p:nvCxnSpPr>
          <p:cNvPr id="5" name="Прямая со стрелкой 4">
            <a:extLst>
              <a:ext uri="{FF2B5EF4-FFF2-40B4-BE49-F238E27FC236}">
                <a16:creationId xmlns="" xmlns:a16="http://schemas.microsoft.com/office/drawing/2014/main" id="{20FD9A4C-7ADF-4C83-82DD-288546EB7A75}"/>
              </a:ext>
            </a:extLst>
          </p:cNvPr>
          <p:cNvCxnSpPr/>
          <p:nvPr/>
        </p:nvCxnSpPr>
        <p:spPr>
          <a:xfrm rot="5400000" flipH="1" flipV="1">
            <a:off x="2046416" y="2864119"/>
            <a:ext cx="3214710" cy="1191"/>
          </a:xfrm>
          <a:prstGeom prst="straightConnector1">
            <a:avLst/>
          </a:prstGeom>
          <a:ln w="19050">
            <a:solidFill>
              <a:schemeClr val="bg1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>
            <a:extLst>
              <a:ext uri="{FF2B5EF4-FFF2-40B4-BE49-F238E27FC236}">
                <a16:creationId xmlns="" xmlns:a16="http://schemas.microsoft.com/office/drawing/2014/main" id="{75F13A84-130B-4297-8E13-5F134D80025C}"/>
              </a:ext>
            </a:extLst>
          </p:cNvPr>
          <p:cNvCxnSpPr/>
          <p:nvPr/>
        </p:nvCxnSpPr>
        <p:spPr>
          <a:xfrm>
            <a:off x="1688625" y="3068913"/>
            <a:ext cx="3964809" cy="1191"/>
          </a:xfrm>
          <a:prstGeom prst="straightConnector1">
            <a:avLst/>
          </a:prstGeom>
          <a:ln w="19050">
            <a:solidFill>
              <a:schemeClr val="bg1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Овал 7">
            <a:extLst>
              <a:ext uri="{FF2B5EF4-FFF2-40B4-BE49-F238E27FC236}">
                <a16:creationId xmlns="" xmlns:a16="http://schemas.microsoft.com/office/drawing/2014/main" id="{BB4C1186-C8F6-4A7B-8E00-AEC96FE49F38}"/>
              </a:ext>
            </a:extLst>
          </p:cNvPr>
          <p:cNvSpPr/>
          <p:nvPr/>
        </p:nvSpPr>
        <p:spPr>
          <a:xfrm>
            <a:off x="2519049" y="1923716"/>
            <a:ext cx="2295000" cy="2295000"/>
          </a:xfrm>
          <a:prstGeom prst="ellips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06863CC6-510B-466D-85C2-800C976DA63E}"/>
              </a:ext>
            </a:extLst>
          </p:cNvPr>
          <p:cNvSpPr txBox="1"/>
          <p:nvPr/>
        </p:nvSpPr>
        <p:spPr>
          <a:xfrm>
            <a:off x="3468634" y="3041528"/>
            <a:ext cx="19169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>
                <a:solidFill>
                  <a:srgbClr val="FF0000"/>
                </a:solidFill>
              </a:rPr>
              <a:t>О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A003DC7-6A1A-4401-8162-DC193481C51E}"/>
              </a:ext>
            </a:extLst>
          </p:cNvPr>
          <p:cNvSpPr txBox="1"/>
          <p:nvPr/>
        </p:nvSpPr>
        <p:spPr>
          <a:xfrm>
            <a:off x="4814305" y="3111848"/>
            <a:ext cx="24569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>
                <a:solidFill>
                  <a:srgbClr val="0000FF"/>
                </a:solidFill>
              </a:rPr>
              <a:t>Р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5CB8F7D-D0A5-4524-BE3E-93AA46AF811E}"/>
              </a:ext>
            </a:extLst>
          </p:cNvPr>
          <p:cNvSpPr txBox="1"/>
          <p:nvPr/>
        </p:nvSpPr>
        <p:spPr>
          <a:xfrm>
            <a:off x="6042800" y="2192601"/>
            <a:ext cx="1643085" cy="55399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500" b="1" dirty="0"/>
              <a:t>точка </a:t>
            </a:r>
            <a:r>
              <a:rPr lang="ru-RU" sz="1500" b="1" dirty="0">
                <a:solidFill>
                  <a:srgbClr val="FF0000"/>
                </a:solidFill>
              </a:rPr>
              <a:t>Р </a:t>
            </a:r>
            <a:r>
              <a:rPr lang="ru-RU" sz="1500" b="1" dirty="0"/>
              <a:t> - начало отсчета углов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BAB27279-14A8-477A-A7D8-57C592D6ABC8}"/>
              </a:ext>
            </a:extLst>
          </p:cNvPr>
          <p:cNvSpPr/>
          <p:nvPr/>
        </p:nvSpPr>
        <p:spPr>
          <a:xfrm>
            <a:off x="3680178" y="2706804"/>
            <a:ext cx="486054" cy="427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b="1" dirty="0">
                <a:solidFill>
                  <a:srgbClr val="FF0000"/>
                </a:solidFill>
              </a:rPr>
              <a:t> </a:t>
            </a:r>
            <a:r>
              <a:rPr lang="ru-RU" sz="2175" b="1" i="1" dirty="0">
                <a:solidFill>
                  <a:schemeClr val="tx1">
                    <a:lumMod val="75000"/>
                  </a:schemeClr>
                </a:solidFill>
              </a:rPr>
              <a:t> </a:t>
            </a:r>
            <a:endParaRPr lang="ru-RU" sz="2175" dirty="0"/>
          </a:p>
        </p:txBody>
      </p:sp>
      <p:sp>
        <p:nvSpPr>
          <p:cNvPr id="14" name="Полилиния 48">
            <a:extLst>
              <a:ext uri="{FF2B5EF4-FFF2-40B4-BE49-F238E27FC236}">
                <a16:creationId xmlns="" xmlns:a16="http://schemas.microsoft.com/office/drawing/2014/main" id="{259CD42B-B4FE-4599-B1B5-C6F49AC56ADA}"/>
              </a:ext>
            </a:extLst>
          </p:cNvPr>
          <p:cNvSpPr/>
          <p:nvPr/>
        </p:nvSpPr>
        <p:spPr>
          <a:xfrm rot="17911396" flipV="1">
            <a:off x="4837538" y="1691002"/>
            <a:ext cx="387596" cy="657623"/>
          </a:xfrm>
          <a:custGeom>
            <a:avLst/>
            <a:gdLst>
              <a:gd name="connsiteX0" fmla="*/ 0 w 682171"/>
              <a:gd name="connsiteY0" fmla="*/ 0 h 1088571"/>
              <a:gd name="connsiteX1" fmla="*/ 246743 w 682171"/>
              <a:gd name="connsiteY1" fmla="*/ 188685 h 1088571"/>
              <a:gd name="connsiteX2" fmla="*/ 478971 w 682171"/>
              <a:gd name="connsiteY2" fmla="*/ 478971 h 1088571"/>
              <a:gd name="connsiteX3" fmla="*/ 609600 w 682171"/>
              <a:gd name="connsiteY3" fmla="*/ 798285 h 1088571"/>
              <a:gd name="connsiteX4" fmla="*/ 682171 w 682171"/>
              <a:gd name="connsiteY4" fmla="*/ 1088571 h 1088571"/>
              <a:gd name="connsiteX5" fmla="*/ 522514 w 682171"/>
              <a:gd name="connsiteY5" fmla="*/ 841828 h 1088571"/>
              <a:gd name="connsiteX6" fmla="*/ 653143 w 682171"/>
              <a:gd name="connsiteY6" fmla="*/ 1074057 h 1088571"/>
              <a:gd name="connsiteX7" fmla="*/ 682171 w 682171"/>
              <a:gd name="connsiteY7" fmla="*/ 769257 h 1088571"/>
              <a:gd name="connsiteX8" fmla="*/ 682171 w 682171"/>
              <a:gd name="connsiteY8" fmla="*/ 769257 h 10885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2171" h="1088571">
                <a:moveTo>
                  <a:pt x="0" y="0"/>
                </a:moveTo>
                <a:lnTo>
                  <a:pt x="246743" y="188685"/>
                </a:lnTo>
                <a:lnTo>
                  <a:pt x="478971" y="478971"/>
                </a:lnTo>
                <a:lnTo>
                  <a:pt x="609600" y="798285"/>
                </a:lnTo>
                <a:lnTo>
                  <a:pt x="682171" y="1088571"/>
                </a:lnTo>
                <a:lnTo>
                  <a:pt x="522514" y="841828"/>
                </a:lnTo>
                <a:lnTo>
                  <a:pt x="653143" y="1074057"/>
                </a:lnTo>
                <a:lnTo>
                  <a:pt x="682171" y="769257"/>
                </a:lnTo>
                <a:lnTo>
                  <a:pt x="682171" y="769257"/>
                </a:lnTo>
              </a:path>
            </a:pathLst>
          </a:cu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2175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1D5007C8-9664-46B7-9C5F-94A593DE76F0}"/>
              </a:ext>
            </a:extLst>
          </p:cNvPr>
          <p:cNvSpPr txBox="1"/>
          <p:nvPr/>
        </p:nvSpPr>
        <p:spPr>
          <a:xfrm>
            <a:off x="5029565" y="1590136"/>
            <a:ext cx="575080" cy="427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>
                <a:solidFill>
                  <a:srgbClr val="FF0000"/>
                </a:solidFill>
              </a:rPr>
              <a:t>+</a:t>
            </a:r>
            <a:r>
              <a:rPr lang="el-GR" sz="1500" b="1" i="1" dirty="0">
                <a:solidFill>
                  <a:srgbClr val="FF0000"/>
                </a:solidFill>
              </a:rPr>
              <a:t> </a:t>
            </a:r>
            <a:r>
              <a:rPr lang="el-GR" sz="2100" b="1" dirty="0">
                <a:solidFill>
                  <a:srgbClr val="FF0000"/>
                </a:solidFill>
              </a:rPr>
              <a:t>α</a:t>
            </a:r>
            <a:r>
              <a:rPr lang="ru-RU" sz="2175" dirty="0">
                <a:solidFill>
                  <a:srgbClr val="C00000"/>
                </a:solidFill>
              </a:rPr>
              <a:t> </a:t>
            </a:r>
            <a:endParaRPr lang="ru-RU" sz="2175" dirty="0"/>
          </a:p>
        </p:txBody>
      </p:sp>
      <p:sp>
        <p:nvSpPr>
          <p:cNvPr id="16" name="Полилиния 52">
            <a:extLst>
              <a:ext uri="{FF2B5EF4-FFF2-40B4-BE49-F238E27FC236}">
                <a16:creationId xmlns="" xmlns:a16="http://schemas.microsoft.com/office/drawing/2014/main" id="{CA6A358B-8B96-40A7-A761-0B9CAFBA30A7}"/>
              </a:ext>
            </a:extLst>
          </p:cNvPr>
          <p:cNvSpPr/>
          <p:nvPr/>
        </p:nvSpPr>
        <p:spPr>
          <a:xfrm rot="3509008">
            <a:off x="4860769" y="3495546"/>
            <a:ext cx="339974" cy="655560"/>
          </a:xfrm>
          <a:custGeom>
            <a:avLst/>
            <a:gdLst>
              <a:gd name="connsiteX0" fmla="*/ 0 w 682171"/>
              <a:gd name="connsiteY0" fmla="*/ 0 h 1088571"/>
              <a:gd name="connsiteX1" fmla="*/ 246743 w 682171"/>
              <a:gd name="connsiteY1" fmla="*/ 188685 h 1088571"/>
              <a:gd name="connsiteX2" fmla="*/ 478971 w 682171"/>
              <a:gd name="connsiteY2" fmla="*/ 478971 h 1088571"/>
              <a:gd name="connsiteX3" fmla="*/ 609600 w 682171"/>
              <a:gd name="connsiteY3" fmla="*/ 798285 h 1088571"/>
              <a:gd name="connsiteX4" fmla="*/ 682171 w 682171"/>
              <a:gd name="connsiteY4" fmla="*/ 1088571 h 1088571"/>
              <a:gd name="connsiteX5" fmla="*/ 522514 w 682171"/>
              <a:gd name="connsiteY5" fmla="*/ 841828 h 1088571"/>
              <a:gd name="connsiteX6" fmla="*/ 653143 w 682171"/>
              <a:gd name="connsiteY6" fmla="*/ 1074057 h 1088571"/>
              <a:gd name="connsiteX7" fmla="*/ 682171 w 682171"/>
              <a:gd name="connsiteY7" fmla="*/ 769257 h 1088571"/>
              <a:gd name="connsiteX8" fmla="*/ 682171 w 682171"/>
              <a:gd name="connsiteY8" fmla="*/ 769257 h 10885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2171" h="1088571">
                <a:moveTo>
                  <a:pt x="0" y="0"/>
                </a:moveTo>
                <a:lnTo>
                  <a:pt x="246743" y="188685"/>
                </a:lnTo>
                <a:lnTo>
                  <a:pt x="478971" y="478971"/>
                </a:lnTo>
                <a:lnTo>
                  <a:pt x="609600" y="798285"/>
                </a:lnTo>
                <a:lnTo>
                  <a:pt x="682171" y="1088571"/>
                </a:lnTo>
                <a:lnTo>
                  <a:pt x="522514" y="841828"/>
                </a:lnTo>
                <a:lnTo>
                  <a:pt x="653143" y="1074057"/>
                </a:lnTo>
                <a:lnTo>
                  <a:pt x="682171" y="769257"/>
                </a:lnTo>
                <a:lnTo>
                  <a:pt x="682171" y="769257"/>
                </a:lnTo>
              </a:path>
            </a:pathLst>
          </a:cu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2175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5649A508-F744-4461-B7D6-6890673DFDB6}"/>
              </a:ext>
            </a:extLst>
          </p:cNvPr>
          <p:cNvSpPr txBox="1"/>
          <p:nvPr/>
        </p:nvSpPr>
        <p:spPr>
          <a:xfrm>
            <a:off x="5193873" y="3616608"/>
            <a:ext cx="575080" cy="427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>
                <a:solidFill>
                  <a:srgbClr val="FF0000"/>
                </a:solidFill>
              </a:rPr>
              <a:t>- </a:t>
            </a:r>
            <a:r>
              <a:rPr lang="el-GR" sz="2100" b="1" dirty="0">
                <a:solidFill>
                  <a:srgbClr val="FF0000"/>
                </a:solidFill>
              </a:rPr>
              <a:t>α</a:t>
            </a:r>
            <a:r>
              <a:rPr lang="ru-RU" sz="2175" dirty="0">
                <a:solidFill>
                  <a:srgbClr val="C00000"/>
                </a:solidFill>
              </a:rPr>
              <a:t> </a:t>
            </a:r>
            <a:endParaRPr lang="ru-RU" sz="2175" dirty="0"/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91098143-8B44-4DC0-9CF1-541FCE4EFAA3}"/>
              </a:ext>
            </a:extLst>
          </p:cNvPr>
          <p:cNvSpPr txBox="1"/>
          <p:nvPr/>
        </p:nvSpPr>
        <p:spPr>
          <a:xfrm>
            <a:off x="4673563" y="1206750"/>
            <a:ext cx="1506161" cy="427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I</a:t>
            </a:r>
            <a:r>
              <a:rPr lang="ru-RU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  четверть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="" xmlns:a16="http://schemas.microsoft.com/office/drawing/2014/main" id="{E6921B09-137F-4D63-B330-FB78926C6FE1}"/>
              </a:ext>
            </a:extLst>
          </p:cNvPr>
          <p:cNvSpPr/>
          <p:nvPr/>
        </p:nvSpPr>
        <p:spPr>
          <a:xfrm>
            <a:off x="1907704" y="1203598"/>
            <a:ext cx="1485215" cy="4270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II</a:t>
            </a:r>
            <a:r>
              <a:rPr lang="ru-RU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  четверть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="" xmlns:a16="http://schemas.microsoft.com/office/drawing/2014/main" id="{7FD8F0BD-0F32-4172-A926-FDA61649FC2B}"/>
              </a:ext>
            </a:extLst>
          </p:cNvPr>
          <p:cNvSpPr/>
          <p:nvPr/>
        </p:nvSpPr>
        <p:spPr>
          <a:xfrm>
            <a:off x="1825549" y="4219072"/>
            <a:ext cx="1555747" cy="4270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III</a:t>
            </a:r>
            <a:r>
              <a:rPr lang="ru-RU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  четверть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="" xmlns:a16="http://schemas.microsoft.com/office/drawing/2014/main" id="{6738C2DF-CA44-4465-B717-D71CAE9B0E14}"/>
              </a:ext>
            </a:extLst>
          </p:cNvPr>
          <p:cNvSpPr/>
          <p:nvPr/>
        </p:nvSpPr>
        <p:spPr>
          <a:xfrm>
            <a:off x="4810487" y="4219072"/>
            <a:ext cx="1635897" cy="4270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IV</a:t>
            </a:r>
            <a:r>
              <a:rPr lang="ru-RU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   четверть</a:t>
            </a:r>
          </a:p>
        </p:txBody>
      </p:sp>
      <p:sp>
        <p:nvSpPr>
          <p:cNvPr id="22" name="Овал 21">
            <a:extLst>
              <a:ext uri="{FF2B5EF4-FFF2-40B4-BE49-F238E27FC236}">
                <a16:creationId xmlns="" xmlns:a16="http://schemas.microsoft.com/office/drawing/2014/main" id="{4BB2BE62-AF28-4222-B41D-0197698BC0C3}"/>
              </a:ext>
            </a:extLst>
          </p:cNvPr>
          <p:cNvSpPr/>
          <p:nvPr/>
        </p:nvSpPr>
        <p:spPr>
          <a:xfrm>
            <a:off x="4768180" y="3030839"/>
            <a:ext cx="81000" cy="81009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23" name="Овал 22">
            <a:extLst>
              <a:ext uri="{FF2B5EF4-FFF2-40B4-BE49-F238E27FC236}">
                <a16:creationId xmlns="" xmlns:a16="http://schemas.microsoft.com/office/drawing/2014/main" id="{A8831151-E3D0-44B6-9576-D07981112FF4}"/>
              </a:ext>
            </a:extLst>
          </p:cNvPr>
          <p:cNvSpPr/>
          <p:nvPr/>
        </p:nvSpPr>
        <p:spPr>
          <a:xfrm>
            <a:off x="4760298" y="3030839"/>
            <a:ext cx="81000" cy="8100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24" name="Прямоугольник 23">
            <a:extLst>
              <a:ext uri="{FF2B5EF4-FFF2-40B4-BE49-F238E27FC236}">
                <a16:creationId xmlns="" xmlns:a16="http://schemas.microsoft.com/office/drawing/2014/main" id="{171E3BFB-F444-411A-B76C-FCA15EE6A6DA}"/>
              </a:ext>
            </a:extLst>
          </p:cNvPr>
          <p:cNvSpPr/>
          <p:nvPr/>
        </p:nvSpPr>
        <p:spPr>
          <a:xfrm>
            <a:off x="4868310" y="2706803"/>
            <a:ext cx="7377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800" b="1" dirty="0">
                <a:solidFill>
                  <a:schemeClr val="bg2">
                    <a:lumMod val="10000"/>
                  </a:schemeClr>
                </a:solidFill>
              </a:rPr>
              <a:t>α</a:t>
            </a:r>
            <a:r>
              <a:rPr lang="ru-RU" sz="1800" b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1800" b="1" i="1" dirty="0">
                <a:solidFill>
                  <a:schemeClr val="bg2">
                    <a:lumMod val="10000"/>
                  </a:schemeClr>
                </a:solidFill>
              </a:rPr>
              <a:t>= </a:t>
            </a:r>
            <a:r>
              <a:rPr lang="ru-RU" sz="1800" b="1" dirty="0">
                <a:solidFill>
                  <a:schemeClr val="bg2">
                    <a:lumMod val="10000"/>
                  </a:schemeClr>
                </a:solidFill>
              </a:rPr>
              <a:t>0</a:t>
            </a:r>
            <a:r>
              <a:rPr lang="ru-RU" sz="1800" b="1" baseline="30000" dirty="0">
                <a:solidFill>
                  <a:schemeClr val="bg2">
                    <a:lumMod val="10000"/>
                  </a:schemeClr>
                </a:solidFill>
              </a:rPr>
              <a:t>0</a:t>
            </a:r>
          </a:p>
        </p:txBody>
      </p:sp>
      <p:cxnSp>
        <p:nvCxnSpPr>
          <p:cNvPr id="25" name="Прямая соединительная линия 24">
            <a:extLst>
              <a:ext uri="{FF2B5EF4-FFF2-40B4-BE49-F238E27FC236}">
                <a16:creationId xmlns="" xmlns:a16="http://schemas.microsoft.com/office/drawing/2014/main" id="{2C244E5A-96D0-48BE-A106-8731E1ACBEF6}"/>
              </a:ext>
            </a:extLst>
          </p:cNvPr>
          <p:cNvCxnSpPr/>
          <p:nvPr/>
        </p:nvCxnSpPr>
        <p:spPr>
          <a:xfrm flipV="1">
            <a:off x="3653175" y="1923716"/>
            <a:ext cx="0" cy="113412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олилиния 45">
            <a:extLst>
              <a:ext uri="{FF2B5EF4-FFF2-40B4-BE49-F238E27FC236}">
                <a16:creationId xmlns="" xmlns:a16="http://schemas.microsoft.com/office/drawing/2014/main" id="{68BA59C4-EB2F-4D4A-86C6-CED94ECBB1E9}"/>
              </a:ext>
            </a:extLst>
          </p:cNvPr>
          <p:cNvSpPr/>
          <p:nvPr/>
        </p:nvSpPr>
        <p:spPr>
          <a:xfrm>
            <a:off x="3659364" y="2726397"/>
            <a:ext cx="416284" cy="344234"/>
          </a:xfrm>
          <a:custGeom>
            <a:avLst/>
            <a:gdLst>
              <a:gd name="connsiteX0" fmla="*/ 0 w 555045"/>
              <a:gd name="connsiteY0" fmla="*/ 3558 h 458979"/>
              <a:gd name="connsiteX1" fmla="*/ 113856 w 555045"/>
              <a:gd name="connsiteY1" fmla="*/ 3558 h 458979"/>
              <a:gd name="connsiteX2" fmla="*/ 245501 w 555045"/>
              <a:gd name="connsiteY2" fmla="*/ 24905 h 458979"/>
              <a:gd name="connsiteX3" fmla="*/ 341566 w 555045"/>
              <a:gd name="connsiteY3" fmla="*/ 53369 h 458979"/>
              <a:gd name="connsiteX4" fmla="*/ 434074 w 555045"/>
              <a:gd name="connsiteY4" fmla="*/ 131645 h 458979"/>
              <a:gd name="connsiteX5" fmla="*/ 505233 w 555045"/>
              <a:gd name="connsiteY5" fmla="*/ 252616 h 458979"/>
              <a:gd name="connsiteX6" fmla="*/ 544371 w 555045"/>
              <a:gd name="connsiteY6" fmla="*/ 384261 h 458979"/>
              <a:gd name="connsiteX7" fmla="*/ 555045 w 555045"/>
              <a:gd name="connsiteY7" fmla="*/ 458979 h 458979"/>
              <a:gd name="connsiteX8" fmla="*/ 555045 w 555045"/>
              <a:gd name="connsiteY8" fmla="*/ 458979 h 458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55045" h="458979">
                <a:moveTo>
                  <a:pt x="0" y="3558"/>
                </a:moveTo>
                <a:cubicBezTo>
                  <a:pt x="36469" y="1779"/>
                  <a:pt x="72939" y="0"/>
                  <a:pt x="113856" y="3558"/>
                </a:cubicBezTo>
                <a:cubicBezTo>
                  <a:pt x="154773" y="7116"/>
                  <a:pt x="207549" y="16603"/>
                  <a:pt x="245501" y="24905"/>
                </a:cubicBezTo>
                <a:cubicBezTo>
                  <a:pt x="283453" y="33207"/>
                  <a:pt x="310137" y="35579"/>
                  <a:pt x="341566" y="53369"/>
                </a:cubicBezTo>
                <a:cubicBezTo>
                  <a:pt x="372995" y="71159"/>
                  <a:pt x="406796" y="98437"/>
                  <a:pt x="434074" y="131645"/>
                </a:cubicBezTo>
                <a:cubicBezTo>
                  <a:pt x="461352" y="164853"/>
                  <a:pt x="486850" y="210513"/>
                  <a:pt x="505233" y="252616"/>
                </a:cubicBezTo>
                <a:cubicBezTo>
                  <a:pt x="523616" y="294719"/>
                  <a:pt x="536069" y="349867"/>
                  <a:pt x="544371" y="384261"/>
                </a:cubicBezTo>
                <a:cubicBezTo>
                  <a:pt x="552673" y="418655"/>
                  <a:pt x="555045" y="458979"/>
                  <a:pt x="555045" y="458979"/>
                </a:cubicBezTo>
                <a:lnTo>
                  <a:pt x="555045" y="458979"/>
                </a:lnTo>
              </a:path>
            </a:pathLst>
          </a:custGeom>
          <a:ln w="1905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27" name="Прямоугольник 26">
            <a:extLst>
              <a:ext uri="{FF2B5EF4-FFF2-40B4-BE49-F238E27FC236}">
                <a16:creationId xmlns="" xmlns:a16="http://schemas.microsoft.com/office/drawing/2014/main" id="{4821B7EE-7B5E-401F-85D6-31CC7D093523}"/>
              </a:ext>
            </a:extLst>
          </p:cNvPr>
          <p:cNvSpPr/>
          <p:nvPr/>
        </p:nvSpPr>
        <p:spPr>
          <a:xfrm>
            <a:off x="2735073" y="1545674"/>
            <a:ext cx="8547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800" b="1" dirty="0">
                <a:solidFill>
                  <a:schemeClr val="bg2">
                    <a:lumMod val="10000"/>
                  </a:schemeClr>
                </a:solidFill>
              </a:rPr>
              <a:t>α</a:t>
            </a:r>
            <a:r>
              <a:rPr lang="ru-RU" sz="1800" b="1" i="1" dirty="0">
                <a:solidFill>
                  <a:schemeClr val="bg2">
                    <a:lumMod val="10000"/>
                  </a:schemeClr>
                </a:solidFill>
              </a:rPr>
              <a:t> = </a:t>
            </a:r>
            <a:r>
              <a:rPr lang="ru-RU" sz="1800" b="1" dirty="0">
                <a:solidFill>
                  <a:schemeClr val="bg2">
                    <a:lumMod val="10000"/>
                  </a:schemeClr>
                </a:solidFill>
              </a:rPr>
              <a:t>90</a:t>
            </a:r>
            <a:r>
              <a:rPr lang="ru-RU" sz="1800" b="1" baseline="30000" dirty="0">
                <a:solidFill>
                  <a:schemeClr val="bg2">
                    <a:lumMod val="10000"/>
                  </a:schemeClr>
                </a:solidFill>
              </a:rPr>
              <a:t>0</a:t>
            </a:r>
          </a:p>
        </p:txBody>
      </p:sp>
      <p:cxnSp>
        <p:nvCxnSpPr>
          <p:cNvPr id="28" name="Прямая соединительная линия 27">
            <a:extLst>
              <a:ext uri="{FF2B5EF4-FFF2-40B4-BE49-F238E27FC236}">
                <a16:creationId xmlns="" xmlns:a16="http://schemas.microsoft.com/office/drawing/2014/main" id="{93519FBB-6240-4277-AE01-784264A8E3D3}"/>
              </a:ext>
            </a:extLst>
          </p:cNvPr>
          <p:cNvCxnSpPr/>
          <p:nvPr/>
        </p:nvCxnSpPr>
        <p:spPr>
          <a:xfrm>
            <a:off x="2492046" y="3084845"/>
            <a:ext cx="116112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Полилиния 55">
            <a:extLst>
              <a:ext uri="{FF2B5EF4-FFF2-40B4-BE49-F238E27FC236}">
                <a16:creationId xmlns="" xmlns:a16="http://schemas.microsoft.com/office/drawing/2014/main" id="{7592AD93-89D5-4CAC-85D5-B7187B0AEF1D}"/>
              </a:ext>
            </a:extLst>
          </p:cNvPr>
          <p:cNvSpPr/>
          <p:nvPr/>
        </p:nvSpPr>
        <p:spPr>
          <a:xfrm>
            <a:off x="3313312" y="2772148"/>
            <a:ext cx="724738" cy="288263"/>
          </a:xfrm>
          <a:custGeom>
            <a:avLst/>
            <a:gdLst>
              <a:gd name="connsiteX0" fmla="*/ 0 w 966317"/>
              <a:gd name="connsiteY0" fmla="*/ 374301 h 384350"/>
              <a:gd name="connsiteX1" fmla="*/ 10049 w 966317"/>
              <a:gd name="connsiteY1" fmla="*/ 293914 h 384350"/>
              <a:gd name="connsiteX2" fmla="*/ 55266 w 966317"/>
              <a:gd name="connsiteY2" fmla="*/ 173334 h 384350"/>
              <a:gd name="connsiteX3" fmla="*/ 150726 w 966317"/>
              <a:gd name="connsiteY3" fmla="*/ 77875 h 384350"/>
              <a:gd name="connsiteX4" fmla="*/ 321548 w 966317"/>
              <a:gd name="connsiteY4" fmla="*/ 22609 h 384350"/>
              <a:gd name="connsiteX5" fmla="*/ 517490 w 966317"/>
              <a:gd name="connsiteY5" fmla="*/ 2512 h 384350"/>
              <a:gd name="connsiteX6" fmla="*/ 708409 w 966317"/>
              <a:gd name="connsiteY6" fmla="*/ 37682 h 384350"/>
              <a:gd name="connsiteX7" fmla="*/ 818941 w 966317"/>
              <a:gd name="connsiteY7" fmla="*/ 108020 h 384350"/>
              <a:gd name="connsiteX8" fmla="*/ 884255 w 966317"/>
              <a:gd name="connsiteY8" fmla="*/ 188407 h 384350"/>
              <a:gd name="connsiteX9" fmla="*/ 954594 w 966317"/>
              <a:gd name="connsiteY9" fmla="*/ 339132 h 384350"/>
              <a:gd name="connsiteX10" fmla="*/ 954594 w 966317"/>
              <a:gd name="connsiteY10" fmla="*/ 384350 h 384350"/>
              <a:gd name="connsiteX11" fmla="*/ 954594 w 966317"/>
              <a:gd name="connsiteY11" fmla="*/ 384350 h 384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66317" h="384350">
                <a:moveTo>
                  <a:pt x="0" y="374301"/>
                </a:moveTo>
                <a:cubicBezTo>
                  <a:pt x="419" y="350854"/>
                  <a:pt x="838" y="327408"/>
                  <a:pt x="10049" y="293914"/>
                </a:cubicBezTo>
                <a:cubicBezTo>
                  <a:pt x="19260" y="260420"/>
                  <a:pt x="31820" y="209341"/>
                  <a:pt x="55266" y="173334"/>
                </a:cubicBezTo>
                <a:cubicBezTo>
                  <a:pt x="78712" y="137328"/>
                  <a:pt x="106346" y="102996"/>
                  <a:pt x="150726" y="77875"/>
                </a:cubicBezTo>
                <a:cubicBezTo>
                  <a:pt x="195106" y="52754"/>
                  <a:pt x="260421" y="35169"/>
                  <a:pt x="321548" y="22609"/>
                </a:cubicBezTo>
                <a:cubicBezTo>
                  <a:pt x="382675" y="10049"/>
                  <a:pt x="453013" y="0"/>
                  <a:pt x="517490" y="2512"/>
                </a:cubicBezTo>
                <a:cubicBezTo>
                  <a:pt x="581967" y="5024"/>
                  <a:pt x="658167" y="20097"/>
                  <a:pt x="708409" y="37682"/>
                </a:cubicBezTo>
                <a:cubicBezTo>
                  <a:pt x="758651" y="55267"/>
                  <a:pt x="789633" y="82899"/>
                  <a:pt x="818941" y="108020"/>
                </a:cubicBezTo>
                <a:cubicBezTo>
                  <a:pt x="848249" y="133141"/>
                  <a:pt x="861646" y="149888"/>
                  <a:pt x="884255" y="188407"/>
                </a:cubicBezTo>
                <a:cubicBezTo>
                  <a:pt x="906864" y="226926"/>
                  <a:pt x="942871" y="306475"/>
                  <a:pt x="954594" y="339132"/>
                </a:cubicBezTo>
                <a:cubicBezTo>
                  <a:pt x="966317" y="371789"/>
                  <a:pt x="954594" y="384350"/>
                  <a:pt x="954594" y="384350"/>
                </a:cubicBezTo>
                <a:lnTo>
                  <a:pt x="954594" y="384350"/>
                </a:lnTo>
              </a:path>
            </a:pathLst>
          </a:custGeom>
          <a:ln w="1905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30" name="Прямоугольник 29">
            <a:extLst>
              <a:ext uri="{FF2B5EF4-FFF2-40B4-BE49-F238E27FC236}">
                <a16:creationId xmlns="" xmlns:a16="http://schemas.microsoft.com/office/drawing/2014/main" id="{0CF0B491-5171-4428-9F80-DC724F1CBC1F}"/>
              </a:ext>
            </a:extLst>
          </p:cNvPr>
          <p:cNvSpPr/>
          <p:nvPr/>
        </p:nvSpPr>
        <p:spPr>
          <a:xfrm>
            <a:off x="1655334" y="2706803"/>
            <a:ext cx="9717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800" b="1" dirty="0">
                <a:solidFill>
                  <a:schemeClr val="bg2">
                    <a:lumMod val="10000"/>
                  </a:schemeClr>
                </a:solidFill>
              </a:rPr>
              <a:t>α</a:t>
            </a:r>
            <a:r>
              <a:rPr lang="ru-RU" sz="1800" b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1800" b="1" i="1" dirty="0">
                <a:solidFill>
                  <a:schemeClr val="bg2">
                    <a:lumMod val="10000"/>
                  </a:schemeClr>
                </a:solidFill>
              </a:rPr>
              <a:t>= </a:t>
            </a:r>
            <a:r>
              <a:rPr lang="ru-RU" sz="1800" b="1" dirty="0">
                <a:solidFill>
                  <a:schemeClr val="bg2">
                    <a:lumMod val="10000"/>
                  </a:schemeClr>
                </a:solidFill>
              </a:rPr>
              <a:t>180</a:t>
            </a:r>
            <a:r>
              <a:rPr lang="ru-RU" sz="1800" b="1" baseline="30000" dirty="0">
                <a:solidFill>
                  <a:schemeClr val="bg2">
                    <a:lumMod val="10000"/>
                  </a:schemeClr>
                </a:solidFill>
              </a:rPr>
              <a:t>0</a:t>
            </a:r>
          </a:p>
        </p:txBody>
      </p:sp>
      <p:cxnSp>
        <p:nvCxnSpPr>
          <p:cNvPr id="31" name="Прямая соединительная линия 30">
            <a:extLst>
              <a:ext uri="{FF2B5EF4-FFF2-40B4-BE49-F238E27FC236}">
                <a16:creationId xmlns="" xmlns:a16="http://schemas.microsoft.com/office/drawing/2014/main" id="{EFEC72C8-B8C8-4980-91A3-8DBE0C876057}"/>
              </a:ext>
            </a:extLst>
          </p:cNvPr>
          <p:cNvCxnSpPr/>
          <p:nvPr/>
        </p:nvCxnSpPr>
        <p:spPr>
          <a:xfrm>
            <a:off x="3653175" y="3057842"/>
            <a:ext cx="0" cy="113412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олилиния 59">
            <a:extLst>
              <a:ext uri="{FF2B5EF4-FFF2-40B4-BE49-F238E27FC236}">
                <a16:creationId xmlns="" xmlns:a16="http://schemas.microsoft.com/office/drawing/2014/main" id="{A61A6AD6-5825-4918-90A1-A60D7F47E84F}"/>
              </a:ext>
            </a:extLst>
          </p:cNvPr>
          <p:cNvSpPr/>
          <p:nvPr/>
        </p:nvSpPr>
        <p:spPr>
          <a:xfrm>
            <a:off x="3278929" y="2706221"/>
            <a:ext cx="834858" cy="680453"/>
          </a:xfrm>
          <a:custGeom>
            <a:avLst/>
            <a:gdLst>
              <a:gd name="connsiteX0" fmla="*/ 1113144 w 1113144"/>
              <a:gd name="connsiteY0" fmla="*/ 482155 h 907271"/>
              <a:gd name="connsiteX1" fmla="*/ 1081060 w 1113144"/>
              <a:gd name="connsiteY1" fmla="*/ 316387 h 907271"/>
              <a:gd name="connsiteX2" fmla="*/ 990154 w 1113144"/>
              <a:gd name="connsiteY2" fmla="*/ 188050 h 907271"/>
              <a:gd name="connsiteX3" fmla="*/ 888554 w 1113144"/>
              <a:gd name="connsiteY3" fmla="*/ 102492 h 907271"/>
              <a:gd name="connsiteX4" fmla="*/ 712091 w 1113144"/>
              <a:gd name="connsiteY4" fmla="*/ 27629 h 907271"/>
              <a:gd name="connsiteX5" fmla="*/ 476807 w 1113144"/>
              <a:gd name="connsiteY5" fmla="*/ 892 h 907271"/>
              <a:gd name="connsiteX6" fmla="*/ 327081 w 1113144"/>
              <a:gd name="connsiteY6" fmla="*/ 22281 h 907271"/>
              <a:gd name="connsiteX7" fmla="*/ 150618 w 1113144"/>
              <a:gd name="connsiteY7" fmla="*/ 134576 h 907271"/>
              <a:gd name="connsiteX8" fmla="*/ 59712 w 1113144"/>
              <a:gd name="connsiteY8" fmla="*/ 273608 h 907271"/>
              <a:gd name="connsiteX9" fmla="*/ 11586 w 1113144"/>
              <a:gd name="connsiteY9" fmla="*/ 557018 h 907271"/>
              <a:gd name="connsiteX10" fmla="*/ 129228 w 1113144"/>
              <a:gd name="connsiteY10" fmla="*/ 765566 h 907271"/>
              <a:gd name="connsiteX11" fmla="*/ 268260 w 1113144"/>
              <a:gd name="connsiteY11" fmla="*/ 851124 h 907271"/>
              <a:gd name="connsiteX12" fmla="*/ 428681 w 1113144"/>
              <a:gd name="connsiteY12" fmla="*/ 899250 h 907271"/>
              <a:gd name="connsiteX13" fmla="*/ 482154 w 1113144"/>
              <a:gd name="connsiteY13" fmla="*/ 899250 h 907271"/>
              <a:gd name="connsiteX14" fmla="*/ 482154 w 1113144"/>
              <a:gd name="connsiteY14" fmla="*/ 899250 h 9072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113144" h="907271">
                <a:moveTo>
                  <a:pt x="1113144" y="482155"/>
                </a:moveTo>
                <a:cubicBezTo>
                  <a:pt x="1107351" y="423779"/>
                  <a:pt x="1101558" y="365404"/>
                  <a:pt x="1081060" y="316387"/>
                </a:cubicBezTo>
                <a:cubicBezTo>
                  <a:pt x="1060562" y="267370"/>
                  <a:pt x="1022238" y="223699"/>
                  <a:pt x="990154" y="188050"/>
                </a:cubicBezTo>
                <a:cubicBezTo>
                  <a:pt x="958070" y="152401"/>
                  <a:pt x="934898" y="129229"/>
                  <a:pt x="888554" y="102492"/>
                </a:cubicBezTo>
                <a:cubicBezTo>
                  <a:pt x="842210" y="75755"/>
                  <a:pt x="780715" y="44562"/>
                  <a:pt x="712091" y="27629"/>
                </a:cubicBezTo>
                <a:cubicBezTo>
                  <a:pt x="643467" y="10696"/>
                  <a:pt x="540975" y="1783"/>
                  <a:pt x="476807" y="892"/>
                </a:cubicBezTo>
                <a:cubicBezTo>
                  <a:pt x="412639" y="1"/>
                  <a:pt x="381446" y="0"/>
                  <a:pt x="327081" y="22281"/>
                </a:cubicBezTo>
                <a:cubicBezTo>
                  <a:pt x="272716" y="44562"/>
                  <a:pt x="195179" y="92688"/>
                  <a:pt x="150618" y="134576"/>
                </a:cubicBezTo>
                <a:cubicBezTo>
                  <a:pt x="106057" y="176464"/>
                  <a:pt x="82884" y="203201"/>
                  <a:pt x="59712" y="273608"/>
                </a:cubicBezTo>
                <a:cubicBezTo>
                  <a:pt x="36540" y="344015"/>
                  <a:pt x="0" y="475025"/>
                  <a:pt x="11586" y="557018"/>
                </a:cubicBezTo>
                <a:cubicBezTo>
                  <a:pt x="23172" y="639011"/>
                  <a:pt x="86449" y="716548"/>
                  <a:pt x="129228" y="765566"/>
                </a:cubicBezTo>
                <a:cubicBezTo>
                  <a:pt x="172007" y="814584"/>
                  <a:pt x="218351" y="828843"/>
                  <a:pt x="268260" y="851124"/>
                </a:cubicBezTo>
                <a:cubicBezTo>
                  <a:pt x="318169" y="873405"/>
                  <a:pt x="393032" y="891229"/>
                  <a:pt x="428681" y="899250"/>
                </a:cubicBezTo>
                <a:cubicBezTo>
                  <a:pt x="464330" y="907271"/>
                  <a:pt x="482154" y="899250"/>
                  <a:pt x="482154" y="899250"/>
                </a:cubicBezTo>
                <a:lnTo>
                  <a:pt x="482154" y="899250"/>
                </a:lnTo>
              </a:path>
            </a:pathLst>
          </a:custGeom>
          <a:ln w="190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33" name="Прямоугольник 32">
            <a:extLst>
              <a:ext uri="{FF2B5EF4-FFF2-40B4-BE49-F238E27FC236}">
                <a16:creationId xmlns="" xmlns:a16="http://schemas.microsoft.com/office/drawing/2014/main" id="{02DE95BD-871A-496D-ACB2-52EEC4C1CFD8}"/>
              </a:ext>
            </a:extLst>
          </p:cNvPr>
          <p:cNvSpPr/>
          <p:nvPr/>
        </p:nvSpPr>
        <p:spPr>
          <a:xfrm>
            <a:off x="2762076" y="4218971"/>
            <a:ext cx="9717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800" b="1" dirty="0">
                <a:solidFill>
                  <a:schemeClr val="bg2">
                    <a:lumMod val="10000"/>
                  </a:schemeClr>
                </a:solidFill>
              </a:rPr>
              <a:t>α</a:t>
            </a:r>
            <a:r>
              <a:rPr lang="ru-RU" sz="1800" b="1" i="1" dirty="0">
                <a:solidFill>
                  <a:schemeClr val="bg2">
                    <a:lumMod val="10000"/>
                  </a:schemeClr>
                </a:solidFill>
              </a:rPr>
              <a:t> = </a:t>
            </a:r>
            <a:r>
              <a:rPr lang="ru-RU" sz="1800" b="1" dirty="0">
                <a:solidFill>
                  <a:schemeClr val="bg2">
                    <a:lumMod val="10000"/>
                  </a:schemeClr>
                </a:solidFill>
              </a:rPr>
              <a:t>270</a:t>
            </a:r>
            <a:r>
              <a:rPr lang="ru-RU" sz="1800" b="1" baseline="30000" dirty="0">
                <a:solidFill>
                  <a:schemeClr val="bg2">
                    <a:lumMod val="10000"/>
                  </a:schemeClr>
                </a:solidFill>
              </a:rPr>
              <a:t>0</a:t>
            </a:r>
          </a:p>
        </p:txBody>
      </p:sp>
      <p:sp>
        <p:nvSpPr>
          <p:cNvPr id="34" name="Прямоугольник 33">
            <a:extLst>
              <a:ext uri="{FF2B5EF4-FFF2-40B4-BE49-F238E27FC236}">
                <a16:creationId xmlns="" xmlns:a16="http://schemas.microsoft.com/office/drawing/2014/main" id="{0A99CF6D-31F0-48D4-8F4D-6089B2F320EE}"/>
              </a:ext>
            </a:extLst>
          </p:cNvPr>
          <p:cNvSpPr/>
          <p:nvPr/>
        </p:nvSpPr>
        <p:spPr>
          <a:xfrm>
            <a:off x="5003325" y="3111848"/>
            <a:ext cx="9717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800" b="1" dirty="0">
                <a:solidFill>
                  <a:schemeClr val="bg2">
                    <a:lumMod val="10000"/>
                  </a:schemeClr>
                </a:solidFill>
              </a:rPr>
              <a:t>α</a:t>
            </a:r>
            <a:r>
              <a:rPr lang="ru-RU" sz="1800" b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1800" b="1" i="1" dirty="0">
                <a:solidFill>
                  <a:schemeClr val="bg2">
                    <a:lumMod val="10000"/>
                  </a:schemeClr>
                </a:solidFill>
              </a:rPr>
              <a:t>= </a:t>
            </a:r>
            <a:r>
              <a:rPr lang="ru-RU" sz="1800" b="1" dirty="0">
                <a:solidFill>
                  <a:schemeClr val="bg2">
                    <a:lumMod val="10000"/>
                  </a:schemeClr>
                </a:solidFill>
              </a:rPr>
              <a:t>360</a:t>
            </a:r>
            <a:r>
              <a:rPr lang="ru-RU" sz="1800" b="1" baseline="30000" dirty="0">
                <a:solidFill>
                  <a:schemeClr val="bg2">
                    <a:lumMod val="10000"/>
                  </a:schemeClr>
                </a:solidFill>
              </a:rPr>
              <a:t>0</a:t>
            </a:r>
          </a:p>
        </p:txBody>
      </p:sp>
      <p:pic>
        <p:nvPicPr>
          <p:cNvPr id="35" name="Picture 7">
            <a:extLst>
              <a:ext uri="{FF2B5EF4-FFF2-40B4-BE49-F238E27FC236}">
                <a16:creationId xmlns="" xmlns:a16="http://schemas.microsoft.com/office/drawing/2014/main" id="{765BAA72-92FB-4BC7-9BB1-DE2A0BD3CB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 contrast="40000"/>
          </a:blip>
          <a:srcRect/>
          <a:stretch>
            <a:fillRect/>
          </a:stretch>
        </p:blipFill>
        <p:spPr bwMode="auto">
          <a:xfrm>
            <a:off x="3707181" y="1491670"/>
            <a:ext cx="513000" cy="443675"/>
          </a:xfrm>
          <a:prstGeom prst="rect">
            <a:avLst/>
          </a:prstGeom>
          <a:noFill/>
        </p:spPr>
      </p:pic>
      <p:pic>
        <p:nvPicPr>
          <p:cNvPr id="36" name="Picture 10">
            <a:extLst>
              <a:ext uri="{FF2B5EF4-FFF2-40B4-BE49-F238E27FC236}">
                <a16:creationId xmlns="" xmlns:a16="http://schemas.microsoft.com/office/drawing/2014/main" id="{71F29825-211F-4603-97A6-7DDD5472EC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/>
          </a:blip>
          <a:srcRect/>
          <a:stretch>
            <a:fillRect/>
          </a:stretch>
        </p:blipFill>
        <p:spPr bwMode="auto">
          <a:xfrm>
            <a:off x="1816971" y="3138851"/>
            <a:ext cx="599400" cy="324000"/>
          </a:xfrm>
          <a:prstGeom prst="rect">
            <a:avLst/>
          </a:prstGeom>
          <a:noFill/>
        </p:spPr>
      </p:pic>
      <p:pic>
        <p:nvPicPr>
          <p:cNvPr id="37" name="Picture 12">
            <a:extLst>
              <a:ext uri="{FF2B5EF4-FFF2-40B4-BE49-F238E27FC236}">
                <a16:creationId xmlns="" xmlns:a16="http://schemas.microsoft.com/office/drawing/2014/main" id="{DCC38D47-721E-4CDE-AAD7-76187799EE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/>
          </a:blip>
          <a:srcRect/>
          <a:stretch>
            <a:fillRect/>
          </a:stretch>
        </p:blipFill>
        <p:spPr bwMode="auto">
          <a:xfrm>
            <a:off x="3734184" y="4191968"/>
            <a:ext cx="607500" cy="486000"/>
          </a:xfrm>
          <a:prstGeom prst="rect">
            <a:avLst/>
          </a:prstGeom>
          <a:noFill/>
        </p:spPr>
      </p:pic>
      <p:pic>
        <p:nvPicPr>
          <p:cNvPr id="38" name="Picture 15">
            <a:extLst>
              <a:ext uri="{FF2B5EF4-FFF2-40B4-BE49-F238E27FC236}">
                <a16:creationId xmlns="" xmlns:a16="http://schemas.microsoft.com/office/drawing/2014/main" id="{D9491AED-C4E3-4A2C-B293-BD0FAFE522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/>
          </a:blip>
          <a:srcRect/>
          <a:stretch>
            <a:fillRect/>
          </a:stretch>
        </p:blipFill>
        <p:spPr bwMode="auto">
          <a:xfrm>
            <a:off x="5975433" y="3165854"/>
            <a:ext cx="729000" cy="324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19035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788 -0.22407 C -0.07604 -0.22407 -0.0099 -0.13642 0 -3.58025E-6 " pathEditMode="relative" rAng="0" ptsTypes="AA">
                                      <p:cBhvr>
                                        <p:cTn id="15" dur="2000" spd="-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85" y="112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118 -0.21759 L -0.19878 -0.21234 L -0.22639 -0.20679 L -0.25 -0.19135 L -0.27361 -0.17037 L -0.28924 -0.15463 L -0.30903 -0.1179 L -0.32083 -0.08642 L -0.33264 -0.03919 L -0.33663 -0.01296 L -0.33663 0.00278 " pathEditMode="relative" rAng="0" ptsTypes="AAAAAAAAAAA">
                                      <p:cBhvr>
                                        <p:cTn id="4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281" y="110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000"/>
                            </p:stCondLst>
                            <p:childTnLst>
                              <p:par>
                                <p:cTn id="4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5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5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3281 0.00278 L -0.33281 0.02932 L -0.32882 0.05525 L -0.32101 0.08673 L -0.30903 0.11328 L -0.29722 0.14476 L -0.2658 0.18149 L -0.23437 0.20247 L -0.19878 0.21821 L -0.17917 0.22346 L -0.16736 0.22346 " pathEditMode="relative" rAng="0" ptsTypes="AAAAAAAAAAA">
                                      <p:cBhvr>
                                        <p:cTn id="6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64" y="110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000"/>
                            </p:stCondLst>
                            <p:childTnLst>
                              <p:par>
                                <p:cTn id="7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40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6000"/>
                            </p:stCondLst>
                            <p:childTnLst>
                              <p:par>
                                <p:cTn id="8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0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736 0.22346 L -0.14115 0.22315 L -0.11233 0.21297 L -0.09236 0.20155 L -0.06892 0.18149 L -0.04931 0.1605 L -0.0375 0.14476 L -0.02569 0.12346 L -0.01424 0.09908 L -0.0059 0.06605 L 0.00035 0.03519 L 0.00191 0.00278 " pathEditMode="relative" rAng="0" ptsTypes="AAAAAAAAAAAA">
                                      <p:cBhvr>
                                        <p:cTn id="9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55" y="-110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000"/>
                            </p:stCondLst>
                            <p:childTnLst>
                              <p:par>
                                <p:cTn id="9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4000"/>
                            </p:stCondLst>
                            <p:childTnLst>
                              <p:par>
                                <p:cTn id="10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23" grpId="2" animBg="1"/>
      <p:bldP spid="23" grpId="3" animBg="1"/>
      <p:bldP spid="23" grpId="4" animBg="1"/>
      <p:bldP spid="24" grpId="0"/>
      <p:bldP spid="26" grpId="0" animBg="1"/>
      <p:bldP spid="26" grpId="1" animBg="1"/>
      <p:bldP spid="27" grpId="0"/>
      <p:bldP spid="29" grpId="0" animBg="1"/>
      <p:bldP spid="29" grpId="1" animBg="1"/>
      <p:bldP spid="30" grpId="0"/>
      <p:bldP spid="32" grpId="0" animBg="1"/>
      <p:bldP spid="32" grpId="1" animBg="1"/>
      <p:bldP spid="33" grpId="0"/>
      <p:bldP spid="3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>
            <a:extLst>
              <a:ext uri="{FF2B5EF4-FFF2-40B4-BE49-F238E27FC236}">
                <a16:creationId xmlns="" xmlns:a16="http://schemas.microsoft.com/office/drawing/2014/main" id="{D052D7C2-02BC-404D-B835-E27D02245F5D}"/>
              </a:ext>
            </a:extLst>
          </p:cNvPr>
          <p:cNvSpPr/>
          <p:nvPr/>
        </p:nvSpPr>
        <p:spPr>
          <a:xfrm>
            <a:off x="2" y="9828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7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1" name="object 4">
            <a:extLst>
              <a:ext uri="{FF2B5EF4-FFF2-40B4-BE49-F238E27FC236}">
                <a16:creationId xmlns="" xmlns:a16="http://schemas.microsoft.com/office/drawing/2014/main" id="{8BDD3536-C61E-43B9-91FE-734721707C00}"/>
              </a:ext>
            </a:extLst>
          </p:cNvPr>
          <p:cNvSpPr txBox="1">
            <a:spLocks/>
          </p:cNvSpPr>
          <p:nvPr/>
        </p:nvSpPr>
        <p:spPr>
          <a:xfrm>
            <a:off x="35496" y="57562"/>
            <a:ext cx="9108501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800" b="1" dirty="0"/>
              <a:t>ПОВОРОТ ТОЧКИ ВОКРУГ НАЧАЛА КООРДИНАТ </a:t>
            </a:r>
          </a:p>
        </p:txBody>
      </p:sp>
      <p:cxnSp>
        <p:nvCxnSpPr>
          <p:cNvPr id="39" name="Прямая со стрелкой 38">
            <a:extLst>
              <a:ext uri="{FF2B5EF4-FFF2-40B4-BE49-F238E27FC236}">
                <a16:creationId xmlns="" xmlns:a16="http://schemas.microsoft.com/office/drawing/2014/main" id="{3D87B0D9-51A0-4B2B-9F2F-F45FEEBE5A2D}"/>
              </a:ext>
            </a:extLst>
          </p:cNvPr>
          <p:cNvCxnSpPr/>
          <p:nvPr/>
        </p:nvCxnSpPr>
        <p:spPr>
          <a:xfrm rot="5400000" flipH="1" flipV="1">
            <a:off x="2262440" y="2936127"/>
            <a:ext cx="3214710" cy="1191"/>
          </a:xfrm>
          <a:prstGeom prst="straightConnector1">
            <a:avLst/>
          </a:prstGeom>
          <a:ln w="19050">
            <a:solidFill>
              <a:schemeClr val="bg1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>
            <a:extLst>
              <a:ext uri="{FF2B5EF4-FFF2-40B4-BE49-F238E27FC236}">
                <a16:creationId xmlns="" xmlns:a16="http://schemas.microsoft.com/office/drawing/2014/main" id="{405A3AB9-AD68-4577-94B4-458E010BFD63}"/>
              </a:ext>
            </a:extLst>
          </p:cNvPr>
          <p:cNvCxnSpPr/>
          <p:nvPr/>
        </p:nvCxnSpPr>
        <p:spPr>
          <a:xfrm>
            <a:off x="1904649" y="3140921"/>
            <a:ext cx="3964809" cy="1191"/>
          </a:xfrm>
          <a:prstGeom prst="straightConnector1">
            <a:avLst/>
          </a:prstGeom>
          <a:ln w="19050">
            <a:solidFill>
              <a:schemeClr val="bg1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Овал 40">
            <a:extLst>
              <a:ext uri="{FF2B5EF4-FFF2-40B4-BE49-F238E27FC236}">
                <a16:creationId xmlns="" xmlns:a16="http://schemas.microsoft.com/office/drawing/2014/main" id="{1619BB3F-FEA4-423E-95DF-8B1D28640971}"/>
              </a:ext>
            </a:extLst>
          </p:cNvPr>
          <p:cNvSpPr/>
          <p:nvPr/>
        </p:nvSpPr>
        <p:spPr>
          <a:xfrm>
            <a:off x="2735073" y="1995724"/>
            <a:ext cx="2295000" cy="2295000"/>
          </a:xfrm>
          <a:prstGeom prst="ellips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42" name="TextBox 41">
            <a:extLst>
              <a:ext uri="{FF2B5EF4-FFF2-40B4-BE49-F238E27FC236}">
                <a16:creationId xmlns="" xmlns:a16="http://schemas.microsoft.com/office/drawing/2014/main" id="{8C673021-C068-48DD-AE13-68A6933C4402}"/>
              </a:ext>
            </a:extLst>
          </p:cNvPr>
          <p:cNvSpPr txBox="1"/>
          <p:nvPr/>
        </p:nvSpPr>
        <p:spPr>
          <a:xfrm>
            <a:off x="3684658" y="3113536"/>
            <a:ext cx="19169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>
                <a:solidFill>
                  <a:srgbClr val="FF0000"/>
                </a:solidFill>
              </a:rPr>
              <a:t>О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="" xmlns:a16="http://schemas.microsoft.com/office/drawing/2014/main" id="{46340369-11CE-4112-A0B5-863F384053D5}"/>
              </a:ext>
            </a:extLst>
          </p:cNvPr>
          <p:cNvSpPr txBox="1"/>
          <p:nvPr/>
        </p:nvSpPr>
        <p:spPr>
          <a:xfrm>
            <a:off x="5030329" y="3183856"/>
            <a:ext cx="24569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>
                <a:solidFill>
                  <a:srgbClr val="0000FF"/>
                </a:solidFill>
              </a:rPr>
              <a:t>Р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="" xmlns:a16="http://schemas.microsoft.com/office/drawing/2014/main" id="{23C86FCA-92C8-4B4F-8189-26497B4E9CAD}"/>
              </a:ext>
            </a:extLst>
          </p:cNvPr>
          <p:cNvSpPr txBox="1"/>
          <p:nvPr/>
        </p:nvSpPr>
        <p:spPr>
          <a:xfrm>
            <a:off x="6258824" y="2264609"/>
            <a:ext cx="1643085" cy="55399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500" b="1" dirty="0"/>
              <a:t>точка </a:t>
            </a:r>
            <a:r>
              <a:rPr lang="ru-RU" sz="1500" b="1" dirty="0">
                <a:solidFill>
                  <a:srgbClr val="FF0000"/>
                </a:solidFill>
              </a:rPr>
              <a:t>Р </a:t>
            </a:r>
            <a:r>
              <a:rPr lang="ru-RU" sz="1500" b="1" dirty="0"/>
              <a:t> - начало отсчета углов</a:t>
            </a:r>
          </a:p>
        </p:txBody>
      </p:sp>
      <p:sp>
        <p:nvSpPr>
          <p:cNvPr id="45" name="Прямоугольник 44">
            <a:extLst>
              <a:ext uri="{FF2B5EF4-FFF2-40B4-BE49-F238E27FC236}">
                <a16:creationId xmlns="" xmlns:a16="http://schemas.microsoft.com/office/drawing/2014/main" id="{511CF134-41C2-44C5-9527-DBF5FDD4C7B0}"/>
              </a:ext>
            </a:extLst>
          </p:cNvPr>
          <p:cNvSpPr/>
          <p:nvPr/>
        </p:nvSpPr>
        <p:spPr>
          <a:xfrm>
            <a:off x="3896202" y="2778812"/>
            <a:ext cx="486054" cy="427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b="1" dirty="0">
                <a:solidFill>
                  <a:srgbClr val="FF0000"/>
                </a:solidFill>
              </a:rPr>
              <a:t> </a:t>
            </a:r>
            <a:r>
              <a:rPr lang="ru-RU" sz="2175" b="1" i="1" dirty="0">
                <a:solidFill>
                  <a:schemeClr val="tx1">
                    <a:lumMod val="75000"/>
                  </a:schemeClr>
                </a:solidFill>
              </a:rPr>
              <a:t> </a:t>
            </a:r>
            <a:endParaRPr lang="ru-RU" sz="2175" dirty="0"/>
          </a:p>
        </p:txBody>
      </p:sp>
      <p:sp>
        <p:nvSpPr>
          <p:cNvPr id="46" name="Полилиния 52">
            <a:extLst>
              <a:ext uri="{FF2B5EF4-FFF2-40B4-BE49-F238E27FC236}">
                <a16:creationId xmlns="" xmlns:a16="http://schemas.microsoft.com/office/drawing/2014/main" id="{7C4F5409-4C20-45CD-A3AA-419C86E41C58}"/>
              </a:ext>
            </a:extLst>
          </p:cNvPr>
          <p:cNvSpPr/>
          <p:nvPr/>
        </p:nvSpPr>
        <p:spPr>
          <a:xfrm rot="3509008">
            <a:off x="5076793" y="3567554"/>
            <a:ext cx="339974" cy="655560"/>
          </a:xfrm>
          <a:custGeom>
            <a:avLst/>
            <a:gdLst>
              <a:gd name="connsiteX0" fmla="*/ 0 w 682171"/>
              <a:gd name="connsiteY0" fmla="*/ 0 h 1088571"/>
              <a:gd name="connsiteX1" fmla="*/ 246743 w 682171"/>
              <a:gd name="connsiteY1" fmla="*/ 188685 h 1088571"/>
              <a:gd name="connsiteX2" fmla="*/ 478971 w 682171"/>
              <a:gd name="connsiteY2" fmla="*/ 478971 h 1088571"/>
              <a:gd name="connsiteX3" fmla="*/ 609600 w 682171"/>
              <a:gd name="connsiteY3" fmla="*/ 798285 h 1088571"/>
              <a:gd name="connsiteX4" fmla="*/ 682171 w 682171"/>
              <a:gd name="connsiteY4" fmla="*/ 1088571 h 1088571"/>
              <a:gd name="connsiteX5" fmla="*/ 522514 w 682171"/>
              <a:gd name="connsiteY5" fmla="*/ 841828 h 1088571"/>
              <a:gd name="connsiteX6" fmla="*/ 653143 w 682171"/>
              <a:gd name="connsiteY6" fmla="*/ 1074057 h 1088571"/>
              <a:gd name="connsiteX7" fmla="*/ 682171 w 682171"/>
              <a:gd name="connsiteY7" fmla="*/ 769257 h 1088571"/>
              <a:gd name="connsiteX8" fmla="*/ 682171 w 682171"/>
              <a:gd name="connsiteY8" fmla="*/ 769257 h 10885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2171" h="1088571">
                <a:moveTo>
                  <a:pt x="0" y="0"/>
                </a:moveTo>
                <a:lnTo>
                  <a:pt x="246743" y="188685"/>
                </a:lnTo>
                <a:lnTo>
                  <a:pt x="478971" y="478971"/>
                </a:lnTo>
                <a:lnTo>
                  <a:pt x="609600" y="798285"/>
                </a:lnTo>
                <a:lnTo>
                  <a:pt x="682171" y="1088571"/>
                </a:lnTo>
                <a:lnTo>
                  <a:pt x="522514" y="841828"/>
                </a:lnTo>
                <a:lnTo>
                  <a:pt x="653143" y="1074057"/>
                </a:lnTo>
                <a:lnTo>
                  <a:pt x="682171" y="769257"/>
                </a:lnTo>
                <a:lnTo>
                  <a:pt x="682171" y="769257"/>
                </a:lnTo>
              </a:path>
            </a:pathLst>
          </a:cu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2175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="" xmlns:a16="http://schemas.microsoft.com/office/drawing/2014/main" id="{0569590F-9F3E-4F4F-9CFD-FA39A96CDBE6}"/>
              </a:ext>
            </a:extLst>
          </p:cNvPr>
          <p:cNvSpPr txBox="1"/>
          <p:nvPr/>
        </p:nvSpPr>
        <p:spPr>
          <a:xfrm>
            <a:off x="5409897" y="3688616"/>
            <a:ext cx="575080" cy="427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>
                <a:solidFill>
                  <a:srgbClr val="FF0000"/>
                </a:solidFill>
              </a:rPr>
              <a:t>- </a:t>
            </a:r>
            <a:r>
              <a:rPr lang="el-GR" sz="2100" b="1" dirty="0">
                <a:solidFill>
                  <a:srgbClr val="FF0000"/>
                </a:solidFill>
              </a:rPr>
              <a:t>α</a:t>
            </a:r>
            <a:r>
              <a:rPr lang="ru-RU" sz="2175" dirty="0">
                <a:solidFill>
                  <a:srgbClr val="C00000"/>
                </a:solidFill>
              </a:rPr>
              <a:t> </a:t>
            </a:r>
            <a:endParaRPr lang="ru-RU" sz="2175" dirty="0"/>
          </a:p>
        </p:txBody>
      </p:sp>
      <p:sp>
        <p:nvSpPr>
          <p:cNvPr id="48" name="TextBox 47">
            <a:extLst>
              <a:ext uri="{FF2B5EF4-FFF2-40B4-BE49-F238E27FC236}">
                <a16:creationId xmlns="" xmlns:a16="http://schemas.microsoft.com/office/drawing/2014/main" id="{3A7590CB-864B-43DF-AD6C-C1B81AC00E5E}"/>
              </a:ext>
            </a:extLst>
          </p:cNvPr>
          <p:cNvSpPr txBox="1"/>
          <p:nvPr/>
        </p:nvSpPr>
        <p:spPr>
          <a:xfrm>
            <a:off x="4889587" y="1278758"/>
            <a:ext cx="1506161" cy="427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I</a:t>
            </a:r>
            <a:r>
              <a:rPr lang="ru-RU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  четверть</a:t>
            </a:r>
          </a:p>
        </p:txBody>
      </p:sp>
      <p:sp>
        <p:nvSpPr>
          <p:cNvPr id="49" name="Прямоугольник 48">
            <a:extLst>
              <a:ext uri="{FF2B5EF4-FFF2-40B4-BE49-F238E27FC236}">
                <a16:creationId xmlns="" xmlns:a16="http://schemas.microsoft.com/office/drawing/2014/main" id="{E8C7B80C-9B8A-4D01-92B1-144750C25924}"/>
              </a:ext>
            </a:extLst>
          </p:cNvPr>
          <p:cNvSpPr/>
          <p:nvPr/>
        </p:nvSpPr>
        <p:spPr>
          <a:xfrm>
            <a:off x="2123728" y="1275606"/>
            <a:ext cx="1485215" cy="4270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II</a:t>
            </a:r>
            <a:r>
              <a:rPr lang="ru-RU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  четверть</a:t>
            </a:r>
          </a:p>
        </p:txBody>
      </p:sp>
      <p:sp>
        <p:nvSpPr>
          <p:cNvPr id="50" name="Прямоугольник 49">
            <a:extLst>
              <a:ext uri="{FF2B5EF4-FFF2-40B4-BE49-F238E27FC236}">
                <a16:creationId xmlns="" xmlns:a16="http://schemas.microsoft.com/office/drawing/2014/main" id="{1699D3AA-416E-4F62-BB78-8BEAF9249EC2}"/>
              </a:ext>
            </a:extLst>
          </p:cNvPr>
          <p:cNvSpPr/>
          <p:nvPr/>
        </p:nvSpPr>
        <p:spPr>
          <a:xfrm>
            <a:off x="2041573" y="4291080"/>
            <a:ext cx="1555747" cy="4270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III</a:t>
            </a:r>
            <a:r>
              <a:rPr lang="ru-RU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  четверть</a:t>
            </a:r>
          </a:p>
        </p:txBody>
      </p:sp>
      <p:sp>
        <p:nvSpPr>
          <p:cNvPr id="51" name="Прямоугольник 50">
            <a:extLst>
              <a:ext uri="{FF2B5EF4-FFF2-40B4-BE49-F238E27FC236}">
                <a16:creationId xmlns="" xmlns:a16="http://schemas.microsoft.com/office/drawing/2014/main" id="{FBEF0B87-9BD5-4802-A2E9-54611BE672AB}"/>
              </a:ext>
            </a:extLst>
          </p:cNvPr>
          <p:cNvSpPr/>
          <p:nvPr/>
        </p:nvSpPr>
        <p:spPr>
          <a:xfrm>
            <a:off x="5026511" y="4291080"/>
            <a:ext cx="1635897" cy="4270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IV</a:t>
            </a:r>
            <a:r>
              <a:rPr lang="ru-RU" sz="2175" dirty="0">
                <a:ln w="12700"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   четверть</a:t>
            </a:r>
          </a:p>
        </p:txBody>
      </p:sp>
      <p:sp>
        <p:nvSpPr>
          <p:cNvPr id="52" name="Овал 51">
            <a:extLst>
              <a:ext uri="{FF2B5EF4-FFF2-40B4-BE49-F238E27FC236}">
                <a16:creationId xmlns="" xmlns:a16="http://schemas.microsoft.com/office/drawing/2014/main" id="{763DF5E2-949C-43B0-A8E9-2DED86D77CD8}"/>
              </a:ext>
            </a:extLst>
          </p:cNvPr>
          <p:cNvSpPr/>
          <p:nvPr/>
        </p:nvSpPr>
        <p:spPr>
          <a:xfrm>
            <a:off x="4984204" y="3102847"/>
            <a:ext cx="81000" cy="81009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53" name="Овал 52">
            <a:extLst>
              <a:ext uri="{FF2B5EF4-FFF2-40B4-BE49-F238E27FC236}">
                <a16:creationId xmlns="" xmlns:a16="http://schemas.microsoft.com/office/drawing/2014/main" id="{6C06C3A2-79D5-429E-BB7C-870C68C84884}"/>
              </a:ext>
            </a:extLst>
          </p:cNvPr>
          <p:cNvSpPr/>
          <p:nvPr/>
        </p:nvSpPr>
        <p:spPr>
          <a:xfrm>
            <a:off x="4976322" y="3102847"/>
            <a:ext cx="81000" cy="8100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54" name="Прямоугольник 53">
            <a:extLst>
              <a:ext uri="{FF2B5EF4-FFF2-40B4-BE49-F238E27FC236}">
                <a16:creationId xmlns="" xmlns:a16="http://schemas.microsoft.com/office/drawing/2014/main" id="{A87E61BC-F597-488A-9C6D-9AEAA0841222}"/>
              </a:ext>
            </a:extLst>
          </p:cNvPr>
          <p:cNvSpPr/>
          <p:nvPr/>
        </p:nvSpPr>
        <p:spPr>
          <a:xfrm>
            <a:off x="5273355" y="3210859"/>
            <a:ext cx="7377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800" b="1" dirty="0">
                <a:solidFill>
                  <a:schemeClr val="bg2">
                    <a:lumMod val="10000"/>
                  </a:schemeClr>
                </a:solidFill>
              </a:rPr>
              <a:t>α</a:t>
            </a:r>
            <a:r>
              <a:rPr lang="ru-RU" sz="1800" b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1800" b="1" i="1" dirty="0">
                <a:solidFill>
                  <a:schemeClr val="bg2">
                    <a:lumMod val="10000"/>
                  </a:schemeClr>
                </a:solidFill>
              </a:rPr>
              <a:t>= </a:t>
            </a:r>
            <a:r>
              <a:rPr lang="ru-RU" sz="1800" b="1" dirty="0">
                <a:solidFill>
                  <a:schemeClr val="bg2">
                    <a:lumMod val="10000"/>
                  </a:schemeClr>
                </a:solidFill>
              </a:rPr>
              <a:t>0</a:t>
            </a:r>
            <a:r>
              <a:rPr lang="ru-RU" sz="1800" b="1" baseline="30000" dirty="0">
                <a:solidFill>
                  <a:schemeClr val="bg2">
                    <a:lumMod val="10000"/>
                  </a:schemeClr>
                </a:solidFill>
              </a:rPr>
              <a:t>0</a:t>
            </a:r>
          </a:p>
        </p:txBody>
      </p:sp>
      <p:sp>
        <p:nvSpPr>
          <p:cNvPr id="55" name="Прямоугольник 54">
            <a:extLst>
              <a:ext uri="{FF2B5EF4-FFF2-40B4-BE49-F238E27FC236}">
                <a16:creationId xmlns="" xmlns:a16="http://schemas.microsoft.com/office/drawing/2014/main" id="{E9D0EA4B-B452-46B2-BB9D-57B9041F88DD}"/>
              </a:ext>
            </a:extLst>
          </p:cNvPr>
          <p:cNvSpPr/>
          <p:nvPr/>
        </p:nvSpPr>
        <p:spPr>
          <a:xfrm>
            <a:off x="3059109" y="4317982"/>
            <a:ext cx="9252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800" b="1" dirty="0">
                <a:solidFill>
                  <a:schemeClr val="bg2">
                    <a:lumMod val="10000"/>
                  </a:schemeClr>
                </a:solidFill>
              </a:rPr>
              <a:t>α</a:t>
            </a:r>
            <a:r>
              <a:rPr lang="ru-RU" sz="1800" b="1" i="1" dirty="0">
                <a:solidFill>
                  <a:schemeClr val="bg2">
                    <a:lumMod val="10000"/>
                  </a:schemeClr>
                </a:solidFill>
              </a:rPr>
              <a:t> = -</a:t>
            </a:r>
            <a:r>
              <a:rPr lang="ru-RU" sz="1800" b="1" dirty="0">
                <a:solidFill>
                  <a:schemeClr val="bg2">
                    <a:lumMod val="10000"/>
                  </a:schemeClr>
                </a:solidFill>
              </a:rPr>
              <a:t>90</a:t>
            </a:r>
            <a:r>
              <a:rPr lang="ru-RU" sz="1800" b="1" baseline="30000" dirty="0">
                <a:solidFill>
                  <a:schemeClr val="bg2">
                    <a:lumMod val="10000"/>
                  </a:schemeClr>
                </a:solidFill>
              </a:rPr>
              <a:t>0</a:t>
            </a:r>
          </a:p>
        </p:txBody>
      </p:sp>
      <p:sp>
        <p:nvSpPr>
          <p:cNvPr id="56" name="Прямоугольник 55">
            <a:extLst>
              <a:ext uri="{FF2B5EF4-FFF2-40B4-BE49-F238E27FC236}">
                <a16:creationId xmlns="" xmlns:a16="http://schemas.microsoft.com/office/drawing/2014/main" id="{A01D6956-5069-407E-A2C8-66FEF4091735}"/>
              </a:ext>
            </a:extLst>
          </p:cNvPr>
          <p:cNvSpPr/>
          <p:nvPr/>
        </p:nvSpPr>
        <p:spPr>
          <a:xfrm>
            <a:off x="1871358" y="2778811"/>
            <a:ext cx="10422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800" b="1" dirty="0">
                <a:solidFill>
                  <a:schemeClr val="bg2">
                    <a:lumMod val="10000"/>
                  </a:schemeClr>
                </a:solidFill>
              </a:rPr>
              <a:t>α</a:t>
            </a:r>
            <a:r>
              <a:rPr lang="ru-RU" sz="1800" b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1800" b="1" i="1" dirty="0">
                <a:solidFill>
                  <a:schemeClr val="bg2">
                    <a:lumMod val="10000"/>
                  </a:schemeClr>
                </a:solidFill>
              </a:rPr>
              <a:t>= -</a:t>
            </a:r>
            <a:r>
              <a:rPr lang="ru-RU" sz="1800" b="1" dirty="0">
                <a:solidFill>
                  <a:schemeClr val="bg2">
                    <a:lumMod val="10000"/>
                  </a:schemeClr>
                </a:solidFill>
              </a:rPr>
              <a:t>180</a:t>
            </a:r>
            <a:r>
              <a:rPr lang="ru-RU" sz="1800" b="1" baseline="30000" dirty="0">
                <a:solidFill>
                  <a:schemeClr val="bg2">
                    <a:lumMod val="10000"/>
                  </a:schemeClr>
                </a:solidFill>
              </a:rPr>
              <a:t>0</a:t>
            </a:r>
          </a:p>
        </p:txBody>
      </p:sp>
      <p:sp>
        <p:nvSpPr>
          <p:cNvPr id="57" name="Прямоугольник 56">
            <a:extLst>
              <a:ext uri="{FF2B5EF4-FFF2-40B4-BE49-F238E27FC236}">
                <a16:creationId xmlns="" xmlns:a16="http://schemas.microsoft.com/office/drawing/2014/main" id="{0E11080F-93E3-4A71-AF5E-8F26A42A7417}"/>
              </a:ext>
            </a:extLst>
          </p:cNvPr>
          <p:cNvSpPr/>
          <p:nvPr/>
        </p:nvSpPr>
        <p:spPr>
          <a:xfrm>
            <a:off x="2870088" y="1590679"/>
            <a:ext cx="10422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800" b="1" dirty="0">
                <a:solidFill>
                  <a:schemeClr val="bg2">
                    <a:lumMod val="10000"/>
                  </a:schemeClr>
                </a:solidFill>
              </a:rPr>
              <a:t>α</a:t>
            </a:r>
            <a:r>
              <a:rPr lang="ru-RU" sz="1800" b="1" i="1" dirty="0">
                <a:solidFill>
                  <a:schemeClr val="bg2">
                    <a:lumMod val="10000"/>
                  </a:schemeClr>
                </a:solidFill>
              </a:rPr>
              <a:t> = -</a:t>
            </a:r>
            <a:r>
              <a:rPr lang="ru-RU" sz="1800" b="1" dirty="0">
                <a:solidFill>
                  <a:schemeClr val="bg2">
                    <a:lumMod val="10000"/>
                  </a:schemeClr>
                </a:solidFill>
              </a:rPr>
              <a:t>270</a:t>
            </a:r>
            <a:r>
              <a:rPr lang="ru-RU" sz="1800" b="1" baseline="30000" dirty="0">
                <a:solidFill>
                  <a:schemeClr val="bg2">
                    <a:lumMod val="10000"/>
                  </a:schemeClr>
                </a:solidFill>
              </a:rPr>
              <a:t>0</a:t>
            </a:r>
          </a:p>
        </p:txBody>
      </p:sp>
      <p:sp>
        <p:nvSpPr>
          <p:cNvPr id="58" name="Прямоугольник 57">
            <a:extLst>
              <a:ext uri="{FF2B5EF4-FFF2-40B4-BE49-F238E27FC236}">
                <a16:creationId xmlns="" xmlns:a16="http://schemas.microsoft.com/office/drawing/2014/main" id="{91A91599-932F-4162-B823-B204B0A41A17}"/>
              </a:ext>
            </a:extLst>
          </p:cNvPr>
          <p:cNvSpPr/>
          <p:nvPr/>
        </p:nvSpPr>
        <p:spPr>
          <a:xfrm>
            <a:off x="5084334" y="2805814"/>
            <a:ext cx="9717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800" b="1" dirty="0">
                <a:solidFill>
                  <a:schemeClr val="bg2">
                    <a:lumMod val="10000"/>
                  </a:schemeClr>
                </a:solidFill>
              </a:rPr>
              <a:t>α</a:t>
            </a:r>
            <a:r>
              <a:rPr lang="ru-RU" sz="1800" b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1800" b="1" i="1" dirty="0">
                <a:solidFill>
                  <a:schemeClr val="bg2">
                    <a:lumMod val="10000"/>
                  </a:schemeClr>
                </a:solidFill>
              </a:rPr>
              <a:t>= </a:t>
            </a:r>
            <a:r>
              <a:rPr lang="ru-RU" sz="1800" b="1" dirty="0">
                <a:solidFill>
                  <a:schemeClr val="bg2">
                    <a:lumMod val="10000"/>
                  </a:schemeClr>
                </a:solidFill>
              </a:rPr>
              <a:t>360</a:t>
            </a:r>
            <a:r>
              <a:rPr lang="ru-RU" sz="1800" b="1" baseline="30000" dirty="0">
                <a:solidFill>
                  <a:schemeClr val="bg2">
                    <a:lumMod val="10000"/>
                  </a:schemeClr>
                </a:solidFill>
              </a:rPr>
              <a:t>0</a:t>
            </a:r>
          </a:p>
        </p:txBody>
      </p:sp>
      <p:pic>
        <p:nvPicPr>
          <p:cNvPr id="59" name="Picture 1">
            <a:extLst>
              <a:ext uri="{FF2B5EF4-FFF2-40B4-BE49-F238E27FC236}">
                <a16:creationId xmlns="" xmlns:a16="http://schemas.microsoft.com/office/drawing/2014/main" id="{006AFAFD-E7FA-4D98-90A9-39D0898ADA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29439" y="2859821"/>
            <a:ext cx="914400" cy="307181"/>
          </a:xfrm>
          <a:prstGeom prst="rect">
            <a:avLst/>
          </a:prstGeom>
          <a:noFill/>
        </p:spPr>
      </p:pic>
      <p:pic>
        <p:nvPicPr>
          <p:cNvPr id="60" name="Picture 4">
            <a:extLst>
              <a:ext uri="{FF2B5EF4-FFF2-40B4-BE49-F238E27FC236}">
                <a16:creationId xmlns="" xmlns:a16="http://schemas.microsoft.com/office/drawing/2014/main" id="{134B9238-1747-4157-9AE9-84F6BEF14C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3205" y="4290980"/>
            <a:ext cx="814388" cy="507206"/>
          </a:xfrm>
          <a:prstGeom prst="rect">
            <a:avLst/>
          </a:prstGeom>
          <a:noFill/>
        </p:spPr>
      </p:pic>
      <p:pic>
        <p:nvPicPr>
          <p:cNvPr id="61" name="Picture 7">
            <a:extLst>
              <a:ext uri="{FF2B5EF4-FFF2-40B4-BE49-F238E27FC236}">
                <a16:creationId xmlns="" xmlns:a16="http://schemas.microsoft.com/office/drawing/2014/main" id="{3B5B49F7-97D0-4703-9571-BAAD98A388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3205" y="1482667"/>
            <a:ext cx="950119" cy="557213"/>
          </a:xfrm>
          <a:prstGeom prst="rect">
            <a:avLst/>
          </a:prstGeom>
          <a:noFill/>
        </p:spPr>
      </p:pic>
      <p:pic>
        <p:nvPicPr>
          <p:cNvPr id="62" name="Picture 10">
            <a:extLst>
              <a:ext uri="{FF2B5EF4-FFF2-40B4-BE49-F238E27FC236}">
                <a16:creationId xmlns="" xmlns:a16="http://schemas.microsoft.com/office/drawing/2014/main" id="{33F8C360-E782-4C12-AE66-616C0BD596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71358" y="3129851"/>
            <a:ext cx="778669" cy="30718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15207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aee9a25b5f560a4ab584ef5b813757fbb519cd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14732</TotalTime>
  <Words>459</Words>
  <Application>Microsoft Office PowerPoint</Application>
  <PresentationFormat>Экран (16:9)</PresentationFormat>
  <Paragraphs>172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Cambria Math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Komlov Mirodil</dc:creator>
  <cp:lastModifiedBy>user</cp:lastModifiedBy>
  <cp:revision>1240</cp:revision>
  <dcterms:created xsi:type="dcterms:W3CDTF">2020-04-09T07:32:19Z</dcterms:created>
  <dcterms:modified xsi:type="dcterms:W3CDTF">2020-12-24T09:00:23Z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