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414" r:id="rId4"/>
    <p:sldId id="416" r:id="rId5"/>
    <p:sldId id="418" r:id="rId6"/>
    <p:sldId id="422" r:id="rId7"/>
    <p:sldId id="420" r:id="rId8"/>
    <p:sldId id="417" r:id="rId9"/>
    <p:sldId id="423" r:id="rId10"/>
    <p:sldId id="424" r:id="rId11"/>
    <p:sldId id="425" r:id="rId12"/>
    <p:sldId id="427" r:id="rId13"/>
    <p:sldId id="434" r:id="rId14"/>
    <p:sldId id="438" r:id="rId15"/>
    <p:sldId id="435" r:id="rId16"/>
    <p:sldId id="439" r:id="rId17"/>
    <p:sldId id="428" r:id="rId18"/>
    <p:sldId id="432" r:id="rId19"/>
    <p:sldId id="433" r:id="rId20"/>
    <p:sldId id="431" r:id="rId21"/>
    <p:sldId id="430" r:id="rId22"/>
    <p:sldId id="413" r:id="rId23"/>
    <p:sldId id="412" r:id="rId24"/>
    <p:sldId id="437" r:id="rId25"/>
    <p:sldId id="352" r:id="rId26"/>
    <p:sldId id="298" r:id="rId27"/>
  </p:sldIdLst>
  <p:sldSz cx="5765800" cy="3244850"/>
  <p:notesSz cx="5765800" cy="324485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6848" autoAdjust="0"/>
  </p:normalViewPr>
  <p:slideViewPr>
    <p:cSldViewPr>
      <p:cViewPr varScale="1">
        <p:scale>
          <a:sx n="132" d="100"/>
          <a:sy n="132" d="100"/>
        </p:scale>
        <p:origin x="462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1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7658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111130" y="685024"/>
            <a:ext cx="2363978" cy="2677656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382570" y="1190377"/>
            <a:ext cx="2716354" cy="123110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000" kern="0" dirty="0" smtClean="0">
                <a:solidFill>
                  <a:srgbClr val="0070C0"/>
                </a:solidFill>
              </a:rPr>
              <a:t>Михаил Афанасьевич Булгаков</a:t>
            </a:r>
          </a:p>
          <a:p>
            <a:pPr algn="ctr"/>
            <a:r>
              <a:rPr lang="ru-RU" altLang="ru-RU" sz="2000" kern="0" dirty="0" smtClean="0">
                <a:solidFill>
                  <a:srgbClr val="0070C0"/>
                </a:solidFill>
              </a:rPr>
              <a:t>1891-1940 </a:t>
            </a:r>
            <a:endParaRPr lang="ru-RU" altLang="ru-RU" sz="2000" kern="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091" y="2486521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kern="0" dirty="0">
                <a:solidFill>
                  <a:srgbClr val="0070C0"/>
                </a:solidFill>
              </a:rPr>
              <a:t>Жизнь и творчество</a:t>
            </a:r>
          </a:p>
        </p:txBody>
      </p:sp>
      <p:pic>
        <p:nvPicPr>
          <p:cNvPr id="13" name="Picture 5" descr="Bulgak_ov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280" y="1078310"/>
            <a:ext cx="2000264" cy="19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«Фельетонный» период творчества</a:t>
            </a:r>
            <a:endParaRPr lang="ru-RU" dirty="0"/>
          </a:p>
        </p:txBody>
      </p:sp>
      <p:pic>
        <p:nvPicPr>
          <p:cNvPr id="1026" name="Picture 2" descr="C:\Documents and Settings\Эмма\Рабочий стол\толстой\1009574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93" y="746125"/>
            <a:ext cx="2068114" cy="2141538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толстой\a_ignore_q_80_w_1000_c_limit_3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176" y="746125"/>
            <a:ext cx="1595148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Первые значительные произведения 1924 г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В 1924 году были опубликованы повести «Дьяволиада» , «Записки на манжетах» и первая часть романа «Белая гвардия». Известный поэт Волошин писал: «..как дебют начинающего писателя его можно сравнить только с дебютами Достоевского и Толстого».</a:t>
            </a:r>
            <a:endParaRPr lang="ru-RU" dirty="0"/>
          </a:p>
        </p:txBody>
      </p:sp>
      <p:pic>
        <p:nvPicPr>
          <p:cNvPr id="1026" name="Picture 2" descr="C:\Documents and Settings\Эмма\Рабочий стол\толстой\519rso1cif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51" y="123184"/>
            <a:ext cx="5189220" cy="315471"/>
          </a:xfrm>
        </p:spPr>
        <p:txBody>
          <a:bodyPr/>
          <a:lstStyle/>
          <a:p>
            <a:pPr algn="ctr" eaLnBrk="1" hangingPunct="1"/>
            <a:r>
              <a:rPr lang="en-US" sz="1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261" y="622294"/>
            <a:ext cx="3327347" cy="240065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Свой первый рассказ М. Булгаков, по его собственным словам, написал в 1919 году. Назывался он «Грядущие перспективы». </a:t>
            </a: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В 1925 году также публикуются повесть «Роковые яйца». Писатель работает над повестью «Собачье сердце».</a:t>
            </a: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 В 1926 году выходит пьеса «Дни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Турбиных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которая успешно шла на сцене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МХАТа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1926 года.</a:t>
            </a: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Сам Сталин ,по утверждению мемуаристов, смотрел пьесу 17 раз. </a:t>
            </a: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В 1927 году Булгаков заканчивает  работу над драмой «Бег». </a:t>
            </a:r>
          </a:p>
        </p:txBody>
      </p:sp>
      <p:pic>
        <p:nvPicPr>
          <p:cNvPr id="9220" name="Picture 4" descr="bulgako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0" y="765169"/>
            <a:ext cx="1657668" cy="21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 Повесть «Роковые яйца» 1925 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/>
              <a:t>Главный герой Персиков хочет разрешить проблему голода и изобретает «красный луч жизни», способствующий быстрому размножению яиц. Открытие «красного луча» порождает ряд чудовищных катастроф. Очевидно, что под «красным лучом жизни» Булгаков имел ввиду революцию.</a:t>
            </a:r>
            <a:endParaRPr lang="ru-RU" dirty="0"/>
          </a:p>
        </p:txBody>
      </p:sp>
      <p:pic>
        <p:nvPicPr>
          <p:cNvPr id="1026" name="Picture 2" descr="C:\Documents and Settings\Эмма\Рабочий стол\толстой\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570" y="622293"/>
            <a:ext cx="2071702" cy="2284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«Собачье сердце» 1925 год</a:t>
            </a:r>
            <a:endParaRPr lang="ru-RU" dirty="0"/>
          </a:p>
        </p:txBody>
      </p:sp>
      <p:pic>
        <p:nvPicPr>
          <p:cNvPr id="4098" name="Picture 2" descr="C:\Documents and Settings\Эмма\Рабочий стол\толстой\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толстой\Собачье_сердце(обложка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22293"/>
            <a:ext cx="2714643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Роман в романе «Мастер и Маргарита»</a:t>
            </a:r>
            <a:endParaRPr lang="ru-RU" dirty="0"/>
          </a:p>
        </p:txBody>
      </p:sp>
      <p:pic>
        <p:nvPicPr>
          <p:cNvPr id="2050" name="Picture 2" descr="C:\Documents and Settings\Эмма\Рабочий стол\толстой\Мастер_и_Маргарита_(постер_фильма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толстой\9e5b0a8cbd80025afc5e58f043213419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24" y="622293"/>
            <a:ext cx="270035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1929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В 1929 году писатель заканчивает произведение «Бег», которое очень не понравилось Сталину. Судьба пьесы и судьба Булгакова была решена. Он остался без средств к существованию. </a:t>
            </a:r>
          </a:p>
          <a:p>
            <a:r>
              <a:rPr lang="ru-RU" dirty="0" smtClean="0"/>
              <a:t>«В 1929 году решилось моё писательское уничтожение…Вокруг меня змейкой ползёт слух, что я уничтожен во всех смыслах», -писал он своему брату Николаю. </a:t>
            </a:r>
            <a:endParaRPr lang="ru-RU" dirty="0"/>
          </a:p>
        </p:txBody>
      </p:sp>
      <p:pic>
        <p:nvPicPr>
          <p:cNvPr id="5123" name="Picture 3" descr="C:\Documents and Settings\Эмма\Рабочий стол\толстой\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Garamond" pitchFamily="18" charset="0"/>
              </a:rPr>
              <a:t>Произведения Булгакова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278" y="765169"/>
            <a:ext cx="4935243" cy="1938992"/>
          </a:xfrm>
        </p:spPr>
        <p:txBody>
          <a:bodyPr/>
          <a:lstStyle/>
          <a:p>
            <a:pPr marL="343205" indent="-343205" algn="ctr">
              <a:buFont typeface="Calibri" pitchFamily="34" charset="0"/>
              <a:buAutoNum type="arabicPeriod"/>
            </a:pPr>
            <a:r>
              <a:rPr lang="ru-RU" sz="1400" dirty="0" smtClean="0">
                <a:latin typeface="Garamond" pitchFamily="18" charset="0"/>
              </a:rPr>
              <a:t>«Грядущие перспективы»(1919)</a:t>
            </a:r>
          </a:p>
          <a:p>
            <a:pPr marL="343205" indent="-343205" algn="ctr">
              <a:buFont typeface="Calibri" pitchFamily="34" charset="0"/>
              <a:buAutoNum type="arabicPeriod"/>
            </a:pPr>
            <a:r>
              <a:rPr lang="ru-RU" sz="1400" dirty="0" smtClean="0">
                <a:latin typeface="Garamond" pitchFamily="18" charset="0"/>
              </a:rPr>
              <a:t>«Белая гвардия» (1922—1924)</a:t>
            </a:r>
          </a:p>
          <a:p>
            <a:pPr marL="343205" indent="-343205" algn="ctr">
              <a:buFont typeface="Calibri" pitchFamily="34" charset="0"/>
              <a:buAutoNum type="arabicPeriod"/>
            </a:pPr>
            <a:r>
              <a:rPr lang="ru-RU" sz="1400" dirty="0" smtClean="0">
                <a:latin typeface="Garamond" pitchFamily="18" charset="0"/>
              </a:rPr>
              <a:t>«Записки на манжетах» (1923)</a:t>
            </a:r>
          </a:p>
          <a:p>
            <a:pPr marL="343205" indent="-343205" algn="ctr">
              <a:buFont typeface="Calibri" pitchFamily="34" charset="0"/>
              <a:buAutoNum type="arabicPeriod"/>
            </a:pPr>
            <a:r>
              <a:rPr lang="ru-RU" sz="1400" dirty="0" smtClean="0">
                <a:latin typeface="Garamond" pitchFamily="18" charset="0"/>
              </a:rPr>
              <a:t>«Роковые яйца» (1924)</a:t>
            </a:r>
          </a:p>
          <a:p>
            <a:pPr marL="343205" indent="-343205" algn="ctr">
              <a:buFont typeface="Calibri" pitchFamily="34" charset="0"/>
              <a:buAutoNum type="arabicPeriod"/>
            </a:pPr>
            <a:r>
              <a:rPr lang="en-US" sz="1400" dirty="0" smtClean="0">
                <a:latin typeface="Garamond" pitchFamily="18" charset="0"/>
              </a:rPr>
              <a:t>C</a:t>
            </a:r>
            <a:r>
              <a:rPr lang="ru-RU" sz="1400" dirty="0" err="1" smtClean="0">
                <a:latin typeface="Garamond" pitchFamily="18" charset="0"/>
              </a:rPr>
              <a:t>борник</a:t>
            </a:r>
            <a:r>
              <a:rPr lang="en-US" sz="1400" dirty="0" smtClean="0">
                <a:latin typeface="Garamond" pitchFamily="18" charset="0"/>
              </a:rPr>
              <a:t> </a:t>
            </a:r>
            <a:r>
              <a:rPr lang="ru-RU" sz="1400" dirty="0" smtClean="0">
                <a:latin typeface="Garamond" pitchFamily="18" charset="0"/>
              </a:rPr>
              <a:t> рассказов «Записки юного врача», вышедший в 1925 году. </a:t>
            </a:r>
          </a:p>
          <a:p>
            <a:pPr marL="343205" indent="-343205" algn="ctr">
              <a:buFont typeface="Calibri" pitchFamily="34" charset="0"/>
              <a:buAutoNum type="arabicPeriod"/>
            </a:pPr>
            <a:r>
              <a:rPr lang="ru-RU" sz="1400" dirty="0" smtClean="0">
                <a:latin typeface="Garamond" pitchFamily="18" charset="0"/>
              </a:rPr>
              <a:t>«Зойкина квартира» (1925 г), опубликована в 1982 году.</a:t>
            </a:r>
            <a:endParaRPr lang="en-US" sz="1400" dirty="0" smtClean="0">
              <a:latin typeface="Garamond" pitchFamily="18" charset="0"/>
            </a:endParaRPr>
          </a:p>
          <a:p>
            <a:pPr marL="343205" indent="-343205">
              <a:buFont typeface="Calibri" pitchFamily="34" charset="0"/>
              <a:buAutoNum type="arabicPeriod"/>
            </a:pPr>
            <a:endParaRPr lang="ru-RU" sz="1400" dirty="0" smtClean="0">
              <a:latin typeface="Garamond" pitchFamily="18" charset="0"/>
            </a:endParaRPr>
          </a:p>
          <a:p>
            <a:pPr marL="343205" indent="-343205">
              <a:buFontTx/>
              <a:buAutoNum type="arabicPeriod"/>
            </a:pPr>
            <a:endParaRPr lang="ru-RU" sz="1400" dirty="0" smtClean="0">
              <a:latin typeface="Garamond" pitchFamily="18" charset="0"/>
            </a:endParaRPr>
          </a:p>
        </p:txBody>
      </p:sp>
      <p:pic>
        <p:nvPicPr>
          <p:cNvPr id="18436" name="Picture 4" descr="MC900239593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321" y="2927876"/>
            <a:ext cx="476479" cy="3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97" y="622293"/>
            <a:ext cx="5189220" cy="2456057"/>
          </a:xfrm>
        </p:spPr>
        <p:txBody>
          <a:bodyPr/>
          <a:lstStyle/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«Собачье сердце» (1925)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 Пьеса «Дни </a:t>
            </a:r>
            <a:r>
              <a:rPr lang="ru-RU" sz="1400" dirty="0" err="1" smtClean="0">
                <a:latin typeface="Garamond" pitchFamily="18" charset="0"/>
              </a:rPr>
              <a:t>Турбиных</a:t>
            </a:r>
            <a:r>
              <a:rPr lang="ru-RU" sz="1400" dirty="0" smtClean="0">
                <a:latin typeface="Garamond" pitchFamily="18" charset="0"/>
              </a:rPr>
              <a:t>» 1926 год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«Морфий» (1926)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«Трактат о жилище». Сборник рассказов (1926)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«Бег» (1926—1928)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«Багровый остров»(1927)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«Мастер и Маргарита» (1929—1940) опубликован в 1966 году.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«Кабала святош» (1929)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«Блаженство»(сон инженера Рейна) (1934)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«Иван Васильевич» (1936)</a:t>
            </a:r>
          </a:p>
          <a:p>
            <a:pPr marL="343205" indent="-343205" algn="ctr">
              <a:lnSpc>
                <a:spcPct val="80000"/>
              </a:lnSpc>
              <a:buFont typeface="Calibri" pitchFamily="34" charset="0"/>
              <a:buAutoNum type="arabicPeriod" startAt="7"/>
            </a:pPr>
            <a:r>
              <a:rPr lang="ru-RU" sz="1400" dirty="0" smtClean="0">
                <a:latin typeface="Garamond" pitchFamily="18" charset="0"/>
              </a:rPr>
              <a:t>«Записки покойника» (театральный роман) (1936—1937) опубликован в 1965 году.</a:t>
            </a:r>
          </a:p>
          <a:p>
            <a:pPr marL="343205" indent="-343205">
              <a:lnSpc>
                <a:spcPct val="80000"/>
              </a:lnSpc>
            </a:pPr>
            <a:endParaRPr lang="ru-RU" sz="1400" dirty="0" smtClean="0">
              <a:latin typeface="Garamond" pitchFamily="18" charset="0"/>
            </a:endParaRPr>
          </a:p>
          <a:p>
            <a:pPr marL="343205" indent="-343205"/>
            <a:endParaRPr lang="ru-RU" sz="1400" dirty="0" smtClean="0">
              <a:latin typeface="Garamond" pitchFamily="18" charset="0"/>
            </a:endParaRPr>
          </a:p>
        </p:txBody>
      </p:sp>
      <p:pic>
        <p:nvPicPr>
          <p:cNvPr id="19459" name="Picture 4" descr="MC900239593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321" y="2927876"/>
            <a:ext cx="476479" cy="3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Смерть писателя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Писатель умирал тяжело и мучительно. В последние дни , в первых числах марта 1940 года , одолеваемый кошмарами , он метался на постели и просил прощения у тех, кого обидел. Известно, что в последние годы Булгаков страдал от нарушения функции почек и был вынужден принимать морфий. </a:t>
            </a:r>
          </a:p>
          <a:p>
            <a:r>
              <a:rPr lang="ru-RU" dirty="0" smtClean="0"/>
              <a:t>Похоронен писатель на Новодевичьем кладбище в Москве.</a:t>
            </a:r>
            <a:endParaRPr lang="ru-RU" dirty="0"/>
          </a:p>
        </p:txBody>
      </p:sp>
      <p:pic>
        <p:nvPicPr>
          <p:cNvPr id="3074" name="Picture 2" descr="C:\Documents and Settings\Эмма\Рабочий стол\толстой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628919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биографией М.А.Булгакова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творчество писателя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205" y="2338245"/>
            <a:ext cx="5325357" cy="7386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Андреевский спуск, 13. Дом музей М. А. Булгакова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(известен также как дом Трубиных по роману «Белая гвардия»).</a:t>
            </a:r>
          </a:p>
        </p:txBody>
      </p:sp>
      <p:pic>
        <p:nvPicPr>
          <p:cNvPr id="20483" name="Picture 5" descr="20091217_muzbul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14" y="622293"/>
            <a:ext cx="3632654" cy="16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5" descr="K0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905" y="702300"/>
            <a:ext cx="1723734" cy="15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MC900239593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9321" y="2927876"/>
            <a:ext cx="476479" cy="3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519px-Bulgakov_monument_in_Ki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693730"/>
            <a:ext cx="316172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bulgakov-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4" y="532545"/>
            <a:ext cx="2173257" cy="25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В каком году родился М.А.Булгаков?</a:t>
            </a:r>
          </a:p>
          <a:p>
            <a:endParaRPr lang="ru-RU" dirty="0" smtClean="0"/>
          </a:p>
          <a:p>
            <a:r>
              <a:rPr lang="ru-RU" dirty="0" smtClean="0"/>
              <a:t>А) 1891 год </a:t>
            </a:r>
          </a:p>
          <a:p>
            <a:r>
              <a:rPr lang="en-US" dirty="0" smtClean="0"/>
              <a:t>B) </a:t>
            </a:r>
            <a:r>
              <a:rPr lang="ru-RU" dirty="0" smtClean="0"/>
              <a:t>1940 год</a:t>
            </a:r>
          </a:p>
          <a:p>
            <a:r>
              <a:rPr lang="ru-RU" dirty="0" smtClean="0"/>
              <a:t> С) 1898 год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Нет верного ответа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/>
              <a:t>В каком учебном заведении учился М.А.Булгаков ?</a:t>
            </a:r>
          </a:p>
          <a:p>
            <a:endParaRPr lang="ru-RU" dirty="0" smtClean="0"/>
          </a:p>
          <a:p>
            <a:r>
              <a:rPr lang="ru-RU" dirty="0" smtClean="0"/>
              <a:t>А) В Казанском университете на медицинском факультете 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В Инженерном училище</a:t>
            </a:r>
          </a:p>
          <a:p>
            <a:r>
              <a:rPr lang="ru-RU" dirty="0" smtClean="0"/>
              <a:t> С) В Тенишевском училище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В Московском институте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Какое произведение считается вершиной творчества писателя ?</a:t>
            </a:r>
          </a:p>
          <a:p>
            <a:endParaRPr lang="ru-RU" dirty="0" smtClean="0"/>
          </a:p>
          <a:p>
            <a:r>
              <a:rPr lang="ru-RU" dirty="0" smtClean="0"/>
              <a:t>А) «Бег»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«Мастер и Маргарита»</a:t>
            </a:r>
          </a:p>
          <a:p>
            <a:r>
              <a:rPr lang="ru-RU" dirty="0" smtClean="0"/>
              <a:t> С) «Дни </a:t>
            </a:r>
            <a:r>
              <a:rPr lang="ru-RU" dirty="0" err="1" smtClean="0"/>
              <a:t>Турбиных</a:t>
            </a:r>
            <a:r>
              <a:rPr lang="ru-RU" dirty="0" smtClean="0"/>
              <a:t>»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«Роковые яйца»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</a:t>
            </a:r>
            <a:r>
              <a:rPr lang="ru-RU" b="1" smtClean="0">
                <a:solidFill>
                  <a:srgbClr val="0070C0"/>
                </a:solidFill>
              </a:rPr>
              <a:t>: В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Биографию </a:t>
            </a:r>
            <a:r>
              <a:rPr lang="ru-RU" sz="1400" dirty="0" err="1">
                <a:solidFill>
                  <a:srgbClr val="0070C0"/>
                </a:solidFill>
              </a:rPr>
              <a:t>М</a:t>
            </a:r>
            <a:r>
              <a:rPr lang="ru-RU" sz="1400" dirty="0" err="1" smtClean="0">
                <a:solidFill>
                  <a:srgbClr val="0070C0"/>
                </a:solidFill>
              </a:rPr>
              <a:t>.А.Булгакова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Узнали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о творчестве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861774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Прочитать повесть «Собачье сердце» М.Булгакова</a:t>
            </a:r>
          </a:p>
          <a:p>
            <a:pPr marL="342900" indent="-342900" algn="ctr">
              <a:buAutoNum type="arabicPeriod"/>
            </a:pPr>
            <a:r>
              <a:rPr lang="ru-RU" sz="1400" dirty="0" smtClean="0"/>
              <a:t>Ответить на вопросы №1, №2 на странице</a:t>
            </a:r>
          </a:p>
          <a:p>
            <a:pPr algn="ctr"/>
            <a:r>
              <a:rPr lang="ru-RU" sz="1400" dirty="0" smtClean="0"/>
              <a:t>132  учебника по литературе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М.А.Булгаков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М.А.Булгаков родился 3 мая 1891 года в Киеве в семье профессора Киевской духовной академии. Семья Булгакова была большая, дружная , музыкальная.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семье было семеро детей.</a:t>
            </a:r>
          </a:p>
          <a:p>
            <a:endParaRPr lang="ru-RU" dirty="0"/>
          </a:p>
        </p:txBody>
      </p:sp>
      <p:pic>
        <p:nvPicPr>
          <p:cNvPr id="5" name="Picture 16" descr="M4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5" name="Picture 7" descr="1254944174_m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4"/>
            <a:ext cx="264320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y_7741a20b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622293"/>
            <a:ext cx="26432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2570" y="2193929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aramond" pitchFamily="18" charset="0"/>
              </a:rPr>
              <a:t>Варвара Михайловна Булгакова</a:t>
            </a:r>
            <a:endParaRPr lang="ru-RU" sz="1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5776" y="2265367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aramond" pitchFamily="18" charset="0"/>
              </a:rPr>
              <a:t>Афанасий Булгаков</a:t>
            </a:r>
            <a:endParaRPr lang="ru-RU" sz="14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07999"/>
            <a:ext cx="5765800" cy="646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400" dirty="0" smtClean="0">
                <a:latin typeface="Garamond" pitchFamily="18" charset="0"/>
              </a:rPr>
              <a:t>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1909 году Михаил Булгаков закончил Первую Киевскую гимназию и поступил на медицинский факультет Киевского университета. 31 октября 1916 года - получил диплом отличи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16" descr="M4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28" y="693731"/>
            <a:ext cx="1805915" cy="15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K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32" y="622293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5" name="Picture 2" descr="C:\Documents and Settings\Эмма\Рабочий стол\толстой\280px-Persha_gimnazi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  <p:pic>
        <p:nvPicPr>
          <p:cNvPr id="2050" name="Picture 2" descr="C:\Documents and Settings\Эмма\Рабочий стол\толстой\00002652_b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25776" y="550855"/>
            <a:ext cx="2579688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7448" y="2644703"/>
            <a:ext cx="1686697" cy="169277"/>
          </a:xfrm>
        </p:spPr>
        <p:txBody>
          <a:bodyPr/>
          <a:lstStyle/>
          <a:p>
            <a:pPr eaLnBrk="1" hangingPunct="1"/>
            <a:r>
              <a:rPr lang="ru-RU" sz="1100" dirty="0" smtClean="0">
                <a:latin typeface="Garamond" pitchFamily="18" charset="0"/>
              </a:rPr>
              <a:t>Татьяна Лаппа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56" y="634699"/>
            <a:ext cx="2510439" cy="150810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400" dirty="0" smtClean="0">
                <a:latin typeface="Garamond" pitchFamily="18" charset="0"/>
              </a:rPr>
              <a:t>    В 1913 году М. Булгаков вступил в свой первый брак — с Татьяной Лаппа (1892—1982). Их денежные трудности начались уже в день свадьбы. Булгаков не любил экономить и был человеком порыва.</a:t>
            </a:r>
          </a:p>
        </p:txBody>
      </p:sp>
      <p:pic>
        <p:nvPicPr>
          <p:cNvPr id="5124" name="Picture 4" descr="0_ae80_b73adf3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622293"/>
            <a:ext cx="2598614" cy="24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Работа врачом на фронте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dirty="0" smtClean="0"/>
              <a:t>По окончании </a:t>
            </a:r>
            <a:r>
              <a:rPr lang="en-US"/>
              <a:t>y</a:t>
            </a:r>
            <a:r>
              <a:rPr lang="ru-RU" smtClean="0"/>
              <a:t>ниверситета</a:t>
            </a:r>
            <a:r>
              <a:rPr lang="ru-RU" dirty="0" smtClean="0"/>
              <a:t> </a:t>
            </a:r>
            <a:r>
              <a:rPr lang="ru-RU" dirty="0" smtClean="0"/>
              <a:t>в 1916 году он уходит добровольцем на фронт, где работает врачом в госпитале, приобретая врачебный опыт. Потом работает в сельской больнице. Этот опыт нашёл отражение в цикле рассказов  «Записки юного врача», который был опубликован в 1925 году в журнале «Медицинский работник».</a:t>
            </a:r>
            <a:endParaRPr lang="ru-RU" dirty="0"/>
          </a:p>
        </p:txBody>
      </p:sp>
      <p:pic>
        <p:nvPicPr>
          <p:cNvPr id="3075" name="Picture 3" descr="C:\Documents and Settings\Эмма\Рабочий стол\толстой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604" y="622293"/>
            <a:ext cx="2307106" cy="2512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70" y="193665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Жизнь в Москве 1921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93731"/>
            <a:ext cx="2714643" cy="222060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Во время Гражданской войны, в феврале 1919 года, М. Булгаков мобилизуется как военный врач в армию Украинской Народной Республики.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В конце сентября 1921 года  М. Булгаков переезжает в Москву с целью «остаться здесь навсегда» и начинает сотрудничать как фельетонист со столичными газетами («Гудок», «Рабочий») и журналами («Медицинский работник», «Россия», «Возрождение»).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С 1922 по 1926 год в «Гудке» напечатано более 120 репортажей, очерков и фельетонов М. Булгакова.</a:t>
            </a:r>
          </a:p>
          <a:p>
            <a:endParaRPr lang="ru-RU" dirty="0"/>
          </a:p>
        </p:txBody>
      </p:sp>
      <p:pic>
        <p:nvPicPr>
          <p:cNvPr id="4098" name="Picture 2" descr="C:\Documents and Settings\Эмма\Рабочий стол\толстой\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70035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926</Words>
  <Application>Microsoft Office PowerPoint</Application>
  <PresentationFormat>Произвольный</PresentationFormat>
  <Paragraphs>99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Garamond</vt:lpstr>
      <vt:lpstr>Times New Roman</vt:lpstr>
      <vt:lpstr>Office Theme</vt:lpstr>
      <vt:lpstr>Литература </vt:lpstr>
      <vt:lpstr>Сегодня на уроке </vt:lpstr>
      <vt:lpstr>М.А.Булгаков</vt:lpstr>
      <vt:lpstr>Родители</vt:lpstr>
      <vt:lpstr>Презентация PowerPoint</vt:lpstr>
      <vt:lpstr>Образование</vt:lpstr>
      <vt:lpstr>Татьяна Лаппа</vt:lpstr>
      <vt:lpstr>Работа врачом на фронте</vt:lpstr>
      <vt:lpstr>Жизнь в Москве 1921 год</vt:lpstr>
      <vt:lpstr>«Фельетонный» период творчества</vt:lpstr>
      <vt:lpstr>Первые значительные произведения 1924 г</vt:lpstr>
      <vt:lpstr> Творчество</vt:lpstr>
      <vt:lpstr> Повесть «Роковые яйца» 1925 г</vt:lpstr>
      <vt:lpstr>«Собачье сердце» 1925 год</vt:lpstr>
      <vt:lpstr>Роман в романе «Мастер и Маргарита»</vt:lpstr>
      <vt:lpstr>1929 год</vt:lpstr>
      <vt:lpstr>Произведения Булгакова</vt:lpstr>
      <vt:lpstr>Презентация PowerPoint</vt:lpstr>
      <vt:lpstr>Смерть писателя</vt:lpstr>
      <vt:lpstr>Презентация PowerPoint</vt:lpstr>
      <vt:lpstr>Презентация PowerPoint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795</cp:revision>
  <dcterms:created xsi:type="dcterms:W3CDTF">2020-04-13T08:06:06Z</dcterms:created>
  <dcterms:modified xsi:type="dcterms:W3CDTF">2020-12-25T07:40:22Z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