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77" r:id="rId3"/>
    <p:sldId id="281" r:id="rId4"/>
    <p:sldId id="316" r:id="rId5"/>
    <p:sldId id="283" r:id="rId6"/>
    <p:sldId id="275" r:id="rId7"/>
    <p:sldId id="284" r:id="rId8"/>
    <p:sldId id="285" r:id="rId9"/>
    <p:sldId id="266" r:id="rId10"/>
    <p:sldId id="286" r:id="rId11"/>
    <p:sldId id="282" r:id="rId12"/>
    <p:sldId id="318" r:id="rId13"/>
    <p:sldId id="259" r:id="rId14"/>
    <p:sldId id="315" r:id="rId15"/>
    <p:sldId id="273" r:id="rId16"/>
    <p:sldId id="265" r:id="rId17"/>
    <p:sldId id="280" r:id="rId18"/>
    <p:sldId id="317" r:id="rId19"/>
    <p:sldId id="305" r:id="rId20"/>
    <p:sldId id="274" r:id="rId21"/>
    <p:sldId id="267" r:id="rId22"/>
    <p:sldId id="314" r:id="rId23"/>
    <p:sldId id="268" r:id="rId24"/>
    <p:sldId id="269" r:id="rId25"/>
    <p:sldId id="272" r:id="rId26"/>
  </p:sldIdLst>
  <p:sldSz cx="5765800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218" d="100"/>
          <a:sy n="218" d="100"/>
        </p:scale>
        <p:origin x="780" y="1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2054EC-80DC-4FE4-80B6-B2765A98DF6D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9CFD3-8022-40C4-BB9F-2D931F987D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380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69CFD3-8022-40C4-BB9F-2D931F987DA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607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D848B6-B54C-4D72-90C6-DECCACE822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683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2/4/2021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2/4/2021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2/4/2021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5278" y="1083504"/>
            <a:ext cx="4935243" cy="14249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35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7816" y="222930"/>
            <a:ext cx="2409373" cy="53796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400" spc="-80" dirty="0"/>
              <a:t> </a:t>
            </a:r>
            <a:r>
              <a:rPr lang="en-US" sz="3400" spc="-80" dirty="0" err="1"/>
              <a:t>O‘zbek</a:t>
            </a:r>
            <a:r>
              <a:rPr lang="en-US" sz="3400" spc="-80" dirty="0"/>
              <a:t> </a:t>
            </a:r>
            <a:r>
              <a:rPr sz="3400" spc="5" dirty="0" err="1"/>
              <a:t>tili</a:t>
            </a:r>
            <a:endParaRPr sz="3400" dirty="0"/>
          </a:p>
        </p:txBody>
      </p:sp>
      <p:sp>
        <p:nvSpPr>
          <p:cNvPr id="4" name="object 4"/>
          <p:cNvSpPr txBox="1"/>
          <p:nvPr/>
        </p:nvSpPr>
        <p:spPr>
          <a:xfrm>
            <a:off x="397284" y="1464834"/>
            <a:ext cx="4434568" cy="87588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rgbClr val="2365C7"/>
                </a:solidFill>
                <a:latin typeface="Arial"/>
                <a:cs typeface="Arial"/>
              </a:rPr>
              <a:t>Mavzu</a:t>
            </a:r>
            <a:r>
              <a:rPr lang="en-US" sz="2800" b="1" dirty="0">
                <a:solidFill>
                  <a:srgbClr val="2365C7"/>
                </a:solidFill>
                <a:latin typeface="Arial"/>
                <a:cs typeface="Arial"/>
              </a:rPr>
              <a:t>: </a:t>
            </a:r>
            <a:r>
              <a:rPr lang="en-US" sz="2800" b="1" dirty="0" err="1">
                <a:solidFill>
                  <a:srgbClr val="2365C7"/>
                </a:solidFill>
                <a:latin typeface="Arial"/>
                <a:cs typeface="Arial"/>
              </a:rPr>
              <a:t>Zulfiyaxonimni</a:t>
            </a:r>
            <a:r>
              <a:rPr lang="en-US" sz="2800" b="1" dirty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rgbClr val="2365C7"/>
                </a:solidFill>
                <a:latin typeface="Arial"/>
                <a:cs typeface="Arial"/>
              </a:rPr>
              <a:t>xotirlab</a:t>
            </a:r>
            <a:endParaRPr lang="en-US" sz="2800" b="1" dirty="0">
              <a:solidFill>
                <a:srgbClr val="2365C7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6968" y="1150212"/>
            <a:ext cx="344170" cy="680720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6968" y="1980309"/>
            <a:ext cx="344170" cy="68072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4254499" y="212868"/>
            <a:ext cx="1066625" cy="548029"/>
            <a:chOff x="4686759" y="212868"/>
            <a:chExt cx="634365" cy="634365"/>
          </a:xfrm>
        </p:grpSpPr>
        <p:sp>
          <p:nvSpPr>
            <p:cNvPr id="28" name="object 28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4406900" y="249024"/>
            <a:ext cx="847780" cy="36227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lang="en-US" sz="2250" b="1" spc="10" dirty="0" smtClean="0">
                <a:solidFill>
                  <a:srgbClr val="FFFFFF"/>
                </a:solidFill>
                <a:latin typeface="Arial"/>
                <a:cs typeface="Arial"/>
              </a:rPr>
              <a:t>9-sinf</a:t>
            </a:r>
            <a:endParaRPr sz="2250" dirty="0">
              <a:latin typeface="Arial"/>
              <a:cs typeface="Arial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3AEFCFC6-4D37-481C-9310-1F335B47B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720" y="2249805"/>
            <a:ext cx="1591365" cy="1021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209" y="102424"/>
            <a:ext cx="4726891" cy="70147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  <a:tabLst>
                <a:tab pos="1689100" algn="l"/>
              </a:tabLst>
            </a:pPr>
            <a:r>
              <a:rPr lang="en-US" spc="15" dirty="0"/>
              <a:t>  </a:t>
            </a:r>
            <a:r>
              <a:rPr lang="en-US" sz="2400" spc="15" dirty="0" err="1"/>
              <a:t>Zulfiya</a:t>
            </a:r>
            <a:r>
              <a:rPr lang="en-US" sz="2400" spc="15" dirty="0"/>
              <a:t> </a:t>
            </a:r>
            <a:r>
              <a:rPr lang="en-US" sz="2400" spc="15" dirty="0" err="1"/>
              <a:t>mohir</a:t>
            </a:r>
            <a:r>
              <a:rPr lang="en-US" sz="2400" spc="15" dirty="0"/>
              <a:t>  </a:t>
            </a:r>
            <a:r>
              <a:rPr lang="en-US" sz="2400" spc="15" dirty="0" err="1"/>
              <a:t>tarjimon</a:t>
            </a:r>
            <a:r>
              <a:rPr lang="en-US" spc="15" dirty="0"/>
              <a:t/>
            </a:r>
            <a:br>
              <a:rPr lang="en-US" spc="15" dirty="0"/>
            </a:br>
            <a:endParaRPr spc="15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E6C0291-1BFE-4330-968E-898CF83ED3BE}"/>
              </a:ext>
            </a:extLst>
          </p:cNvPr>
          <p:cNvSpPr/>
          <p:nvPr/>
        </p:nvSpPr>
        <p:spPr>
          <a:xfrm>
            <a:off x="137209" y="587881"/>
            <a:ext cx="5491382" cy="1569660"/>
          </a:xfrm>
          <a:prstGeom prst="rect">
            <a:avLst/>
          </a:prstGeom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A.S.Pushkin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M.Yu.Lermontov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N.A.Nekrasov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M.Voqif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L.Ukrainka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M.Dilboziy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S.Kaputikyan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E.Ognetsvet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Mustay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Karim, Amrita Pritam,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Ye.Bagryana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boshqalarning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asarlarini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o‘zbek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tiliga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tarjima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qilgan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alt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altLang="ru-RU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O‘zining</a:t>
            </a:r>
            <a:r>
              <a:rPr lang="ru-RU" alt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she’rlari</a:t>
            </a:r>
            <a:r>
              <a:rPr lang="en-US" alt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ru-RU" alt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</a:t>
            </a:r>
            <a:r>
              <a:rPr lang="ru-RU" alt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ingliz</a:t>
            </a:r>
            <a:r>
              <a:rPr lang="ru-RU" alt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nemis</a:t>
            </a:r>
            <a:r>
              <a:rPr lang="ru-RU" alt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</a:t>
            </a:r>
            <a:r>
              <a:rPr lang="ru-RU" alt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bolgar</a:t>
            </a:r>
            <a:r>
              <a:rPr lang="ru-RU" alt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ru-RU" alt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arab</a:t>
            </a:r>
            <a:r>
              <a:rPr lang="ru-RU" alt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fors</a:t>
            </a:r>
            <a:r>
              <a:rPr lang="ru-RU" alt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alt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ru-RU" alt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tillarga</a:t>
            </a:r>
            <a:r>
              <a:rPr lang="ru-RU" alt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tarjima</a:t>
            </a:r>
            <a:r>
              <a:rPr lang="ru-RU" alt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qilingan</a:t>
            </a:r>
            <a:r>
              <a:rPr lang="ru-RU" alt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70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0003"/>
            <a:ext cx="5765800" cy="425083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164" y="-4663"/>
            <a:ext cx="5650865" cy="70147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3800"/>
              </a:spcBef>
              <a:spcAft>
                <a:spcPts val="130"/>
              </a:spcAft>
              <a:buClrTx/>
              <a:buSzTx/>
              <a:buFontTx/>
              <a:buNone/>
              <a:tabLst/>
              <a:defRPr/>
            </a:pPr>
            <a:r>
              <a:rPr lang="uz-Cyrl-UZ" spc="15" dirty="0"/>
              <a:t> </a:t>
            </a:r>
            <a:r>
              <a:rPr lang="ru-RU" altLang="ru-RU" sz="24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Yirik</a:t>
            </a:r>
            <a:r>
              <a:rPr lang="ru-RU" altLang="ru-RU" sz="24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sz="24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jamoat</a:t>
            </a:r>
            <a:r>
              <a:rPr lang="ru-RU" altLang="ru-RU" sz="24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sz="24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arbobi</a:t>
            </a:r>
            <a:r>
              <a:rPr lang="ru-RU" sz="12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+mn-cs"/>
              </a:rPr>
              <a:t/>
            </a:r>
            <a:br>
              <a:rPr lang="ru-RU" sz="12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+mn-cs"/>
              </a:rPr>
            </a:br>
            <a:r>
              <a:rPr lang="uz-Cyrl-UZ" spc="15" dirty="0"/>
              <a:t> </a:t>
            </a:r>
            <a:endParaRPr spc="15" dirty="0"/>
          </a:p>
        </p:txBody>
      </p:sp>
      <p:grpSp>
        <p:nvGrpSpPr>
          <p:cNvPr id="6" name="object 6"/>
          <p:cNvGrpSpPr/>
          <p:nvPr/>
        </p:nvGrpSpPr>
        <p:grpSpPr>
          <a:xfrm>
            <a:off x="31967" y="415081"/>
            <a:ext cx="5650865" cy="2829770"/>
            <a:chOff x="66840" y="420860"/>
            <a:chExt cx="5650865" cy="2652922"/>
          </a:xfrm>
        </p:grpSpPr>
        <p:sp>
          <p:nvSpPr>
            <p:cNvPr id="7" name="object 7"/>
            <p:cNvSpPr/>
            <p:nvPr/>
          </p:nvSpPr>
          <p:spPr>
            <a:xfrm>
              <a:off x="66840" y="420860"/>
              <a:ext cx="5650865" cy="2652922"/>
            </a:xfrm>
            <a:custGeom>
              <a:avLst/>
              <a:gdLst/>
              <a:ahLst/>
              <a:cxnLst/>
              <a:rect l="l" t="t" r="r" b="b"/>
              <a:pathLst>
                <a:path w="5650865" h="2649220">
                  <a:moveTo>
                    <a:pt x="5650712" y="24434"/>
                  </a:moveTo>
                  <a:lnTo>
                    <a:pt x="5626328" y="24434"/>
                  </a:lnTo>
                  <a:lnTo>
                    <a:pt x="5626328" y="2624975"/>
                  </a:lnTo>
                  <a:lnTo>
                    <a:pt x="5650712" y="2624975"/>
                  </a:lnTo>
                  <a:lnTo>
                    <a:pt x="5650712" y="24434"/>
                  </a:lnTo>
                  <a:close/>
                </a:path>
                <a:path w="5650865" h="2649220">
                  <a:moveTo>
                    <a:pt x="5650712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0" y="2625090"/>
                  </a:lnTo>
                  <a:lnTo>
                    <a:pt x="0" y="2649220"/>
                  </a:lnTo>
                  <a:lnTo>
                    <a:pt x="5650712" y="2649220"/>
                  </a:lnTo>
                  <a:lnTo>
                    <a:pt x="5650712" y="2625090"/>
                  </a:lnTo>
                  <a:lnTo>
                    <a:pt x="24384" y="2625090"/>
                  </a:lnTo>
                  <a:lnTo>
                    <a:pt x="24384" y="24130"/>
                  </a:lnTo>
                  <a:lnTo>
                    <a:pt x="5650712" y="24130"/>
                  </a:lnTo>
                  <a:lnTo>
                    <a:pt x="5650712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145023" y="463442"/>
              <a:ext cx="5399023" cy="2503063"/>
            </a:xfrm>
            <a:custGeom>
              <a:avLst/>
              <a:gdLst/>
              <a:ahLst/>
              <a:cxnLst/>
              <a:rect l="l" t="t" r="r" b="b"/>
              <a:pathLst>
                <a:path w="5160010" h="2103120">
                  <a:moveTo>
                    <a:pt x="0" y="2103122"/>
                  </a:moveTo>
                  <a:lnTo>
                    <a:pt x="5159880" y="2103122"/>
                  </a:lnTo>
                  <a:lnTo>
                    <a:pt x="5159880" y="0"/>
                  </a:lnTo>
                  <a:lnTo>
                    <a:pt x="0" y="0"/>
                  </a:lnTo>
                  <a:lnTo>
                    <a:pt x="0" y="2103122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569C041-FCD4-4018-BC42-937CF564A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296" y="3130424"/>
            <a:ext cx="2424764" cy="9051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0354EE8E-8D0E-4764-8817-9E804E5A8753}"/>
              </a:ext>
            </a:extLst>
          </p:cNvPr>
          <p:cNvSpPr/>
          <p:nvPr/>
        </p:nvSpPr>
        <p:spPr>
          <a:xfrm>
            <a:off x="110638" y="587535"/>
            <a:ext cx="55429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BA560AB-2F5C-43F6-AD5B-204D93D46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0" y="1300406"/>
            <a:ext cx="3200400" cy="184392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0BD024F0-B01D-4466-A61E-F8D0013CDC32}"/>
              </a:ext>
            </a:extLst>
          </p:cNvPr>
          <p:cNvSpPr/>
          <p:nvPr/>
        </p:nvSpPr>
        <p:spPr>
          <a:xfrm>
            <a:off x="167197" y="461222"/>
            <a:ext cx="5486400" cy="738664"/>
          </a:xfrm>
          <a:prstGeom prst="rect">
            <a:avLst/>
          </a:prstGeom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just" defTabSz="457200" fontAlgn="base">
              <a:spcBef>
                <a:spcPct val="0"/>
              </a:spcBef>
              <a:spcAft>
                <a:spcPct val="0"/>
              </a:spcAft>
              <a:buClr>
                <a:srgbClr val="90C226"/>
              </a:buClr>
              <a:buSzPct val="80000"/>
            </a:pPr>
            <a:r>
              <a:rPr lang="ru-RU" alt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jamoat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arbobi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shoira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Zulfiya</a:t>
            </a:r>
            <a:r>
              <a:rPr lang="en-US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alt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zbekiston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Oliy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Sovetining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deputati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Afrika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mamlakatlari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aloqa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qiluvchi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sovet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komitetining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raisi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(1962) </a:t>
            </a:r>
            <a:r>
              <a:rPr lang="ru-RU" alt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816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0003"/>
            <a:ext cx="5765800" cy="425083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164" y="-4663"/>
            <a:ext cx="5650865" cy="70147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3800"/>
              </a:spcBef>
              <a:spcAft>
                <a:spcPts val="130"/>
              </a:spcAft>
              <a:buClrTx/>
              <a:buSzTx/>
              <a:buFontTx/>
              <a:buNone/>
              <a:tabLst/>
              <a:defRPr/>
            </a:pPr>
            <a:r>
              <a:rPr lang="uz-Cyrl-UZ" spc="15" dirty="0"/>
              <a:t> </a:t>
            </a:r>
            <a:r>
              <a:rPr lang="ru-RU" altLang="ru-RU" sz="24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Yirik</a:t>
            </a:r>
            <a:r>
              <a:rPr lang="ru-RU" altLang="ru-RU" sz="24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sz="24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jamoat</a:t>
            </a:r>
            <a:r>
              <a:rPr lang="ru-RU" altLang="ru-RU" sz="24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sz="2400" kern="12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arbobi</a:t>
            </a:r>
            <a:r>
              <a:rPr lang="ru-RU" sz="12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+mn-cs"/>
              </a:rPr>
              <a:t/>
            </a:r>
            <a:br>
              <a:rPr lang="ru-RU" sz="12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+mn-cs"/>
              </a:rPr>
            </a:br>
            <a:r>
              <a:rPr lang="uz-Cyrl-UZ" spc="15" dirty="0"/>
              <a:t> </a:t>
            </a:r>
            <a:endParaRPr spc="15" dirty="0"/>
          </a:p>
        </p:txBody>
      </p:sp>
      <p:grpSp>
        <p:nvGrpSpPr>
          <p:cNvPr id="6" name="object 6"/>
          <p:cNvGrpSpPr/>
          <p:nvPr/>
        </p:nvGrpSpPr>
        <p:grpSpPr>
          <a:xfrm>
            <a:off x="31967" y="415081"/>
            <a:ext cx="5650865" cy="2829770"/>
            <a:chOff x="66840" y="420860"/>
            <a:chExt cx="5650865" cy="2652922"/>
          </a:xfrm>
        </p:grpSpPr>
        <p:sp>
          <p:nvSpPr>
            <p:cNvPr id="7" name="object 7"/>
            <p:cNvSpPr/>
            <p:nvPr/>
          </p:nvSpPr>
          <p:spPr>
            <a:xfrm>
              <a:off x="66840" y="420860"/>
              <a:ext cx="5650865" cy="2652922"/>
            </a:xfrm>
            <a:custGeom>
              <a:avLst/>
              <a:gdLst/>
              <a:ahLst/>
              <a:cxnLst/>
              <a:rect l="l" t="t" r="r" b="b"/>
              <a:pathLst>
                <a:path w="5650865" h="2649220">
                  <a:moveTo>
                    <a:pt x="5650712" y="24434"/>
                  </a:moveTo>
                  <a:lnTo>
                    <a:pt x="5626328" y="24434"/>
                  </a:lnTo>
                  <a:lnTo>
                    <a:pt x="5626328" y="2624975"/>
                  </a:lnTo>
                  <a:lnTo>
                    <a:pt x="5650712" y="2624975"/>
                  </a:lnTo>
                  <a:lnTo>
                    <a:pt x="5650712" y="24434"/>
                  </a:lnTo>
                  <a:close/>
                </a:path>
                <a:path w="5650865" h="2649220">
                  <a:moveTo>
                    <a:pt x="5650712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0" y="2625090"/>
                  </a:lnTo>
                  <a:lnTo>
                    <a:pt x="0" y="2649220"/>
                  </a:lnTo>
                  <a:lnTo>
                    <a:pt x="5650712" y="2649220"/>
                  </a:lnTo>
                  <a:lnTo>
                    <a:pt x="5650712" y="2625090"/>
                  </a:lnTo>
                  <a:lnTo>
                    <a:pt x="24384" y="2625090"/>
                  </a:lnTo>
                  <a:lnTo>
                    <a:pt x="24384" y="24130"/>
                  </a:lnTo>
                  <a:lnTo>
                    <a:pt x="5650712" y="24130"/>
                  </a:lnTo>
                  <a:lnTo>
                    <a:pt x="5650712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145023" y="463442"/>
              <a:ext cx="5399023" cy="2503063"/>
            </a:xfrm>
            <a:custGeom>
              <a:avLst/>
              <a:gdLst/>
              <a:ahLst/>
              <a:cxnLst/>
              <a:rect l="l" t="t" r="r" b="b"/>
              <a:pathLst>
                <a:path w="5160010" h="2103120">
                  <a:moveTo>
                    <a:pt x="0" y="2103122"/>
                  </a:moveTo>
                  <a:lnTo>
                    <a:pt x="5159880" y="2103122"/>
                  </a:lnTo>
                  <a:lnTo>
                    <a:pt x="5159880" y="0"/>
                  </a:lnTo>
                  <a:lnTo>
                    <a:pt x="0" y="0"/>
                  </a:lnTo>
                  <a:lnTo>
                    <a:pt x="0" y="2103122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569C041-FCD4-4018-BC42-937CF564A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296" y="3130424"/>
            <a:ext cx="2424764" cy="9051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0354EE8E-8D0E-4764-8817-9E804E5A8753}"/>
              </a:ext>
            </a:extLst>
          </p:cNvPr>
          <p:cNvSpPr/>
          <p:nvPr/>
        </p:nvSpPr>
        <p:spPr>
          <a:xfrm>
            <a:off x="110638" y="587535"/>
            <a:ext cx="55429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BA560AB-2F5C-43F6-AD5B-204D93D46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300" y="1458817"/>
            <a:ext cx="3200400" cy="1729002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0BD024F0-B01D-4466-A61E-F8D0013CDC32}"/>
              </a:ext>
            </a:extLst>
          </p:cNvPr>
          <p:cNvSpPr/>
          <p:nvPr/>
        </p:nvSpPr>
        <p:spPr>
          <a:xfrm>
            <a:off x="167197" y="461222"/>
            <a:ext cx="5486400" cy="954107"/>
          </a:xfrm>
          <a:prstGeom prst="rect">
            <a:avLst/>
          </a:prstGeom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just" defTabSz="457200" fontAlgn="base">
              <a:spcBef>
                <a:spcPct val="0"/>
              </a:spcBef>
              <a:spcAft>
                <a:spcPct val="0"/>
              </a:spcAft>
              <a:buClr>
                <a:srgbClr val="90C226"/>
              </a:buClr>
              <a:buSzPct val="80000"/>
            </a:pP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Shoira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Hindiston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Yugoslaviya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Shri Lanka,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Misr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Birma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Avstriya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mamlakatlarda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boʻldi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en-US" sz="1400" dirty="0" smtClean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1956 -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yilda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Afrika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yozuvchilarining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Dehlida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oʻtkazilgan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konferensiyasida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qatnashib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mashhur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Mushoira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(1958)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asarini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yaratdi</a:t>
            </a:r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37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4745" y="14049"/>
            <a:ext cx="5650865" cy="3216752"/>
            <a:chOff x="66844" y="71163"/>
            <a:chExt cx="5650865" cy="3216752"/>
          </a:xfrm>
        </p:grpSpPr>
        <p:sp>
          <p:nvSpPr>
            <p:cNvPr id="3" name="object 3"/>
            <p:cNvSpPr/>
            <p:nvPr/>
          </p:nvSpPr>
          <p:spPr>
            <a:xfrm>
              <a:off x="66844" y="688939"/>
              <a:ext cx="5650865" cy="2598976"/>
            </a:xfrm>
            <a:custGeom>
              <a:avLst/>
              <a:gdLst/>
              <a:ahLst/>
              <a:cxnLst/>
              <a:rect l="l" t="t" r="r" b="b"/>
              <a:pathLst>
                <a:path w="5650865" h="2047239">
                  <a:moveTo>
                    <a:pt x="5650712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0" y="2023110"/>
                  </a:lnTo>
                  <a:lnTo>
                    <a:pt x="0" y="2047240"/>
                  </a:lnTo>
                  <a:lnTo>
                    <a:pt x="5650712" y="2047240"/>
                  </a:lnTo>
                  <a:lnTo>
                    <a:pt x="5650712" y="2023110"/>
                  </a:lnTo>
                  <a:lnTo>
                    <a:pt x="24384" y="2023110"/>
                  </a:lnTo>
                  <a:lnTo>
                    <a:pt x="24384" y="24130"/>
                  </a:lnTo>
                  <a:lnTo>
                    <a:pt x="5626328" y="24130"/>
                  </a:lnTo>
                  <a:lnTo>
                    <a:pt x="5626328" y="2022995"/>
                  </a:lnTo>
                  <a:lnTo>
                    <a:pt x="5650712" y="2023008"/>
                  </a:lnTo>
                  <a:lnTo>
                    <a:pt x="5650712" y="24130"/>
                  </a:lnTo>
                  <a:lnTo>
                    <a:pt x="5650712" y="23876"/>
                  </a:lnTo>
                  <a:lnTo>
                    <a:pt x="5650712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6848" y="71163"/>
              <a:ext cx="5650861" cy="429557"/>
            </a:xfrm>
            <a:custGeom>
              <a:avLst/>
              <a:gdLst/>
              <a:ahLst/>
              <a:cxnLst/>
              <a:rect l="l" t="t" r="r" b="b"/>
              <a:pathLst>
                <a:path w="5650865" h="1028700">
                  <a:moveTo>
                    <a:pt x="5650710" y="0"/>
                  </a:moveTo>
                  <a:lnTo>
                    <a:pt x="0" y="0"/>
                  </a:lnTo>
                  <a:lnTo>
                    <a:pt x="0" y="1028444"/>
                  </a:lnTo>
                  <a:lnTo>
                    <a:pt x="5650710" y="1028444"/>
                  </a:lnTo>
                  <a:lnTo>
                    <a:pt x="5650710" y="0"/>
                  </a:lnTo>
                  <a:close/>
                </a:path>
              </a:pathLst>
            </a:custGeom>
            <a:solidFill>
              <a:srgbClr val="2365C7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0543" y="50690"/>
            <a:ext cx="5303158" cy="335989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1093470" algn="ctr">
              <a:lnSpc>
                <a:spcPts val="2330"/>
              </a:lnSpc>
              <a:spcBef>
                <a:spcPts val="320"/>
              </a:spcBef>
            </a:pPr>
            <a:r>
              <a:rPr lang="en-US" sz="2000" spc="15" dirty="0"/>
              <a:t>              Chop </a:t>
            </a:r>
            <a:r>
              <a:rPr lang="en-US" sz="2000" spc="15" dirty="0" err="1"/>
              <a:t>etilgan</a:t>
            </a:r>
            <a:r>
              <a:rPr lang="en-US" sz="2000" spc="15" dirty="0"/>
              <a:t> </a:t>
            </a:r>
            <a:r>
              <a:rPr lang="en-US" sz="2000" spc="15" dirty="0" err="1"/>
              <a:t>kitoblari</a:t>
            </a:r>
            <a:endParaRPr sz="2000" spc="15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3FAB986E-80B8-4C7B-AC10-ED95706DF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70" y="65626"/>
            <a:ext cx="668841" cy="3576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B278972-8FCC-4AB6-8522-08A0B03E1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70" y="450464"/>
            <a:ext cx="1984081" cy="1017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4125E7E-EA4B-40EB-ABB0-925F8471E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22" y="1862975"/>
            <a:ext cx="1231498" cy="129856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41FFE28-923A-478D-A4F4-4417848486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141" y="951325"/>
            <a:ext cx="948902" cy="13717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B1C334E-4FCD-4A83-AD18-DBEC363780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7920" y="805470"/>
            <a:ext cx="917505" cy="13717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F63BFE7-4878-437E-9159-00F93A7BFF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9657" y="732528"/>
            <a:ext cx="867026" cy="1301608"/>
          </a:xfrm>
          <a:prstGeom prst="rect">
            <a:avLst/>
          </a:prstGeom>
        </p:spPr>
      </p:pic>
      <p:pic>
        <p:nvPicPr>
          <p:cNvPr id="14" name="Рисунок 6">
            <a:extLst>
              <a:ext uri="{FF2B5EF4-FFF2-40B4-BE49-F238E27FC236}">
                <a16:creationId xmlns:a16="http://schemas.microsoft.com/office/drawing/2014/main" xmlns="" id="{F8E22D45-8249-4284-9C76-A398B9C55D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664" y="2304961"/>
            <a:ext cx="1689599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E8DEC7A-62BB-467A-B09F-00D2292777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7341" y="2118177"/>
            <a:ext cx="1277818" cy="9563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4745" y="14049"/>
            <a:ext cx="5650865" cy="3216752"/>
            <a:chOff x="66844" y="71163"/>
            <a:chExt cx="5650865" cy="3216752"/>
          </a:xfrm>
        </p:grpSpPr>
        <p:sp>
          <p:nvSpPr>
            <p:cNvPr id="3" name="object 3"/>
            <p:cNvSpPr/>
            <p:nvPr/>
          </p:nvSpPr>
          <p:spPr>
            <a:xfrm>
              <a:off x="66844" y="688939"/>
              <a:ext cx="5650865" cy="2598976"/>
            </a:xfrm>
            <a:custGeom>
              <a:avLst/>
              <a:gdLst/>
              <a:ahLst/>
              <a:cxnLst/>
              <a:rect l="l" t="t" r="r" b="b"/>
              <a:pathLst>
                <a:path w="5650865" h="2047239">
                  <a:moveTo>
                    <a:pt x="5650712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0" y="2023110"/>
                  </a:lnTo>
                  <a:lnTo>
                    <a:pt x="0" y="2047240"/>
                  </a:lnTo>
                  <a:lnTo>
                    <a:pt x="5650712" y="2047240"/>
                  </a:lnTo>
                  <a:lnTo>
                    <a:pt x="5650712" y="2023110"/>
                  </a:lnTo>
                  <a:lnTo>
                    <a:pt x="24384" y="2023110"/>
                  </a:lnTo>
                  <a:lnTo>
                    <a:pt x="24384" y="24130"/>
                  </a:lnTo>
                  <a:lnTo>
                    <a:pt x="5626328" y="24130"/>
                  </a:lnTo>
                  <a:lnTo>
                    <a:pt x="5626328" y="2022995"/>
                  </a:lnTo>
                  <a:lnTo>
                    <a:pt x="5650712" y="2023008"/>
                  </a:lnTo>
                  <a:lnTo>
                    <a:pt x="5650712" y="24130"/>
                  </a:lnTo>
                  <a:lnTo>
                    <a:pt x="5650712" y="23876"/>
                  </a:lnTo>
                  <a:lnTo>
                    <a:pt x="5650712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6848" y="71163"/>
              <a:ext cx="5650861" cy="429557"/>
            </a:xfrm>
            <a:custGeom>
              <a:avLst/>
              <a:gdLst/>
              <a:ahLst/>
              <a:cxnLst/>
              <a:rect l="l" t="t" r="r" b="b"/>
              <a:pathLst>
                <a:path w="5650865" h="1028700">
                  <a:moveTo>
                    <a:pt x="5650710" y="0"/>
                  </a:moveTo>
                  <a:lnTo>
                    <a:pt x="0" y="0"/>
                  </a:lnTo>
                  <a:lnTo>
                    <a:pt x="0" y="1028444"/>
                  </a:lnTo>
                  <a:lnTo>
                    <a:pt x="5650710" y="1028444"/>
                  </a:lnTo>
                  <a:lnTo>
                    <a:pt x="5650710" y="0"/>
                  </a:lnTo>
                  <a:close/>
                </a:path>
              </a:pathLst>
            </a:custGeom>
            <a:solidFill>
              <a:srgbClr val="2365C7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0543" y="50690"/>
            <a:ext cx="5303158" cy="335989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 marR="1093470" algn="ctr">
              <a:lnSpc>
                <a:spcPts val="2330"/>
              </a:lnSpc>
              <a:spcBef>
                <a:spcPts val="320"/>
              </a:spcBef>
            </a:pPr>
            <a:r>
              <a:rPr lang="en-US" sz="2000" spc="15" dirty="0"/>
              <a:t>              Chop </a:t>
            </a:r>
            <a:r>
              <a:rPr lang="en-US" sz="2000" spc="15" dirty="0" err="1"/>
              <a:t>etilgan</a:t>
            </a:r>
            <a:r>
              <a:rPr lang="en-US" sz="2000" spc="15" dirty="0"/>
              <a:t> </a:t>
            </a:r>
            <a:r>
              <a:rPr lang="en-US" sz="2000" spc="15" dirty="0" err="1"/>
              <a:t>kitoblari</a:t>
            </a:r>
            <a:endParaRPr sz="2000" spc="15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3FAB986E-80B8-4C7B-AC10-ED95706DF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70" y="65626"/>
            <a:ext cx="668841" cy="3576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B278972-8FCC-4AB6-8522-08A0B03E1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70" y="450464"/>
            <a:ext cx="1984081" cy="1017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2840BC2-1CE8-42B8-B6EF-82C6BF41F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22" y="704680"/>
            <a:ext cx="4419600" cy="245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9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344" y="130650"/>
            <a:ext cx="5320029" cy="2936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  <a:tabLst>
                <a:tab pos="1689100" algn="l"/>
              </a:tabLst>
            </a:pPr>
            <a:r>
              <a:rPr lang="en-US" sz="1800" spc="15" dirty="0" err="1"/>
              <a:t>Mangu</a:t>
            </a:r>
            <a:r>
              <a:rPr lang="en-US" sz="1800" spc="15" dirty="0"/>
              <a:t> </a:t>
            </a:r>
            <a:r>
              <a:rPr lang="en-US" sz="1800" spc="15" dirty="0" err="1"/>
              <a:t>sadoqat</a:t>
            </a:r>
            <a:r>
              <a:rPr lang="en-US" sz="1800" spc="15" dirty="0"/>
              <a:t> </a:t>
            </a:r>
            <a:r>
              <a:rPr lang="en-US" sz="1800" spc="15" dirty="0" err="1"/>
              <a:t>timsoli</a:t>
            </a:r>
            <a:endParaRPr sz="1800" spc="15" dirty="0"/>
          </a:p>
        </p:txBody>
      </p:sp>
      <p:sp>
        <p:nvSpPr>
          <p:cNvPr id="5" name="object 5"/>
          <p:cNvSpPr/>
          <p:nvPr/>
        </p:nvSpPr>
        <p:spPr>
          <a:xfrm>
            <a:off x="1358900" y="3070225"/>
            <a:ext cx="4343400" cy="75068"/>
          </a:xfrm>
          <a:custGeom>
            <a:avLst/>
            <a:gdLst/>
            <a:ahLst/>
            <a:cxnLst/>
            <a:rect l="l" t="t" r="r" b="b"/>
            <a:pathLst>
              <a:path w="1634489" h="423544">
                <a:moveTo>
                  <a:pt x="1633889" y="0"/>
                </a:moveTo>
                <a:lnTo>
                  <a:pt x="296304" y="0"/>
                </a:lnTo>
                <a:lnTo>
                  <a:pt x="248407" y="3896"/>
                </a:lnTo>
                <a:lnTo>
                  <a:pt x="202909" y="15170"/>
                </a:lnTo>
                <a:lnTo>
                  <a:pt x="160434" y="33200"/>
                </a:lnTo>
                <a:lnTo>
                  <a:pt x="121603" y="57364"/>
                </a:lnTo>
                <a:lnTo>
                  <a:pt x="87039" y="87039"/>
                </a:lnTo>
                <a:lnTo>
                  <a:pt x="57364" y="121603"/>
                </a:lnTo>
                <a:lnTo>
                  <a:pt x="33200" y="160433"/>
                </a:lnTo>
                <a:lnTo>
                  <a:pt x="15170" y="202909"/>
                </a:lnTo>
                <a:lnTo>
                  <a:pt x="3896" y="248406"/>
                </a:lnTo>
                <a:lnTo>
                  <a:pt x="0" y="296304"/>
                </a:lnTo>
                <a:lnTo>
                  <a:pt x="0" y="423349"/>
                </a:lnTo>
                <a:lnTo>
                  <a:pt x="1337584" y="423349"/>
                </a:lnTo>
                <a:lnTo>
                  <a:pt x="1385482" y="419453"/>
                </a:lnTo>
                <a:lnTo>
                  <a:pt x="1430979" y="408178"/>
                </a:lnTo>
                <a:lnTo>
                  <a:pt x="1473454" y="390148"/>
                </a:lnTo>
                <a:lnTo>
                  <a:pt x="1512285" y="365984"/>
                </a:lnTo>
                <a:lnTo>
                  <a:pt x="1546849" y="336309"/>
                </a:lnTo>
                <a:lnTo>
                  <a:pt x="1576524" y="301745"/>
                </a:lnTo>
                <a:lnTo>
                  <a:pt x="1600688" y="262914"/>
                </a:lnTo>
                <a:lnTo>
                  <a:pt x="1618718" y="220439"/>
                </a:lnTo>
                <a:lnTo>
                  <a:pt x="1629992" y="174941"/>
                </a:lnTo>
                <a:lnTo>
                  <a:pt x="1633889" y="127043"/>
                </a:lnTo>
                <a:lnTo>
                  <a:pt x="1633889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r>
              <a:rPr lang="ru-RU" sz="1600" b="1" i="1" dirty="0">
                <a:solidFill>
                  <a:srgbClr val="0070C0"/>
                </a:solidFill>
                <a:latin typeface="Arial Narrow"/>
                <a:cs typeface="Arial Narrow"/>
              </a:rPr>
              <a:t>         </a:t>
            </a:r>
            <a:endParaRPr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67E1728-D593-4B2F-93E9-C1C4EDE1B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15517"/>
            <a:ext cx="536494" cy="60355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5F30925-123F-43F7-92AB-70D790B00D5C}"/>
              </a:ext>
            </a:extLst>
          </p:cNvPr>
          <p:cNvSpPr/>
          <p:nvPr/>
        </p:nvSpPr>
        <p:spPr>
          <a:xfrm>
            <a:off x="52617" y="556981"/>
            <a:ext cx="567145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kern="0" spc="15" dirty="0">
                <a:latin typeface="Arial"/>
                <a:ea typeface="+mj-ea"/>
                <a:cs typeface="Arial"/>
              </a:rPr>
              <a:t>     </a:t>
            </a:r>
            <a:r>
              <a:rPr lang="en-US" sz="1400" kern="0" spc="15" dirty="0" err="1">
                <a:latin typeface="Arial"/>
                <a:ea typeface="+mj-ea"/>
                <a:cs typeface="Arial"/>
              </a:rPr>
              <a:t>Zulfiya</a:t>
            </a:r>
            <a:r>
              <a:rPr lang="en-US" sz="1400" kern="0" spc="15" dirty="0">
                <a:latin typeface="Arial"/>
                <a:ea typeface="+mj-ea"/>
                <a:cs typeface="Arial"/>
              </a:rPr>
              <a:t> Hamid </a:t>
            </a:r>
            <a:r>
              <a:rPr lang="en-US" sz="1400" kern="0" spc="15" dirty="0" err="1">
                <a:latin typeface="Arial"/>
                <a:ea typeface="+mj-ea"/>
                <a:cs typeface="Arial"/>
              </a:rPr>
              <a:t>Olimjonning</a:t>
            </a:r>
            <a:r>
              <a:rPr lang="en-US" sz="1400" kern="0" spc="15" dirty="0">
                <a:latin typeface="Arial"/>
                <a:ea typeface="+mj-ea"/>
                <a:cs typeface="Arial"/>
              </a:rPr>
              <a:t> </a:t>
            </a:r>
            <a:r>
              <a:rPr lang="en-US" sz="1400" kern="0" spc="15" dirty="0" err="1">
                <a:latin typeface="Arial"/>
                <a:ea typeface="+mj-ea"/>
                <a:cs typeface="Arial"/>
              </a:rPr>
              <a:t>umr</a:t>
            </a:r>
            <a:r>
              <a:rPr lang="en-US" sz="1400" kern="0" spc="15" dirty="0">
                <a:latin typeface="Arial"/>
                <a:ea typeface="+mj-ea"/>
                <a:cs typeface="Arial"/>
              </a:rPr>
              <a:t> </a:t>
            </a:r>
            <a:r>
              <a:rPr lang="en-US" sz="1400" kern="0" spc="15" dirty="0" err="1">
                <a:latin typeface="Arial"/>
                <a:ea typeface="+mj-ea"/>
                <a:cs typeface="Arial"/>
              </a:rPr>
              <a:t>yo‘ldoshi</a:t>
            </a:r>
            <a:r>
              <a:rPr lang="en-US" sz="1400" kern="0" spc="15" dirty="0">
                <a:latin typeface="Arial"/>
                <a:ea typeface="+mj-ea"/>
                <a:cs typeface="Arial"/>
              </a:rPr>
              <a:t>. </a:t>
            </a:r>
            <a:r>
              <a:rPr lang="en-US" sz="1400" kern="0" spc="15" dirty="0" err="1">
                <a:latin typeface="Arial"/>
                <a:ea typeface="+mj-ea"/>
                <a:cs typeface="Arial"/>
              </a:rPr>
              <a:t>Biroq</a:t>
            </a:r>
            <a:r>
              <a:rPr lang="en-US" sz="1400" kern="0" spc="15" dirty="0">
                <a:latin typeface="Arial"/>
                <a:ea typeface="+mj-ea"/>
                <a:cs typeface="Arial"/>
              </a:rPr>
              <a:t> </a:t>
            </a:r>
            <a:r>
              <a:rPr lang="en-US" sz="1400" kern="0" spc="15" dirty="0" err="1">
                <a:latin typeface="Arial"/>
                <a:ea typeface="+mj-ea"/>
                <a:cs typeface="Arial"/>
              </a:rPr>
              <a:t>ular</a:t>
            </a:r>
            <a:r>
              <a:rPr lang="en-US" sz="1400" kern="0" spc="15" dirty="0">
                <a:latin typeface="Arial"/>
                <a:ea typeface="+mj-ea"/>
                <a:cs typeface="Arial"/>
              </a:rPr>
              <a:t> </a:t>
            </a:r>
            <a:r>
              <a:rPr lang="en-US" sz="1400" kern="0" spc="15" dirty="0" err="1">
                <a:latin typeface="Arial"/>
                <a:ea typeface="+mj-ea"/>
                <a:cs typeface="Arial"/>
              </a:rPr>
              <a:t>orzularga</a:t>
            </a:r>
            <a:r>
              <a:rPr lang="en-US" sz="1400" kern="0" spc="15" dirty="0">
                <a:latin typeface="Arial"/>
                <a:ea typeface="+mj-ea"/>
                <a:cs typeface="Arial"/>
              </a:rPr>
              <a:t>  </a:t>
            </a:r>
            <a:r>
              <a:rPr lang="en-US" sz="1400" kern="0" spc="15" dirty="0" err="1">
                <a:latin typeface="Arial"/>
                <a:ea typeface="+mj-ea"/>
                <a:cs typeface="Arial"/>
              </a:rPr>
              <a:t>to‘la</a:t>
            </a:r>
            <a:r>
              <a:rPr lang="en-US" sz="1400" kern="0" spc="15" dirty="0">
                <a:latin typeface="Arial"/>
                <a:ea typeface="+mj-ea"/>
                <a:cs typeface="Arial"/>
              </a:rPr>
              <a:t> </a:t>
            </a:r>
            <a:r>
              <a:rPr lang="en-US" sz="1400" kern="0" spc="15" dirty="0" err="1">
                <a:latin typeface="Arial"/>
                <a:ea typeface="+mj-ea"/>
                <a:cs typeface="Arial"/>
              </a:rPr>
              <a:t>hayot</a:t>
            </a:r>
            <a:r>
              <a:rPr lang="en-US" sz="1400" kern="0" spc="15" dirty="0">
                <a:latin typeface="Arial"/>
                <a:ea typeface="+mj-ea"/>
                <a:cs typeface="Arial"/>
              </a:rPr>
              <a:t> </a:t>
            </a:r>
            <a:r>
              <a:rPr lang="en-US" sz="1400" kern="0" spc="15" dirty="0" err="1">
                <a:latin typeface="Arial"/>
                <a:ea typeface="+mj-ea"/>
                <a:cs typeface="Arial"/>
              </a:rPr>
              <a:t>kechirayotgan</a:t>
            </a:r>
            <a:r>
              <a:rPr lang="en-US" sz="1400" kern="0" spc="15" dirty="0">
                <a:latin typeface="Arial"/>
                <a:ea typeface="+mj-ea"/>
                <a:cs typeface="Arial"/>
              </a:rPr>
              <a:t> </a:t>
            </a:r>
            <a:r>
              <a:rPr lang="en-US" sz="1400" kern="0" spc="15" dirty="0" err="1">
                <a:latin typeface="Arial"/>
                <a:ea typeface="+mj-ea"/>
                <a:cs typeface="Arial"/>
              </a:rPr>
              <a:t>pallada</a:t>
            </a:r>
            <a:r>
              <a:rPr lang="en-US" sz="1400" kern="0" spc="15" dirty="0">
                <a:latin typeface="Arial"/>
                <a:ea typeface="+mj-ea"/>
                <a:cs typeface="Arial"/>
              </a:rPr>
              <a:t> – 1944 – </a:t>
            </a:r>
            <a:r>
              <a:rPr lang="en-US" sz="1400" kern="0" spc="15" dirty="0" err="1">
                <a:latin typeface="Arial"/>
                <a:ea typeface="+mj-ea"/>
                <a:cs typeface="Arial"/>
              </a:rPr>
              <a:t>yili</a:t>
            </a:r>
            <a:r>
              <a:rPr lang="en-US" sz="1400" kern="0" spc="15" dirty="0">
                <a:latin typeface="Arial"/>
                <a:ea typeface="+mj-ea"/>
                <a:cs typeface="Arial"/>
              </a:rPr>
              <a:t> </a:t>
            </a:r>
            <a:r>
              <a:rPr lang="en-US" sz="1400" kern="0" spc="15" dirty="0" err="1">
                <a:latin typeface="Arial"/>
                <a:ea typeface="+mj-ea"/>
                <a:cs typeface="Arial"/>
              </a:rPr>
              <a:t>mashina</a:t>
            </a:r>
            <a:r>
              <a:rPr lang="en-US" sz="1400" kern="0" spc="15" dirty="0">
                <a:latin typeface="Arial"/>
                <a:ea typeface="+mj-ea"/>
                <a:cs typeface="Arial"/>
              </a:rPr>
              <a:t> </a:t>
            </a:r>
            <a:r>
              <a:rPr lang="en-US" sz="1400" kern="0" spc="15" dirty="0" err="1">
                <a:latin typeface="Arial"/>
                <a:ea typeface="+mj-ea"/>
                <a:cs typeface="Arial"/>
              </a:rPr>
              <a:t>avtohalokati</a:t>
            </a:r>
            <a:r>
              <a:rPr lang="en-US" sz="1400" kern="0" spc="15" dirty="0">
                <a:latin typeface="Arial"/>
                <a:ea typeface="+mj-ea"/>
                <a:cs typeface="Arial"/>
              </a:rPr>
              <a:t> </a:t>
            </a:r>
            <a:r>
              <a:rPr lang="en-US" sz="1400" kern="0" spc="15" dirty="0" err="1">
                <a:latin typeface="Arial"/>
                <a:ea typeface="+mj-ea"/>
                <a:cs typeface="Arial"/>
              </a:rPr>
              <a:t>tufayli</a:t>
            </a:r>
            <a:r>
              <a:rPr lang="en-US" sz="1400" kern="0" spc="15" dirty="0">
                <a:latin typeface="Arial"/>
                <a:ea typeface="+mj-ea"/>
                <a:cs typeface="Arial"/>
              </a:rPr>
              <a:t> </a:t>
            </a:r>
            <a:r>
              <a:rPr lang="en-US" sz="1400" kern="0" spc="15" dirty="0" err="1">
                <a:latin typeface="Arial"/>
                <a:ea typeface="+mj-ea"/>
                <a:cs typeface="Arial"/>
              </a:rPr>
              <a:t>umr</a:t>
            </a:r>
            <a:r>
              <a:rPr lang="en-US" sz="1400" kern="0" spc="15" dirty="0">
                <a:latin typeface="Arial"/>
                <a:ea typeface="+mj-ea"/>
                <a:cs typeface="Arial"/>
              </a:rPr>
              <a:t> </a:t>
            </a:r>
            <a:r>
              <a:rPr lang="en-US" sz="1400" kern="0" spc="15" dirty="0" err="1">
                <a:latin typeface="Arial"/>
                <a:ea typeface="+mj-ea"/>
                <a:cs typeface="Arial"/>
              </a:rPr>
              <a:t>yo‘ldoshidan</a:t>
            </a:r>
            <a:r>
              <a:rPr lang="en-US" sz="1400" kern="0" spc="15" dirty="0">
                <a:latin typeface="Arial"/>
                <a:ea typeface="+mj-ea"/>
                <a:cs typeface="Arial"/>
              </a:rPr>
              <a:t> </a:t>
            </a:r>
            <a:r>
              <a:rPr lang="en-US" sz="1400" kern="0" spc="15" dirty="0" err="1">
                <a:latin typeface="Arial"/>
                <a:ea typeface="+mj-ea"/>
                <a:cs typeface="Arial"/>
              </a:rPr>
              <a:t>ayriladi</a:t>
            </a:r>
            <a:r>
              <a:rPr lang="en-US" sz="1400" kern="0" spc="15" dirty="0">
                <a:latin typeface="Arial"/>
                <a:ea typeface="+mj-ea"/>
                <a:cs typeface="Arial"/>
              </a:rPr>
              <a:t>. </a:t>
            </a:r>
            <a:r>
              <a:rPr lang="en-US" sz="1400" kern="0" spc="15" dirty="0" err="1">
                <a:latin typeface="Arial"/>
                <a:ea typeface="+mj-ea"/>
                <a:cs typeface="Arial"/>
              </a:rPr>
              <a:t>Shundan</a:t>
            </a:r>
            <a:r>
              <a:rPr lang="en-US" sz="1400" kern="0" spc="15" dirty="0">
                <a:latin typeface="Arial"/>
                <a:ea typeface="+mj-ea"/>
                <a:cs typeface="Arial"/>
              </a:rPr>
              <a:t> </a:t>
            </a:r>
            <a:r>
              <a:rPr lang="en-US" sz="1400" kern="0" spc="15" dirty="0" err="1">
                <a:latin typeface="Arial"/>
                <a:ea typeface="+mj-ea"/>
                <a:cs typeface="Arial"/>
              </a:rPr>
              <a:t>so‘ng</a:t>
            </a:r>
            <a:r>
              <a:rPr lang="en-US" sz="1400" kern="0" spc="15" dirty="0">
                <a:latin typeface="Arial"/>
                <a:ea typeface="+mj-ea"/>
                <a:cs typeface="Arial"/>
              </a:rPr>
              <a:t> </a:t>
            </a:r>
            <a:r>
              <a:rPr lang="en-US" sz="1400" kern="0" spc="15" dirty="0" err="1">
                <a:latin typeface="Arial"/>
                <a:ea typeface="+mj-ea"/>
                <a:cs typeface="Arial"/>
              </a:rPr>
              <a:t>muhabbatiga</a:t>
            </a:r>
            <a:r>
              <a:rPr lang="en-US" sz="1400" kern="0" spc="15" dirty="0">
                <a:latin typeface="Arial"/>
                <a:ea typeface="+mj-ea"/>
                <a:cs typeface="Arial"/>
              </a:rPr>
              <a:t> </a:t>
            </a:r>
            <a:r>
              <a:rPr lang="en-US" sz="1400" kern="0" spc="15" dirty="0" err="1">
                <a:latin typeface="Arial"/>
                <a:ea typeface="+mj-ea"/>
                <a:cs typeface="Arial"/>
              </a:rPr>
              <a:t>sodiq</a:t>
            </a:r>
            <a:r>
              <a:rPr lang="en-US" sz="1400" kern="0" spc="15" dirty="0">
                <a:latin typeface="Arial"/>
                <a:ea typeface="+mj-ea"/>
                <a:cs typeface="Arial"/>
              </a:rPr>
              <a:t> </a:t>
            </a:r>
            <a:r>
              <a:rPr lang="en-US" sz="1400" kern="0" spc="15" dirty="0" err="1">
                <a:latin typeface="Arial"/>
                <a:ea typeface="+mj-ea"/>
                <a:cs typeface="Arial"/>
              </a:rPr>
              <a:t>qolib</a:t>
            </a:r>
            <a:r>
              <a:rPr lang="en-US" sz="1400" kern="0" spc="15" dirty="0">
                <a:latin typeface="Arial"/>
                <a:ea typeface="+mj-ea"/>
                <a:cs typeface="Arial"/>
              </a:rPr>
              <a:t>, Hamid </a:t>
            </a:r>
            <a:r>
              <a:rPr lang="en-US" sz="1400" kern="0" spc="15" dirty="0" err="1">
                <a:latin typeface="Arial"/>
                <a:ea typeface="+mj-ea"/>
                <a:cs typeface="Arial"/>
              </a:rPr>
              <a:t>Olimjon</a:t>
            </a:r>
            <a:r>
              <a:rPr lang="en-US" sz="1400" kern="0" spc="15" dirty="0">
                <a:latin typeface="Arial"/>
                <a:ea typeface="+mj-ea"/>
                <a:cs typeface="Arial"/>
              </a:rPr>
              <a:t> </a:t>
            </a:r>
            <a:r>
              <a:rPr lang="en-US" sz="1400" kern="0" spc="15" dirty="0" err="1">
                <a:latin typeface="Arial"/>
                <a:ea typeface="+mj-ea"/>
                <a:cs typeface="Arial"/>
              </a:rPr>
              <a:t>ishlarini</a:t>
            </a:r>
            <a:r>
              <a:rPr lang="en-US" sz="1400" kern="0" spc="15" dirty="0">
                <a:latin typeface="Arial"/>
                <a:ea typeface="+mj-ea"/>
                <a:cs typeface="Arial"/>
              </a:rPr>
              <a:t> sabot </a:t>
            </a:r>
            <a:r>
              <a:rPr lang="en-US" sz="1400" kern="0" spc="15" dirty="0" err="1">
                <a:latin typeface="Arial"/>
                <a:ea typeface="+mj-ea"/>
                <a:cs typeface="Arial"/>
              </a:rPr>
              <a:t>bilan</a:t>
            </a:r>
            <a:r>
              <a:rPr lang="en-US" sz="1400" kern="0" spc="15" dirty="0">
                <a:latin typeface="Arial"/>
                <a:ea typeface="+mj-ea"/>
                <a:cs typeface="Arial"/>
              </a:rPr>
              <a:t> </a:t>
            </a:r>
            <a:r>
              <a:rPr lang="en-US" sz="1400" kern="0" spc="15" dirty="0" err="1">
                <a:latin typeface="Arial"/>
                <a:ea typeface="+mj-ea"/>
                <a:cs typeface="Arial"/>
              </a:rPr>
              <a:t>davom</a:t>
            </a:r>
            <a:r>
              <a:rPr lang="en-US" sz="1400" kern="0" spc="15" dirty="0">
                <a:latin typeface="Arial"/>
                <a:ea typeface="+mj-ea"/>
                <a:cs typeface="Arial"/>
              </a:rPr>
              <a:t> </a:t>
            </a:r>
            <a:r>
              <a:rPr lang="en-US" sz="1400" kern="0" spc="15" dirty="0" err="1">
                <a:latin typeface="Arial"/>
                <a:ea typeface="+mj-ea"/>
                <a:cs typeface="Arial"/>
              </a:rPr>
              <a:t>ettiradi</a:t>
            </a:r>
            <a:r>
              <a:rPr lang="en-US" sz="1400" kern="0" spc="15" dirty="0">
                <a:latin typeface="Arial"/>
                <a:ea typeface="+mj-ea"/>
                <a:cs typeface="Arial"/>
              </a:rPr>
              <a:t>.   </a:t>
            </a:r>
            <a:endParaRPr lang="ru-RU" sz="14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3103A7-C7BB-4E00-9871-A5AC49B20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600" y="1514870"/>
            <a:ext cx="2100621" cy="15283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2747F0C-C237-4AA5-B361-61E5A00E2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44" y="1514870"/>
            <a:ext cx="1766614" cy="157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0752" y="102424"/>
            <a:ext cx="4258548" cy="33214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  <a:tabLst>
                <a:tab pos="1689100" algn="l"/>
              </a:tabLst>
            </a:pPr>
            <a:r>
              <a:rPr lang="en-US" spc="15" dirty="0"/>
              <a:t>MUKOFOTLARI</a:t>
            </a:r>
            <a:endParaRPr spc="15" dirty="0"/>
          </a:p>
        </p:txBody>
      </p:sp>
      <p:sp>
        <p:nvSpPr>
          <p:cNvPr id="5" name="object 5"/>
          <p:cNvSpPr/>
          <p:nvPr/>
        </p:nvSpPr>
        <p:spPr>
          <a:xfrm flipV="1">
            <a:off x="110671" y="555625"/>
            <a:ext cx="4145643" cy="159204"/>
          </a:xfrm>
          <a:custGeom>
            <a:avLst/>
            <a:gdLst/>
            <a:ahLst/>
            <a:cxnLst/>
            <a:rect l="l" t="t" r="r" b="b"/>
            <a:pathLst>
              <a:path w="1634489" h="423544">
                <a:moveTo>
                  <a:pt x="1633889" y="0"/>
                </a:moveTo>
                <a:lnTo>
                  <a:pt x="296304" y="0"/>
                </a:lnTo>
                <a:lnTo>
                  <a:pt x="248407" y="3896"/>
                </a:lnTo>
                <a:lnTo>
                  <a:pt x="202909" y="15170"/>
                </a:lnTo>
                <a:lnTo>
                  <a:pt x="160434" y="33200"/>
                </a:lnTo>
                <a:lnTo>
                  <a:pt x="121603" y="57364"/>
                </a:lnTo>
                <a:lnTo>
                  <a:pt x="87039" y="87039"/>
                </a:lnTo>
                <a:lnTo>
                  <a:pt x="57364" y="121603"/>
                </a:lnTo>
                <a:lnTo>
                  <a:pt x="33200" y="160433"/>
                </a:lnTo>
                <a:lnTo>
                  <a:pt x="15170" y="202909"/>
                </a:lnTo>
                <a:lnTo>
                  <a:pt x="3896" y="248406"/>
                </a:lnTo>
                <a:lnTo>
                  <a:pt x="0" y="296304"/>
                </a:lnTo>
                <a:lnTo>
                  <a:pt x="0" y="423349"/>
                </a:lnTo>
                <a:lnTo>
                  <a:pt x="1337584" y="423349"/>
                </a:lnTo>
                <a:lnTo>
                  <a:pt x="1385482" y="419453"/>
                </a:lnTo>
                <a:lnTo>
                  <a:pt x="1430979" y="408178"/>
                </a:lnTo>
                <a:lnTo>
                  <a:pt x="1473454" y="390148"/>
                </a:lnTo>
                <a:lnTo>
                  <a:pt x="1512285" y="365984"/>
                </a:lnTo>
                <a:lnTo>
                  <a:pt x="1546849" y="336309"/>
                </a:lnTo>
                <a:lnTo>
                  <a:pt x="1576524" y="301745"/>
                </a:lnTo>
                <a:lnTo>
                  <a:pt x="1600688" y="262914"/>
                </a:lnTo>
                <a:lnTo>
                  <a:pt x="1618718" y="220439"/>
                </a:lnTo>
                <a:lnTo>
                  <a:pt x="1629992" y="174941"/>
                </a:lnTo>
                <a:lnTo>
                  <a:pt x="1633889" y="127043"/>
                </a:lnTo>
                <a:lnTo>
                  <a:pt x="1633889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3CF1443-326C-4C42-A24D-9D464C49D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57" y="936625"/>
            <a:ext cx="1662314" cy="18288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855DD36A-87A4-4FC7-BBB4-C3597DA80A7B}"/>
              </a:ext>
            </a:extLst>
          </p:cNvPr>
          <p:cNvSpPr/>
          <p:nvPr/>
        </p:nvSpPr>
        <p:spPr>
          <a:xfrm>
            <a:off x="1892300" y="1140687"/>
            <a:ext cx="3505200" cy="1624738"/>
          </a:xfrm>
          <a:prstGeom prst="roundRect">
            <a:avLst/>
          </a:prstGeom>
          <a:ln>
            <a:noFill/>
          </a:ln>
          <a:effectLst/>
          <a:scene3d>
            <a:camera prst="isometricOffAxis2Left"/>
            <a:lightRig rig="contrasting" dir="t">
              <a:rot lat="0" lon="0" rev="7800000"/>
            </a:lightRig>
          </a:scene3d>
          <a:sp3d>
            <a:bevelT w="139700" h="1397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Zulfiya</a:t>
            </a:r>
            <a:r>
              <a:rPr lang="ru-RU" alt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samarali</a:t>
            </a:r>
            <a:r>
              <a:rPr lang="ru-RU" alt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ijodi</a:t>
            </a:r>
            <a:r>
              <a:rPr lang="ru-RU" alt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alt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faol</a:t>
            </a:r>
            <a:r>
              <a:rPr lang="ru-RU" alt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jamoatchilik</a:t>
            </a:r>
            <a:r>
              <a:rPr lang="ru-RU" alt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faoliyatini</a:t>
            </a:r>
            <a:r>
              <a:rPr lang="ru-RU" alt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altLang="ru-RU" sz="1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Mehnat</a:t>
            </a:r>
            <a:r>
              <a:rPr lang="ru-RU" alt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Qahramoni</a:t>
            </a:r>
            <a:r>
              <a:rPr lang="en-US" alt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ru-RU" altLang="ru-RU" sz="1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unvoni</a:t>
            </a:r>
            <a:r>
              <a:rPr lang="ru-RU" alt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uch</a:t>
            </a:r>
            <a:r>
              <a:rPr lang="ru-RU" alt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ru-RU" alt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Mehnat</a:t>
            </a:r>
            <a:r>
              <a:rPr lang="ru-RU" alt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Qizil</a:t>
            </a:r>
            <a:r>
              <a:rPr lang="ru-RU" alt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Bayroq</a:t>
            </a:r>
            <a:r>
              <a:rPr lang="ru-RU" alt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ordeni</a:t>
            </a:r>
            <a:r>
              <a:rPr lang="ru-RU" alt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alt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medallar</a:t>
            </a:r>
            <a:r>
              <a:rPr lang="ru-RU" alt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ru-RU" alt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taqdirla</a:t>
            </a:r>
            <a:r>
              <a:rPr lang="en-US" alt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altLang="ru-RU" sz="1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lang="ru-RU" altLang="ru-RU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898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0752" y="102424"/>
            <a:ext cx="4258548" cy="33214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  <a:tabLst>
                <a:tab pos="1689100" algn="l"/>
              </a:tabLst>
            </a:pPr>
            <a:r>
              <a:rPr lang="en-US" spc="15" dirty="0"/>
              <a:t>MUKOFOTLARI</a:t>
            </a:r>
            <a:endParaRPr spc="15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B281280-BBC1-4199-A2A2-40A86362F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300" y="936625"/>
            <a:ext cx="2115139" cy="1835015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C4F2C0A3-5585-4B43-95F0-D5BEDE61BFA6}"/>
              </a:ext>
            </a:extLst>
          </p:cNvPr>
          <p:cNvSpPr/>
          <p:nvPr/>
        </p:nvSpPr>
        <p:spPr>
          <a:xfrm>
            <a:off x="139700" y="1089025"/>
            <a:ext cx="3119874" cy="1440088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OffAxis1Right"/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Zulfiya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Oʻylar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”, “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Shalola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sheʼriy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toʻplamlari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Respublika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mukofotiga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sazovor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boʻlgan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(1970).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8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0752" y="102424"/>
            <a:ext cx="4258548" cy="33214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  <a:tabLst>
                <a:tab pos="1689100" algn="l"/>
              </a:tabLst>
            </a:pPr>
            <a:r>
              <a:rPr lang="en-US" spc="15" dirty="0"/>
              <a:t>MUKOFOTLARI</a:t>
            </a:r>
            <a:endParaRPr spc="15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B281280-BBC1-4199-A2A2-40A86362F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300" y="936625"/>
            <a:ext cx="2115139" cy="1835015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C4F2C0A3-5585-4B43-95F0-D5BEDE61BFA6}"/>
              </a:ext>
            </a:extLst>
          </p:cNvPr>
          <p:cNvSpPr/>
          <p:nvPr/>
        </p:nvSpPr>
        <p:spPr>
          <a:xfrm>
            <a:off x="139700" y="1179151"/>
            <a:ext cx="3119874" cy="134996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OffAxis1Right"/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ru-RU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1972- </a:t>
            </a:r>
            <a:r>
              <a:rPr lang="en-US" altLang="ru-RU" b="1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yilda</a:t>
            </a:r>
            <a:r>
              <a:rPr lang="en-US" altLang="ru-RU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Bolgariya</a:t>
            </a:r>
            <a:r>
              <a:rPr lang="ru-RU" altLang="ru-RU" sz="16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Xalq</a:t>
            </a:r>
            <a:r>
              <a:rPr lang="ru-RU" altLang="ru-RU" sz="16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Respublikasining</a:t>
            </a:r>
            <a:r>
              <a:rPr lang="ru-RU" altLang="ru-RU" sz="16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altLang="ru-RU" sz="16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darajali</a:t>
            </a:r>
            <a:r>
              <a:rPr lang="ru-RU" altLang="ru-RU" sz="16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altLang="ru-RU" sz="16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Kirill</a:t>
            </a:r>
            <a:r>
              <a:rPr lang="ru-RU" altLang="ru-RU" sz="16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altLang="ru-RU" sz="16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Mefodiy</a:t>
            </a:r>
            <a:r>
              <a:rPr lang="en-US" altLang="ru-RU" sz="16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ru-RU" altLang="ru-RU" sz="16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ordeni</a:t>
            </a:r>
            <a:r>
              <a:rPr lang="ru-RU" altLang="ru-RU" sz="16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altLang="ru-RU" sz="16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kern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mukofotlangan</a:t>
            </a:r>
            <a:r>
              <a:rPr lang="ru-RU" altLang="ru-RU" sz="16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140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"/>
            <a:ext cx="5765800" cy="3185387"/>
            <a:chOff x="0" y="1"/>
            <a:chExt cx="5765800" cy="3185387"/>
          </a:xfrm>
        </p:grpSpPr>
        <p:sp>
          <p:nvSpPr>
            <p:cNvPr id="3" name="object 3"/>
            <p:cNvSpPr/>
            <p:nvPr/>
          </p:nvSpPr>
          <p:spPr>
            <a:xfrm>
              <a:off x="66840" y="555625"/>
              <a:ext cx="5650865" cy="2629763"/>
            </a:xfrm>
            <a:custGeom>
              <a:avLst/>
              <a:gdLst/>
              <a:ahLst/>
              <a:cxnLst/>
              <a:rect l="l" t="t" r="r" b="b"/>
              <a:pathLst>
                <a:path w="5650865" h="2047239">
                  <a:moveTo>
                    <a:pt x="5650712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0" y="2023110"/>
                  </a:lnTo>
                  <a:lnTo>
                    <a:pt x="0" y="2047240"/>
                  </a:lnTo>
                  <a:lnTo>
                    <a:pt x="5650712" y="2047240"/>
                  </a:lnTo>
                  <a:lnTo>
                    <a:pt x="5650712" y="2023110"/>
                  </a:lnTo>
                  <a:lnTo>
                    <a:pt x="24384" y="2023110"/>
                  </a:lnTo>
                  <a:lnTo>
                    <a:pt x="24384" y="24130"/>
                  </a:lnTo>
                  <a:lnTo>
                    <a:pt x="5626328" y="24130"/>
                  </a:lnTo>
                  <a:lnTo>
                    <a:pt x="5626328" y="2022995"/>
                  </a:lnTo>
                  <a:lnTo>
                    <a:pt x="5650712" y="2023008"/>
                  </a:lnTo>
                  <a:lnTo>
                    <a:pt x="5650712" y="24130"/>
                  </a:lnTo>
                  <a:lnTo>
                    <a:pt x="5650712" y="23876"/>
                  </a:lnTo>
                  <a:lnTo>
                    <a:pt x="5650712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"/>
              <a:ext cx="5765800" cy="403224"/>
            </a:xfrm>
            <a:custGeom>
              <a:avLst/>
              <a:gdLst/>
              <a:ahLst/>
              <a:cxnLst/>
              <a:rect l="l" t="t" r="r" b="b"/>
              <a:pathLst>
                <a:path w="5650865" h="1028700">
                  <a:moveTo>
                    <a:pt x="5650710" y="0"/>
                  </a:moveTo>
                  <a:lnTo>
                    <a:pt x="0" y="0"/>
                  </a:lnTo>
                  <a:lnTo>
                    <a:pt x="0" y="1028444"/>
                  </a:lnTo>
                  <a:lnTo>
                    <a:pt x="5650710" y="1028444"/>
                  </a:lnTo>
                  <a:lnTo>
                    <a:pt x="5650710" y="0"/>
                  </a:lnTo>
                  <a:close/>
                </a:path>
              </a:pathLst>
            </a:custGeom>
            <a:solidFill>
              <a:srgbClr val="2365C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D09203F2-CD7F-4AE9-A8ED-D0C11F6C4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854" y="2752625"/>
            <a:ext cx="552966" cy="42336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0BDA700-7DAD-4C13-958A-BCC3E7C0FA57}"/>
              </a:ext>
            </a:extLst>
          </p:cNvPr>
          <p:cNvSpPr/>
          <p:nvPr/>
        </p:nvSpPr>
        <p:spPr>
          <a:xfrm>
            <a:off x="139700" y="21812"/>
            <a:ext cx="54036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MUKOFOTLARI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052280E7-6B76-4EF5-B1DD-ED533E4AE8E1}"/>
              </a:ext>
            </a:extLst>
          </p:cNvPr>
          <p:cNvSpPr/>
          <p:nvPr/>
        </p:nvSpPr>
        <p:spPr>
          <a:xfrm>
            <a:off x="2044700" y="1089025"/>
            <a:ext cx="3567920" cy="1295400"/>
          </a:xfrm>
          <a:prstGeom prst="roundRect">
            <a:avLst/>
          </a:prstGeom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5720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90C226"/>
              </a:buClr>
              <a:buSzPct val="80000"/>
              <a:defRPr/>
            </a:pPr>
            <a:r>
              <a:rPr lang="en-US" altLang="ru-RU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altLang="ru-RU" sz="16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Shoira</a:t>
            </a:r>
            <a:r>
              <a:rPr lang="ru-RU" altLang="ru-RU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1975 </a:t>
            </a:r>
            <a:r>
              <a:rPr lang="en-US" altLang="ru-RU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altLang="ru-RU" sz="16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yilda</a:t>
            </a:r>
            <a:r>
              <a:rPr lang="en-US" altLang="ru-RU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 </a:t>
            </a:r>
            <a:r>
              <a:rPr lang="ru-RU" altLang="ru-RU" sz="16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yoshga</a:t>
            </a:r>
            <a:r>
              <a:rPr lang="ru-RU" altLang="ru-RU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ru-RU" sz="16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defTabSz="45720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90C226"/>
              </a:buClr>
              <a:buSzPct val="80000"/>
              <a:defRPr/>
            </a:pPr>
            <a:r>
              <a:rPr lang="ru-RU" altLang="ru-RU" sz="16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to‘lishi</a:t>
            </a:r>
            <a:r>
              <a:rPr lang="en-US" altLang="ru-RU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munosabati</a:t>
            </a:r>
            <a:r>
              <a:rPr lang="ru-RU" altLang="ru-RU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ru-RU" altLang="ru-RU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ru-RU" sz="16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defTabSz="45720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>
                <a:srgbClr val="90C226"/>
              </a:buClr>
              <a:buSzPct val="80000"/>
              <a:defRPr/>
            </a:pPr>
            <a:r>
              <a:rPr lang="en-US" altLang="ru-RU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altLang="ru-RU" sz="16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Xalqlar</a:t>
            </a:r>
            <a:r>
              <a:rPr lang="ru-RU" altLang="ru-RU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do‘stligi</a:t>
            </a:r>
            <a:r>
              <a:rPr lang="ru-RU" altLang="ru-RU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ru-RU" altLang="ru-RU" sz="16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ordenini</a:t>
            </a:r>
            <a:r>
              <a:rPr lang="ru-RU" altLang="ru-RU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olishga</a:t>
            </a:r>
            <a:r>
              <a:rPr lang="en-US" altLang="ru-RU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sazovor</a:t>
            </a:r>
            <a:r>
              <a:rPr lang="ru-RU" altLang="ru-RU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bo‘ldi</a:t>
            </a:r>
            <a:r>
              <a:rPr lang="ru-RU" altLang="ru-RU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ABA163-C1C2-4BAB-9067-826D45EFF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37" y="589290"/>
            <a:ext cx="181927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7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5765800" cy="50042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847" y="0"/>
            <a:ext cx="5126985" cy="76302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uz-Cyrl-UZ" spc="15" dirty="0"/>
              <a:t>             </a:t>
            </a:r>
            <a:r>
              <a:rPr lang="ru-RU" altLang="ru-RU" sz="2800" kern="1200" dirty="0" err="1">
                <a:latin typeface="Arial" panose="020B0604020202020204" pitchFamily="34" charset="0"/>
                <a:cs typeface="Arial" panose="020B0604020202020204" pitchFamily="34" charset="0"/>
              </a:rPr>
              <a:t>Zulfiya</a:t>
            </a:r>
            <a:r>
              <a:rPr lang="ru-RU" altLang="ru-RU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kern="1200" dirty="0" err="1">
                <a:latin typeface="Arial" panose="020B0604020202020204" pitchFamily="34" charset="0"/>
                <a:cs typeface="Arial" panose="020B0604020202020204" pitchFamily="34" charset="0"/>
              </a:rPr>
              <a:t>Isroilova</a:t>
            </a:r>
            <a:r>
              <a:rPr lang="ru-RU" altLang="ru-RU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kern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ru-RU" sz="2800" kern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spc="15" dirty="0"/>
          </a:p>
        </p:txBody>
      </p:sp>
      <p:sp>
        <p:nvSpPr>
          <p:cNvPr id="7" name="object 7"/>
          <p:cNvSpPr/>
          <p:nvPr/>
        </p:nvSpPr>
        <p:spPr>
          <a:xfrm>
            <a:off x="66847" y="522770"/>
            <a:ext cx="5650865" cy="2764529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569C041-FCD4-4018-BC42-937CF564A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8" y="541180"/>
            <a:ext cx="5550761" cy="90865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0354EE8E-8D0E-4764-8817-9E804E5A8753}"/>
              </a:ext>
            </a:extLst>
          </p:cNvPr>
          <p:cNvSpPr/>
          <p:nvPr/>
        </p:nvSpPr>
        <p:spPr>
          <a:xfrm>
            <a:off x="111420" y="479217"/>
            <a:ext cx="55429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ECB4E37A-3A5F-4A52-A835-DE3D3140AABF}"/>
              </a:ext>
            </a:extLst>
          </p:cNvPr>
          <p:cNvSpPr/>
          <p:nvPr/>
        </p:nvSpPr>
        <p:spPr>
          <a:xfrm>
            <a:off x="197684" y="1069247"/>
            <a:ext cx="3423153" cy="110635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b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(1915-1996</a:t>
            </a:r>
            <a:r>
              <a:rPr lang="ru-RU" altLang="ru-RU" sz="36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/>
              </a:rPr>
              <a:t>)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AD69A2D-C49B-4F84-8E21-169A51F84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173" y="653268"/>
            <a:ext cx="1878562" cy="250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8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6158" y="92527"/>
            <a:ext cx="4746625" cy="63991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25400" indent="228600" algn="ctr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spc="15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131F907-5581-4034-A302-07C9F819C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99" y="2541600"/>
            <a:ext cx="533401" cy="603997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8DE7754-943E-4C4B-80C1-D76A3B33F5B3}"/>
              </a:ext>
            </a:extLst>
          </p:cNvPr>
          <p:cNvSpPr/>
          <p:nvPr/>
        </p:nvSpPr>
        <p:spPr>
          <a:xfrm>
            <a:off x="2870200" y="597778"/>
            <a:ext cx="2745015" cy="2554545"/>
          </a:xfrm>
          <a:prstGeom prst="rect">
            <a:avLst/>
          </a:prstGeom>
          <a:ln w="127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ZULFIYA: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Xalqaro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Javaharlar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Neru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(1968);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Nulyufar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(1971)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mukofotlari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Hamza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nomidagi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mukofoti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(1970)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lauriyati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bo‘ldi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EDC3D33-B4D4-456F-8B76-9EE5D6862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85" y="631825"/>
            <a:ext cx="1903187" cy="236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1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209" y="102424"/>
            <a:ext cx="5412691" cy="64761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  <a:tabLst>
                <a:tab pos="1689100" algn="l"/>
              </a:tabLst>
            </a:pPr>
            <a:r>
              <a:rPr lang="en-US" spc="15" dirty="0"/>
              <a:t>ZULFIYA NOMIDAGI DAVLAT MUKOFOTI</a:t>
            </a:r>
            <a:br>
              <a:rPr lang="en-US" spc="15" dirty="0"/>
            </a:br>
            <a:endParaRPr spc="15" dirty="0"/>
          </a:p>
        </p:txBody>
      </p:sp>
      <p:sp>
        <p:nvSpPr>
          <p:cNvPr id="5" name="object 5"/>
          <p:cNvSpPr/>
          <p:nvPr/>
        </p:nvSpPr>
        <p:spPr>
          <a:xfrm>
            <a:off x="146449" y="527276"/>
            <a:ext cx="1669651" cy="104549"/>
          </a:xfrm>
          <a:custGeom>
            <a:avLst/>
            <a:gdLst/>
            <a:ahLst/>
            <a:cxnLst/>
            <a:rect l="l" t="t" r="r" b="b"/>
            <a:pathLst>
              <a:path w="1634489" h="423544">
                <a:moveTo>
                  <a:pt x="1633889" y="0"/>
                </a:moveTo>
                <a:lnTo>
                  <a:pt x="296304" y="0"/>
                </a:lnTo>
                <a:lnTo>
                  <a:pt x="248407" y="3896"/>
                </a:lnTo>
                <a:lnTo>
                  <a:pt x="202909" y="15170"/>
                </a:lnTo>
                <a:lnTo>
                  <a:pt x="160434" y="33200"/>
                </a:lnTo>
                <a:lnTo>
                  <a:pt x="121603" y="57364"/>
                </a:lnTo>
                <a:lnTo>
                  <a:pt x="87039" y="87039"/>
                </a:lnTo>
                <a:lnTo>
                  <a:pt x="57364" y="121603"/>
                </a:lnTo>
                <a:lnTo>
                  <a:pt x="33200" y="160433"/>
                </a:lnTo>
                <a:lnTo>
                  <a:pt x="15170" y="202909"/>
                </a:lnTo>
                <a:lnTo>
                  <a:pt x="3896" y="248406"/>
                </a:lnTo>
                <a:lnTo>
                  <a:pt x="0" y="296304"/>
                </a:lnTo>
                <a:lnTo>
                  <a:pt x="0" y="423349"/>
                </a:lnTo>
                <a:lnTo>
                  <a:pt x="1337584" y="423349"/>
                </a:lnTo>
                <a:lnTo>
                  <a:pt x="1385482" y="419453"/>
                </a:lnTo>
                <a:lnTo>
                  <a:pt x="1430979" y="408178"/>
                </a:lnTo>
                <a:lnTo>
                  <a:pt x="1473454" y="390148"/>
                </a:lnTo>
                <a:lnTo>
                  <a:pt x="1512285" y="365984"/>
                </a:lnTo>
                <a:lnTo>
                  <a:pt x="1546849" y="336309"/>
                </a:lnTo>
                <a:lnTo>
                  <a:pt x="1576524" y="301745"/>
                </a:lnTo>
                <a:lnTo>
                  <a:pt x="1600688" y="262914"/>
                </a:lnTo>
                <a:lnTo>
                  <a:pt x="1618718" y="220439"/>
                </a:lnTo>
                <a:lnTo>
                  <a:pt x="1629992" y="174941"/>
                </a:lnTo>
                <a:lnTo>
                  <a:pt x="1633889" y="127043"/>
                </a:lnTo>
                <a:lnTo>
                  <a:pt x="1633889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r>
              <a:rPr lang="uz-Cyrl-U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endParaRPr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E6C0291-1BFE-4330-968E-898CF83ED3BE}"/>
              </a:ext>
            </a:extLst>
          </p:cNvPr>
          <p:cNvSpPr/>
          <p:nvPr/>
        </p:nvSpPr>
        <p:spPr>
          <a:xfrm>
            <a:off x="2305788" y="599621"/>
            <a:ext cx="3469252" cy="2462213"/>
          </a:xfrm>
          <a:prstGeom prst="rect">
            <a:avLst/>
          </a:prstGeom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  1999 –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10 –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iyunda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ta’sis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qilingan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Maktab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Litsey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kollej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oliy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o‘quv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yurtlarida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a’lo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xulqi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zukkoligi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tashabbuskorligi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o‘qishdagi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muvof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faqiyatlari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alohida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iste’dodini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namoyon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ta’lim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olayotgan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istiqlol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g‘oyalarini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amalga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oshirish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yo‘lida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astoydil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mehnat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qilayotgan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25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yoshgacha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iqtidorli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qizlarga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adabiyot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madaniyat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san’at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fan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sohalaridagi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yutuqlari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beriladi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1">
            <a:extLst>
              <a:ext uri="{FF2B5EF4-FFF2-40B4-BE49-F238E27FC236}">
                <a16:creationId xmlns:a16="http://schemas.microsoft.com/office/drawing/2014/main" xmlns="" id="{AD0616EE-967A-4231-866A-2D6CDDB89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2" y="863721"/>
            <a:ext cx="2170056" cy="1890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556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209" y="102424"/>
            <a:ext cx="5412691" cy="64761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  <a:tabLst>
                <a:tab pos="1689100" algn="l"/>
              </a:tabLst>
            </a:pPr>
            <a:r>
              <a:rPr lang="en-US" spc="15" dirty="0"/>
              <a:t>ZULFIYAXONIM IZDOSHLARI</a:t>
            </a:r>
            <a:br>
              <a:rPr lang="en-US" spc="15" dirty="0"/>
            </a:br>
            <a:endParaRPr spc="15" dirty="0"/>
          </a:p>
        </p:txBody>
      </p:sp>
      <p:sp>
        <p:nvSpPr>
          <p:cNvPr id="5" name="object 5"/>
          <p:cNvSpPr/>
          <p:nvPr/>
        </p:nvSpPr>
        <p:spPr>
          <a:xfrm>
            <a:off x="146449" y="527276"/>
            <a:ext cx="1669651" cy="104549"/>
          </a:xfrm>
          <a:custGeom>
            <a:avLst/>
            <a:gdLst/>
            <a:ahLst/>
            <a:cxnLst/>
            <a:rect l="l" t="t" r="r" b="b"/>
            <a:pathLst>
              <a:path w="1634489" h="423544">
                <a:moveTo>
                  <a:pt x="1633889" y="0"/>
                </a:moveTo>
                <a:lnTo>
                  <a:pt x="296304" y="0"/>
                </a:lnTo>
                <a:lnTo>
                  <a:pt x="248407" y="3896"/>
                </a:lnTo>
                <a:lnTo>
                  <a:pt x="202909" y="15170"/>
                </a:lnTo>
                <a:lnTo>
                  <a:pt x="160434" y="33200"/>
                </a:lnTo>
                <a:lnTo>
                  <a:pt x="121603" y="57364"/>
                </a:lnTo>
                <a:lnTo>
                  <a:pt x="87039" y="87039"/>
                </a:lnTo>
                <a:lnTo>
                  <a:pt x="57364" y="121603"/>
                </a:lnTo>
                <a:lnTo>
                  <a:pt x="33200" y="160433"/>
                </a:lnTo>
                <a:lnTo>
                  <a:pt x="15170" y="202909"/>
                </a:lnTo>
                <a:lnTo>
                  <a:pt x="3896" y="248406"/>
                </a:lnTo>
                <a:lnTo>
                  <a:pt x="0" y="296304"/>
                </a:lnTo>
                <a:lnTo>
                  <a:pt x="0" y="423349"/>
                </a:lnTo>
                <a:lnTo>
                  <a:pt x="1337584" y="423349"/>
                </a:lnTo>
                <a:lnTo>
                  <a:pt x="1385482" y="419453"/>
                </a:lnTo>
                <a:lnTo>
                  <a:pt x="1430979" y="408178"/>
                </a:lnTo>
                <a:lnTo>
                  <a:pt x="1473454" y="390148"/>
                </a:lnTo>
                <a:lnTo>
                  <a:pt x="1512285" y="365984"/>
                </a:lnTo>
                <a:lnTo>
                  <a:pt x="1546849" y="336309"/>
                </a:lnTo>
                <a:lnTo>
                  <a:pt x="1576524" y="301745"/>
                </a:lnTo>
                <a:lnTo>
                  <a:pt x="1600688" y="262914"/>
                </a:lnTo>
                <a:lnTo>
                  <a:pt x="1618718" y="220439"/>
                </a:lnTo>
                <a:lnTo>
                  <a:pt x="1629992" y="174941"/>
                </a:lnTo>
                <a:lnTo>
                  <a:pt x="1633889" y="127043"/>
                </a:lnTo>
                <a:lnTo>
                  <a:pt x="1633889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r>
              <a:rPr lang="uz-Cyrl-U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endParaRPr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C21BD35-A446-48D0-B78D-34E0C4E3A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741" y="590916"/>
            <a:ext cx="1745850" cy="126481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224432A-E667-448C-B25C-B050E4715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09" y="1958120"/>
            <a:ext cx="1755091" cy="11843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ABB3D66-51AF-4C3E-91C9-7B7A202DF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449" y="616002"/>
            <a:ext cx="1745851" cy="12239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B6F3075-A75A-4767-AE99-F77D1A8145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3501" y="1958120"/>
            <a:ext cx="1755090" cy="11343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2E847C9-29C2-4E75-ABDD-599174B30B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0900" y="838763"/>
            <a:ext cx="1545662" cy="185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0752" y="102424"/>
            <a:ext cx="4258548" cy="33214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  <a:tabLst>
                <a:tab pos="1689100" algn="l"/>
              </a:tabLst>
            </a:pPr>
            <a:r>
              <a:rPr lang="en-US" spc="15" dirty="0"/>
              <a:t>     </a:t>
            </a:r>
            <a:endParaRPr spc="15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E6C0291-1BFE-4330-968E-898CF83ED3BE}"/>
              </a:ext>
            </a:extLst>
          </p:cNvPr>
          <p:cNvSpPr/>
          <p:nvPr/>
        </p:nvSpPr>
        <p:spPr>
          <a:xfrm>
            <a:off x="181429" y="1095621"/>
            <a:ext cx="5410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>
              <a:solidFill>
                <a:srgbClr val="0070C0"/>
              </a:solidFill>
            </a:endParaRPr>
          </a:p>
          <a:p>
            <a:endParaRPr lang="en-US" b="1" dirty="0"/>
          </a:p>
          <a:p>
            <a:r>
              <a:rPr lang="en-US" dirty="0"/>
              <a:t>               </a:t>
            </a:r>
            <a:r>
              <a:rPr lang="en-US" b="1" dirty="0"/>
              <a:t>             </a:t>
            </a:r>
            <a:r>
              <a:rPr lang="en-US" dirty="0"/>
              <a:t> </a:t>
            </a:r>
          </a:p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D9AFE08-5AC3-4C0A-9770-F5D4FAF717FE}"/>
              </a:ext>
            </a:extLst>
          </p:cNvPr>
          <p:cNvSpPr/>
          <p:nvPr/>
        </p:nvSpPr>
        <p:spPr>
          <a:xfrm>
            <a:off x="901700" y="2272307"/>
            <a:ext cx="42418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err="1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Zulfiya</a:t>
            </a:r>
            <a:r>
              <a:rPr lang="en-US" sz="2400" b="1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 1996 – </a:t>
            </a:r>
            <a:r>
              <a:rPr lang="en-US" sz="2400" b="1" dirty="0" err="1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yil</a:t>
            </a:r>
            <a:r>
              <a:rPr lang="en-US" sz="2400" b="1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1 – </a:t>
            </a:r>
            <a:r>
              <a:rPr lang="en-US" sz="2400" b="1" dirty="0" err="1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avgust</a:t>
            </a:r>
            <a:r>
              <a:rPr lang="en-US" sz="2400" b="1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kuni</a:t>
            </a:r>
            <a:r>
              <a:rPr lang="en-US" sz="2400" b="1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vafot</a:t>
            </a:r>
            <a:r>
              <a:rPr lang="en-US" sz="2400" b="1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etgan</a:t>
            </a:r>
            <a:r>
              <a:rPr lang="en-US" sz="2400" b="1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.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Chig‘atoy</a:t>
            </a:r>
            <a:r>
              <a:rPr lang="en-US" sz="2400" b="1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qabristonida</a:t>
            </a:r>
            <a:r>
              <a:rPr lang="en-US" sz="2400" b="1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dafn</a:t>
            </a:r>
            <a:r>
              <a:rPr lang="en-US" sz="2400" b="1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etilgan</a:t>
            </a:r>
            <a:r>
              <a:rPr lang="en-US" sz="2400" b="1" dirty="0">
                <a:solidFill>
                  <a:prstClr val="black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. </a:t>
            </a:r>
            <a:endParaRPr lang="ru-RU" sz="2400" b="1" dirty="0">
              <a:cs typeface="Arabic Typesetting" panose="03020402040406030203" pitchFamily="66" charset="-78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1DBA4C7-D91A-4FAC-9529-E7F0B52EF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900" y="555624"/>
            <a:ext cx="3124200" cy="174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4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4100" y="62934"/>
            <a:ext cx="4258548" cy="33214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1689100" algn="l"/>
              </a:tabLst>
            </a:pPr>
            <a:r>
              <a:rPr lang="en-US" spc="15" dirty="0"/>
              <a:t>  </a:t>
            </a:r>
            <a:r>
              <a:rPr lang="en-US" spc="15" dirty="0">
                <a:solidFill>
                  <a:prstClr val="white"/>
                </a:solidFill>
              </a:rPr>
              <a:t> </a:t>
            </a:r>
            <a:r>
              <a:rPr lang="en-US" spc="15" dirty="0" err="1">
                <a:solidFill>
                  <a:prstClr val="white"/>
                </a:solidFill>
              </a:rPr>
              <a:t>Lug‘at</a:t>
            </a:r>
            <a:r>
              <a:rPr lang="en-US" spc="15" dirty="0">
                <a:solidFill>
                  <a:prstClr val="white"/>
                </a:solidFill>
              </a:rPr>
              <a:t> </a:t>
            </a:r>
            <a:r>
              <a:rPr lang="en-US" spc="15" dirty="0" err="1">
                <a:solidFill>
                  <a:prstClr val="white"/>
                </a:solidFill>
              </a:rPr>
              <a:t>ustida</a:t>
            </a:r>
            <a:r>
              <a:rPr lang="en-US" spc="15" dirty="0">
                <a:solidFill>
                  <a:prstClr val="white"/>
                </a:solidFill>
              </a:rPr>
              <a:t> </a:t>
            </a:r>
            <a:r>
              <a:rPr lang="en-US" spc="15" dirty="0" err="1">
                <a:solidFill>
                  <a:prstClr val="white"/>
                </a:solidFill>
              </a:rPr>
              <a:t>ishlash</a:t>
            </a:r>
            <a:endParaRPr spc="15" dirty="0"/>
          </a:p>
        </p:txBody>
      </p:sp>
      <p:sp>
        <p:nvSpPr>
          <p:cNvPr id="5" name="object 5"/>
          <p:cNvSpPr/>
          <p:nvPr/>
        </p:nvSpPr>
        <p:spPr>
          <a:xfrm>
            <a:off x="63500" y="569485"/>
            <a:ext cx="3657600" cy="427258"/>
          </a:xfrm>
          <a:custGeom>
            <a:avLst/>
            <a:gdLst/>
            <a:ahLst/>
            <a:cxnLst/>
            <a:rect l="l" t="t" r="r" b="b"/>
            <a:pathLst>
              <a:path w="1634489" h="423544">
                <a:moveTo>
                  <a:pt x="1633889" y="0"/>
                </a:moveTo>
                <a:lnTo>
                  <a:pt x="296304" y="0"/>
                </a:lnTo>
                <a:lnTo>
                  <a:pt x="248407" y="3896"/>
                </a:lnTo>
                <a:lnTo>
                  <a:pt x="202909" y="15170"/>
                </a:lnTo>
                <a:lnTo>
                  <a:pt x="160434" y="33200"/>
                </a:lnTo>
                <a:lnTo>
                  <a:pt x="121603" y="57364"/>
                </a:lnTo>
                <a:lnTo>
                  <a:pt x="87039" y="87039"/>
                </a:lnTo>
                <a:lnTo>
                  <a:pt x="57364" y="121603"/>
                </a:lnTo>
                <a:lnTo>
                  <a:pt x="33200" y="160433"/>
                </a:lnTo>
                <a:lnTo>
                  <a:pt x="15170" y="202909"/>
                </a:lnTo>
                <a:lnTo>
                  <a:pt x="3896" y="248406"/>
                </a:lnTo>
                <a:lnTo>
                  <a:pt x="0" y="296304"/>
                </a:lnTo>
                <a:lnTo>
                  <a:pt x="0" y="423349"/>
                </a:lnTo>
                <a:lnTo>
                  <a:pt x="1337584" y="423349"/>
                </a:lnTo>
                <a:lnTo>
                  <a:pt x="1385482" y="419453"/>
                </a:lnTo>
                <a:lnTo>
                  <a:pt x="1430979" y="408178"/>
                </a:lnTo>
                <a:lnTo>
                  <a:pt x="1473454" y="390148"/>
                </a:lnTo>
                <a:lnTo>
                  <a:pt x="1512285" y="365984"/>
                </a:lnTo>
                <a:lnTo>
                  <a:pt x="1546849" y="336309"/>
                </a:lnTo>
                <a:lnTo>
                  <a:pt x="1576524" y="301745"/>
                </a:lnTo>
                <a:lnTo>
                  <a:pt x="1600688" y="262914"/>
                </a:lnTo>
                <a:lnTo>
                  <a:pt x="1618718" y="220439"/>
                </a:lnTo>
                <a:lnTo>
                  <a:pt x="1629992" y="174941"/>
                </a:lnTo>
                <a:lnTo>
                  <a:pt x="1633889" y="127043"/>
                </a:lnTo>
                <a:lnTo>
                  <a:pt x="1633889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r>
              <a:rPr lang="en-US" sz="2050" b="1" kern="0" spc="15" dirty="0">
                <a:solidFill>
                  <a:prstClr val="white"/>
                </a:solidFill>
                <a:latin typeface="Arial"/>
                <a:cs typeface="Arial"/>
              </a:rPr>
              <a:t>  </a:t>
            </a:r>
            <a:r>
              <a:rPr lang="en-US" sz="1400" b="1" kern="0" spc="15" dirty="0" err="1">
                <a:solidFill>
                  <a:prstClr val="white"/>
                </a:solidFill>
                <a:latin typeface="Arial"/>
                <a:cs typeface="Arial"/>
              </a:rPr>
              <a:t>Berilgan</a:t>
            </a:r>
            <a:r>
              <a:rPr lang="en-US" sz="1400" b="1" kern="0" spc="15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1400" b="1" kern="0" spc="15" dirty="0" err="1">
                <a:solidFill>
                  <a:prstClr val="white"/>
                </a:solidFill>
                <a:latin typeface="Arial"/>
                <a:cs typeface="Arial"/>
              </a:rPr>
              <a:t>so‘zlarning</a:t>
            </a:r>
            <a:r>
              <a:rPr lang="en-US" sz="1400" b="1" kern="0" spc="15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1400" b="1" kern="0" spc="15" dirty="0" err="1">
                <a:solidFill>
                  <a:prstClr val="white"/>
                </a:solidFill>
                <a:latin typeface="Arial"/>
                <a:cs typeface="Arial"/>
              </a:rPr>
              <a:t>lug‘atini</a:t>
            </a:r>
            <a:r>
              <a:rPr lang="en-US" sz="1400" b="1" kern="0" spc="15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1400" b="1" kern="0" spc="15" dirty="0" err="1">
                <a:solidFill>
                  <a:prstClr val="white"/>
                </a:solidFill>
                <a:latin typeface="Arial"/>
                <a:cs typeface="Arial"/>
              </a:rPr>
              <a:t>tuzing</a:t>
            </a:r>
            <a:r>
              <a:rPr lang="en-US" sz="1400" b="1" kern="0" spc="15" dirty="0">
                <a:solidFill>
                  <a:prstClr val="white"/>
                </a:solidFill>
                <a:latin typeface="Arial"/>
                <a:cs typeface="Arial"/>
              </a:rPr>
              <a:t>.</a:t>
            </a:r>
            <a:endParaRPr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E6C0291-1BFE-4330-968E-898CF83ED3BE}"/>
              </a:ext>
            </a:extLst>
          </p:cNvPr>
          <p:cNvSpPr/>
          <p:nvPr/>
        </p:nvSpPr>
        <p:spPr>
          <a:xfrm>
            <a:off x="181429" y="1095621"/>
            <a:ext cx="5410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>
              <a:solidFill>
                <a:srgbClr val="0070C0"/>
              </a:solidFill>
            </a:endParaRPr>
          </a:p>
          <a:p>
            <a:endParaRPr lang="en-US" b="1" dirty="0"/>
          </a:p>
          <a:p>
            <a:r>
              <a:rPr lang="en-US" dirty="0"/>
              <a:t>               </a:t>
            </a:r>
            <a:r>
              <a:rPr lang="en-US" b="1" dirty="0"/>
              <a:t>             </a:t>
            </a:r>
            <a:r>
              <a:rPr lang="en-US" dirty="0"/>
              <a:t> </a:t>
            </a:r>
          </a:p>
          <a:p>
            <a:endParaRPr lang="ru-RU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7A8EF597-3612-4BAA-987C-681A62310E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105792"/>
              </p:ext>
            </p:extLst>
          </p:nvPr>
        </p:nvGraphicFramePr>
        <p:xfrm>
          <a:off x="420386" y="1095621"/>
          <a:ext cx="5089509" cy="1706880"/>
        </p:xfrm>
        <a:graphic>
          <a:graphicData uri="http://schemas.openxmlformats.org/drawingml/2006/table">
            <a:tbl>
              <a:tblPr firstRow="1" firstCol="1" bandRow="1"/>
              <a:tblGrid>
                <a:gridCol w="2396829">
                  <a:extLst>
                    <a:ext uri="{9D8B030D-6E8A-4147-A177-3AD203B41FA5}">
                      <a16:colId xmlns:a16="http://schemas.microsoft.com/office/drawing/2014/main" xmlns="" val="422376496"/>
                    </a:ext>
                  </a:extLst>
                </a:gridCol>
                <a:gridCol w="2692680">
                  <a:extLst>
                    <a:ext uri="{9D8B030D-6E8A-4147-A177-3AD203B41FA5}">
                      <a16:colId xmlns:a16="http://schemas.microsoft.com/office/drawing/2014/main" xmlns="" val="1921296875"/>
                    </a:ext>
                  </a:extLst>
                </a:gridCol>
              </a:tblGrid>
              <a:tr h="177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she’rlar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to‘plami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–	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022" marR="57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022" marR="57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62947314"/>
                  </a:ext>
                </a:extLst>
              </a:tr>
              <a:tr h="177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zamonaviy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–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022" marR="57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022" marR="57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83105060"/>
                  </a:ext>
                </a:extLst>
              </a:tr>
              <a:tr h="177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samarali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ijodi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–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022" marR="57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022" marR="57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64350646"/>
                  </a:ext>
                </a:extLst>
              </a:tr>
              <a:tr h="177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mukofotlangan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–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022" marR="57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022" marR="57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83583291"/>
                  </a:ext>
                </a:extLst>
              </a:tr>
              <a:tr h="177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hunarmand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oilasida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–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022" marR="57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022" marR="57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98049613"/>
                  </a:ext>
                </a:extLst>
              </a:tr>
              <a:tr h="177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altLang="ru-RU" sz="14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jahon</a:t>
                      </a:r>
                      <a:r>
                        <a:rPr kumimoji="0" lang="ru-RU" alt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1400" b="1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adabiyoti</a:t>
                      </a:r>
                      <a:r>
                        <a:rPr kumimoji="0" lang="ru-RU" altLang="ru-RU" sz="1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–	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022" marR="57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022" marR="57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85885406"/>
                  </a:ext>
                </a:extLst>
              </a:tr>
              <a:tr h="177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bag‘ishlamoq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–	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022" marR="57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022" marR="57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58385139"/>
                  </a:ext>
                </a:extLst>
              </a:tr>
              <a:tr h="177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	</a:t>
                      </a:r>
                    </a:p>
                  </a:txBody>
                  <a:tcPr marL="57022" marR="57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4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022" marR="570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57065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906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0752" y="102424"/>
            <a:ext cx="4791948" cy="33214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pc="20" dirty="0" err="1"/>
              <a:t>Mustaqil</a:t>
            </a:r>
            <a:r>
              <a:rPr lang="en-US" spc="20" dirty="0"/>
              <a:t> </a:t>
            </a:r>
            <a:r>
              <a:rPr lang="en-US" spc="20" dirty="0" err="1"/>
              <a:t>bajarish</a:t>
            </a:r>
            <a:r>
              <a:rPr lang="en-US" spc="20" dirty="0"/>
              <a:t> </a:t>
            </a:r>
            <a:r>
              <a:rPr lang="en-US" spc="20" dirty="0" err="1"/>
              <a:t>uchun</a:t>
            </a:r>
            <a:r>
              <a:rPr lang="en-US" spc="20" dirty="0"/>
              <a:t> </a:t>
            </a:r>
            <a:r>
              <a:rPr lang="en-US" spc="20" dirty="0" err="1"/>
              <a:t>topshiriq</a:t>
            </a:r>
            <a:endParaRPr spc="15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1844FBB-45C8-48B7-986A-C5E177939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81" y="557195"/>
            <a:ext cx="559219" cy="46974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F1BF73CD-AEBA-4962-A445-C2ADAD82129A}"/>
              </a:ext>
            </a:extLst>
          </p:cNvPr>
          <p:cNvSpPr/>
          <p:nvPr/>
        </p:nvSpPr>
        <p:spPr>
          <a:xfrm>
            <a:off x="545890" y="1393825"/>
            <a:ext cx="4860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Zulfiyaxonim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qo‘shimcha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ma’lumot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toping.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72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847" y="102424"/>
            <a:ext cx="5126985" cy="33214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uz-Cyrl-UZ" spc="15" dirty="0"/>
              <a:t>             </a:t>
            </a:r>
            <a:r>
              <a:rPr lang="en-US" spc="15" dirty="0" err="1"/>
              <a:t>Yangi</a:t>
            </a:r>
            <a:r>
              <a:rPr lang="en-US" spc="15" dirty="0"/>
              <a:t> </a:t>
            </a:r>
            <a:r>
              <a:rPr lang="en-US" spc="15" dirty="0" err="1"/>
              <a:t>mavzuni</a:t>
            </a:r>
            <a:r>
              <a:rPr lang="en-US" spc="15" dirty="0"/>
              <a:t> </a:t>
            </a:r>
            <a:r>
              <a:rPr lang="en-US" spc="15" dirty="0" err="1"/>
              <a:t>mustahkamlash</a:t>
            </a:r>
            <a:endParaRPr spc="15" dirty="0"/>
          </a:p>
        </p:txBody>
      </p:sp>
      <p:grpSp>
        <p:nvGrpSpPr>
          <p:cNvPr id="6" name="object 6"/>
          <p:cNvGrpSpPr/>
          <p:nvPr/>
        </p:nvGrpSpPr>
        <p:grpSpPr>
          <a:xfrm>
            <a:off x="37041" y="538256"/>
            <a:ext cx="5650865" cy="2764529"/>
            <a:chOff x="66840" y="420859"/>
            <a:chExt cx="5650865" cy="2764529"/>
          </a:xfrm>
        </p:grpSpPr>
        <p:sp>
          <p:nvSpPr>
            <p:cNvPr id="7" name="object 7"/>
            <p:cNvSpPr/>
            <p:nvPr/>
          </p:nvSpPr>
          <p:spPr>
            <a:xfrm>
              <a:off x="66840" y="420859"/>
              <a:ext cx="5650865" cy="2764529"/>
            </a:xfrm>
            <a:custGeom>
              <a:avLst/>
              <a:gdLst/>
              <a:ahLst/>
              <a:cxnLst/>
              <a:rect l="l" t="t" r="r" b="b"/>
              <a:pathLst>
                <a:path w="5650865" h="2649220">
                  <a:moveTo>
                    <a:pt x="5650712" y="24434"/>
                  </a:moveTo>
                  <a:lnTo>
                    <a:pt x="5626328" y="24434"/>
                  </a:lnTo>
                  <a:lnTo>
                    <a:pt x="5626328" y="2624975"/>
                  </a:lnTo>
                  <a:lnTo>
                    <a:pt x="5650712" y="2624975"/>
                  </a:lnTo>
                  <a:lnTo>
                    <a:pt x="5650712" y="24434"/>
                  </a:lnTo>
                  <a:close/>
                </a:path>
                <a:path w="5650865" h="2649220">
                  <a:moveTo>
                    <a:pt x="5650712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0" y="2625090"/>
                  </a:lnTo>
                  <a:lnTo>
                    <a:pt x="0" y="2649220"/>
                  </a:lnTo>
                  <a:lnTo>
                    <a:pt x="5650712" y="2649220"/>
                  </a:lnTo>
                  <a:lnTo>
                    <a:pt x="5650712" y="2625090"/>
                  </a:lnTo>
                  <a:lnTo>
                    <a:pt x="24384" y="2625090"/>
                  </a:lnTo>
                  <a:lnTo>
                    <a:pt x="24384" y="24130"/>
                  </a:lnTo>
                  <a:lnTo>
                    <a:pt x="5650712" y="24130"/>
                  </a:lnTo>
                  <a:lnTo>
                    <a:pt x="5650712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84036" y="806201"/>
              <a:ext cx="5160010" cy="2103120"/>
            </a:xfrm>
            <a:custGeom>
              <a:avLst/>
              <a:gdLst/>
              <a:ahLst/>
              <a:cxnLst/>
              <a:rect l="l" t="t" r="r" b="b"/>
              <a:pathLst>
                <a:path w="5160010" h="2103120">
                  <a:moveTo>
                    <a:pt x="0" y="2103122"/>
                  </a:moveTo>
                  <a:lnTo>
                    <a:pt x="5159880" y="2103122"/>
                  </a:lnTo>
                  <a:lnTo>
                    <a:pt x="5159880" y="0"/>
                  </a:lnTo>
                  <a:lnTo>
                    <a:pt x="0" y="0"/>
                  </a:lnTo>
                  <a:lnTo>
                    <a:pt x="0" y="2103122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569C041-FCD4-4018-BC42-937CF564A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8" y="541180"/>
            <a:ext cx="5550761" cy="90865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0354EE8E-8D0E-4764-8817-9E804E5A8753}"/>
              </a:ext>
            </a:extLst>
          </p:cNvPr>
          <p:cNvSpPr/>
          <p:nvPr/>
        </p:nvSpPr>
        <p:spPr>
          <a:xfrm>
            <a:off x="111420" y="479217"/>
            <a:ext cx="55429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6127E060-4D2E-4401-B520-6EFD7A4222C9}"/>
              </a:ext>
            </a:extLst>
          </p:cNvPr>
          <p:cNvSpPr/>
          <p:nvPr/>
        </p:nvSpPr>
        <p:spPr>
          <a:xfrm>
            <a:off x="2846118" y="711474"/>
            <a:ext cx="2667000" cy="2462213"/>
          </a:xfrm>
          <a:prstGeom prst="rect">
            <a:avLst/>
          </a:prstGeom>
          <a:ln w="127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lvl="0" indent="-342900" algn="ctr" defTabSz="457200">
              <a:buClr>
                <a:srgbClr val="90C226"/>
              </a:buClr>
              <a:buSzPct val="80000"/>
              <a:defRPr/>
            </a:pPr>
            <a:r>
              <a:rPr lang="ru-RU" altLang="ru-RU" sz="1400" b="1" kern="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ru-RU" sz="1400" b="1" kern="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altLang="ru-RU" sz="14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zbek</a:t>
            </a:r>
            <a:r>
              <a:rPr lang="ru-RU" altLang="ru-RU" sz="14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ru-RU" sz="14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-342900" algn="ctr" defTabSz="457200">
              <a:buClr>
                <a:srgbClr val="90C226"/>
              </a:buClr>
              <a:buSzPct val="80000"/>
              <a:defRPr/>
            </a:pPr>
            <a:r>
              <a:rPr lang="ru-RU" altLang="ru-RU" sz="14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xalqining</a:t>
            </a:r>
            <a:r>
              <a:rPr lang="ru-RU" altLang="ru-RU" sz="14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sevimli</a:t>
            </a:r>
            <a:r>
              <a:rPr lang="ru-RU" altLang="ru-RU" sz="14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shoirasi</a:t>
            </a:r>
            <a:r>
              <a:rPr lang="ru-RU" altLang="ru-RU" sz="1400" b="1" kern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14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indent="-342900" algn="ctr" defTabSz="457200">
              <a:buClr>
                <a:srgbClr val="90C226"/>
              </a:buClr>
              <a:buSzPct val="80000"/>
              <a:defRPr/>
            </a:pPr>
            <a:r>
              <a:rPr lang="ru-RU" altLang="ru-RU" sz="14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taniqli</a:t>
            </a:r>
            <a:r>
              <a:rPr lang="ru-RU" altLang="ru-RU" sz="14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jamoat</a:t>
            </a:r>
            <a:r>
              <a:rPr lang="ru-RU" altLang="ru-RU" sz="14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arbobi</a:t>
            </a:r>
            <a:r>
              <a:rPr lang="ru-RU" altLang="ru-RU" sz="1400" b="1" kern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altLang="ru-RU" sz="14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-342900" algn="ctr" defTabSz="457200">
              <a:buClr>
                <a:srgbClr val="90C226"/>
              </a:buClr>
              <a:buSzPct val="80000"/>
              <a:defRPr/>
            </a:pPr>
            <a:r>
              <a:rPr lang="ru-RU" altLang="ru-RU" sz="14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xalqaro</a:t>
            </a:r>
            <a:r>
              <a:rPr lang="ru-RU" altLang="ru-RU" sz="14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tinchlik</a:t>
            </a:r>
            <a:r>
              <a:rPr lang="ru-RU" altLang="ru-RU" sz="14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ru-RU" sz="14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-342900" algn="ctr" defTabSz="457200">
              <a:buClr>
                <a:srgbClr val="90C226"/>
              </a:buClr>
              <a:buSzPct val="80000"/>
              <a:defRPr/>
            </a:pPr>
            <a:r>
              <a:rPr lang="ru-RU" altLang="ru-RU" sz="14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ru-RU" altLang="ru-RU" sz="14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kurash</a:t>
            </a:r>
            <a:r>
              <a:rPr lang="en-US" altLang="ru-RU" sz="14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jarchisi</a:t>
            </a:r>
            <a:r>
              <a:rPr lang="ru-RU" altLang="ru-RU" sz="14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ru-RU" sz="14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-342900" algn="ctr" defTabSz="457200">
              <a:buClr>
                <a:srgbClr val="90C226"/>
              </a:buClr>
              <a:buSzPct val="80000"/>
              <a:defRPr/>
            </a:pPr>
            <a:r>
              <a:rPr lang="ru-RU" altLang="ru-RU" sz="14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Zulfiya</a:t>
            </a:r>
            <a:r>
              <a:rPr lang="ru-RU" altLang="ru-RU" sz="14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Isroilova</a:t>
            </a:r>
            <a:r>
              <a:rPr lang="ru-RU" altLang="ru-RU" sz="14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ru-RU" sz="14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-342900" algn="ctr" defTabSz="457200">
              <a:buClr>
                <a:srgbClr val="90C226"/>
              </a:buClr>
              <a:buSzPct val="80000"/>
              <a:defRPr/>
            </a:pPr>
            <a:r>
              <a:rPr lang="ru-RU" altLang="ru-RU" sz="14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1915</a:t>
            </a:r>
            <a:r>
              <a:rPr lang="en-US" altLang="ru-RU" sz="14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altLang="ru-RU" sz="1400" b="1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altLang="ru-RU" sz="14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b="1" kern="0" dirty="0">
                <a:latin typeface="Arial" panose="020B0604020202020204" pitchFamily="34" charset="0"/>
                <a:cs typeface="Arial" panose="020B0604020202020204" pitchFamily="34" charset="0"/>
              </a:rPr>
              <a:t>1-martda </a:t>
            </a:r>
            <a:r>
              <a:rPr lang="ru-RU" altLang="ru-RU" sz="14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Toshkent</a:t>
            </a:r>
            <a:r>
              <a:rPr lang="en-US" altLang="ru-RU" sz="14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en-US" altLang="ru-RU" sz="14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Degrez</a:t>
            </a:r>
            <a:r>
              <a:rPr lang="en-US" altLang="ru-RU" sz="14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mahallasida</a:t>
            </a:r>
            <a:r>
              <a:rPr lang="ru-RU" altLang="ru-RU" sz="14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ru-RU" sz="14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-342900" algn="ctr" defTabSz="457200">
              <a:buClr>
                <a:srgbClr val="90C226"/>
              </a:buClr>
              <a:buSzPct val="80000"/>
              <a:defRPr/>
            </a:pPr>
            <a:r>
              <a:rPr lang="ru-RU" altLang="ru-RU" sz="14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hunarmand</a:t>
            </a:r>
            <a:r>
              <a:rPr lang="ru-RU" altLang="ru-RU" sz="14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oilasida</a:t>
            </a:r>
            <a:r>
              <a:rPr lang="ru-RU" altLang="ru-RU" sz="14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ru-RU" sz="14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-342900" algn="ctr" defTabSz="457200">
              <a:buClr>
                <a:srgbClr val="90C226"/>
              </a:buClr>
              <a:buSzPct val="80000"/>
              <a:defRPr/>
            </a:pPr>
            <a:r>
              <a:rPr lang="ru-RU" altLang="ru-RU" sz="14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tug‘ilgan</a:t>
            </a:r>
            <a:r>
              <a:rPr lang="ru-RU" alt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C57E2EC-ACF1-4303-B49D-D65B72973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905353"/>
            <a:ext cx="1795907" cy="203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9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0752" y="102424"/>
            <a:ext cx="4258548" cy="3458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ts val="1200"/>
              </a:lnSpc>
              <a:spcBef>
                <a:spcPts val="13800"/>
              </a:spcBef>
              <a:spcAft>
                <a:spcPts val="430"/>
              </a:spcAft>
            </a:pPr>
            <a:r>
              <a:rPr lang="ru-RU" sz="2400" dirty="0">
                <a:latin typeface="Times New Roman" panose="02020603050405020304" pitchFamily="18" charset="0"/>
                <a:ea typeface="Arial Unicode MS" panose="020B0604020202020204" pitchFamily="34" charset="-128"/>
              </a:rPr>
              <a:t/>
            </a:r>
            <a:br>
              <a:rPr lang="ru-RU" sz="2400" dirty="0">
                <a:latin typeface="Times New Roman" panose="02020603050405020304" pitchFamily="18" charset="0"/>
                <a:ea typeface="Arial Unicode MS" panose="020B0604020202020204" pitchFamily="34" charset="-128"/>
              </a:rPr>
            </a:br>
            <a:endParaRPr spc="15" dirty="0"/>
          </a:p>
        </p:txBody>
      </p:sp>
      <p:sp>
        <p:nvSpPr>
          <p:cNvPr id="5" name="object 5"/>
          <p:cNvSpPr/>
          <p:nvPr/>
        </p:nvSpPr>
        <p:spPr>
          <a:xfrm>
            <a:off x="139700" y="555625"/>
            <a:ext cx="2209799" cy="228600"/>
          </a:xfrm>
          <a:custGeom>
            <a:avLst/>
            <a:gdLst/>
            <a:ahLst/>
            <a:cxnLst/>
            <a:rect l="l" t="t" r="r" b="b"/>
            <a:pathLst>
              <a:path w="1634489" h="423544">
                <a:moveTo>
                  <a:pt x="1633889" y="0"/>
                </a:moveTo>
                <a:lnTo>
                  <a:pt x="296304" y="0"/>
                </a:lnTo>
                <a:lnTo>
                  <a:pt x="248407" y="3896"/>
                </a:lnTo>
                <a:lnTo>
                  <a:pt x="202909" y="15170"/>
                </a:lnTo>
                <a:lnTo>
                  <a:pt x="160434" y="33200"/>
                </a:lnTo>
                <a:lnTo>
                  <a:pt x="121603" y="57364"/>
                </a:lnTo>
                <a:lnTo>
                  <a:pt x="87039" y="87039"/>
                </a:lnTo>
                <a:lnTo>
                  <a:pt x="57364" y="121603"/>
                </a:lnTo>
                <a:lnTo>
                  <a:pt x="33200" y="160433"/>
                </a:lnTo>
                <a:lnTo>
                  <a:pt x="15170" y="202909"/>
                </a:lnTo>
                <a:lnTo>
                  <a:pt x="3896" y="248406"/>
                </a:lnTo>
                <a:lnTo>
                  <a:pt x="0" y="296304"/>
                </a:lnTo>
                <a:lnTo>
                  <a:pt x="0" y="423349"/>
                </a:lnTo>
                <a:lnTo>
                  <a:pt x="1337584" y="423349"/>
                </a:lnTo>
                <a:lnTo>
                  <a:pt x="1385482" y="419453"/>
                </a:lnTo>
                <a:lnTo>
                  <a:pt x="1430979" y="408178"/>
                </a:lnTo>
                <a:lnTo>
                  <a:pt x="1473454" y="390148"/>
                </a:lnTo>
                <a:lnTo>
                  <a:pt x="1512285" y="365984"/>
                </a:lnTo>
                <a:lnTo>
                  <a:pt x="1546849" y="336309"/>
                </a:lnTo>
                <a:lnTo>
                  <a:pt x="1576524" y="301745"/>
                </a:lnTo>
                <a:lnTo>
                  <a:pt x="1600688" y="262914"/>
                </a:lnTo>
                <a:lnTo>
                  <a:pt x="1618718" y="220439"/>
                </a:lnTo>
                <a:lnTo>
                  <a:pt x="1629992" y="174941"/>
                </a:lnTo>
                <a:lnTo>
                  <a:pt x="1633889" y="127043"/>
                </a:lnTo>
                <a:lnTo>
                  <a:pt x="1633889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C33AC6E-F9F6-4AE0-9923-2CAC11B23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1012825"/>
            <a:ext cx="1830257" cy="157872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5E16DDA-6396-43A7-A488-E633C9B8CAC3}"/>
              </a:ext>
            </a:extLst>
          </p:cNvPr>
          <p:cNvSpPr/>
          <p:nvPr/>
        </p:nvSpPr>
        <p:spPr>
          <a:xfrm>
            <a:off x="1060450" y="10689"/>
            <a:ext cx="3498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Ilk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she’ri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Блок-схема: перфолента 5">
            <a:extLst>
              <a:ext uri="{FF2B5EF4-FFF2-40B4-BE49-F238E27FC236}">
                <a16:creationId xmlns:a16="http://schemas.microsoft.com/office/drawing/2014/main" xmlns="" id="{D657D19C-95D3-4901-BD8C-124A63F4E09F}"/>
              </a:ext>
            </a:extLst>
          </p:cNvPr>
          <p:cNvSpPr/>
          <p:nvPr/>
        </p:nvSpPr>
        <p:spPr>
          <a:xfrm>
            <a:off x="3797300" y="669925"/>
            <a:ext cx="1752599" cy="533400"/>
          </a:xfrm>
          <a:prstGeom prst="flowChartPunchedTape">
            <a:avLst/>
          </a:prstGeom>
          <a:scene3d>
            <a:camera prst="perspectiveRelaxedModerately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b="1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“Men </a:t>
            </a:r>
            <a:r>
              <a:rPr lang="en-US" b="1" kern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r>
              <a:rPr lang="en-US" b="1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kern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qizi</a:t>
            </a:r>
            <a:r>
              <a:rPr lang="en-US" b="1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ru-RU" b="1" kern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Взрыв: 14 точек 7">
            <a:extLst>
              <a:ext uri="{FF2B5EF4-FFF2-40B4-BE49-F238E27FC236}">
                <a16:creationId xmlns:a16="http://schemas.microsoft.com/office/drawing/2014/main" xmlns="" id="{8EA40D65-DE02-4F79-8E4E-43E1434D8020}"/>
              </a:ext>
            </a:extLst>
          </p:cNvPr>
          <p:cNvSpPr/>
          <p:nvPr/>
        </p:nvSpPr>
        <p:spPr>
          <a:xfrm>
            <a:off x="1988279" y="1024053"/>
            <a:ext cx="2057399" cy="968884"/>
          </a:xfrm>
          <a:prstGeom prst="irregularSeal2">
            <a:avLst/>
          </a:prstGeom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1600" b="1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1931- </a:t>
            </a:r>
            <a:r>
              <a:rPr lang="en-US" sz="1600" b="1" kern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endParaRPr lang="ru-RU" sz="1600" b="1" kern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A343B495-5960-4F52-A86E-88832A6465C0}"/>
              </a:ext>
            </a:extLst>
          </p:cNvPr>
          <p:cNvSpPr/>
          <p:nvPr/>
        </p:nvSpPr>
        <p:spPr>
          <a:xfrm>
            <a:off x="3530601" y="1941521"/>
            <a:ext cx="2057398" cy="96888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Ishchi</a:t>
            </a:r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1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gazetasida</a:t>
            </a:r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bosilib</a:t>
            </a:r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chiqdi</a:t>
            </a:r>
            <a:endParaRPr lang="ru-RU" sz="1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xmlns="" id="{CB65E4DE-DFF6-44E8-842C-486D3EF6048C}"/>
              </a:ext>
            </a:extLst>
          </p:cNvPr>
          <p:cNvCxnSpPr/>
          <p:nvPr/>
        </p:nvCxnSpPr>
        <p:spPr>
          <a:xfrm>
            <a:off x="3340100" y="1774825"/>
            <a:ext cx="457200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xmlns="" id="{180E68BF-4D2D-4E58-B546-9FFBA8B910C3}"/>
              </a:ext>
            </a:extLst>
          </p:cNvPr>
          <p:cNvCxnSpPr/>
          <p:nvPr/>
        </p:nvCxnSpPr>
        <p:spPr>
          <a:xfrm flipH="1">
            <a:off x="3644900" y="1238851"/>
            <a:ext cx="838200" cy="190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95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5765800" cy="500422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7471" y="-9693"/>
            <a:ext cx="5126985" cy="44755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2800" spc="15" dirty="0">
                <a:latin typeface="Arial" panose="020B0604020202020204" pitchFamily="34" charset="0"/>
                <a:cs typeface="Arial" panose="020B0604020202020204" pitchFamily="34" charset="0"/>
              </a:rPr>
              <a:t>Ilk </a:t>
            </a:r>
            <a:r>
              <a:rPr lang="en-US" sz="2800" spc="15" dirty="0" err="1">
                <a:latin typeface="Arial" panose="020B0604020202020204" pitchFamily="34" charset="0"/>
                <a:cs typeface="Arial" panose="020B0604020202020204" pitchFamily="34" charset="0"/>
              </a:rPr>
              <a:t>she’rlar</a:t>
            </a:r>
            <a:r>
              <a:rPr lang="en-US" sz="28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15" dirty="0" err="1">
                <a:latin typeface="Arial" panose="020B0604020202020204" pitchFamily="34" charset="0"/>
                <a:cs typeface="Arial" panose="020B0604020202020204" pitchFamily="34" charset="0"/>
              </a:rPr>
              <a:t>to‘plami</a:t>
            </a:r>
            <a:endParaRPr sz="2800" spc="1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7466" y="500423"/>
            <a:ext cx="5650865" cy="2764529"/>
            <a:chOff x="66840" y="420859"/>
            <a:chExt cx="5650865" cy="2764529"/>
          </a:xfrm>
        </p:grpSpPr>
        <p:sp>
          <p:nvSpPr>
            <p:cNvPr id="7" name="object 7"/>
            <p:cNvSpPr/>
            <p:nvPr/>
          </p:nvSpPr>
          <p:spPr>
            <a:xfrm>
              <a:off x="66840" y="420859"/>
              <a:ext cx="5650865" cy="2764529"/>
            </a:xfrm>
            <a:custGeom>
              <a:avLst/>
              <a:gdLst/>
              <a:ahLst/>
              <a:cxnLst/>
              <a:rect l="l" t="t" r="r" b="b"/>
              <a:pathLst>
                <a:path w="5650865" h="2649220">
                  <a:moveTo>
                    <a:pt x="5650712" y="24434"/>
                  </a:moveTo>
                  <a:lnTo>
                    <a:pt x="5626328" y="24434"/>
                  </a:lnTo>
                  <a:lnTo>
                    <a:pt x="5626328" y="2624975"/>
                  </a:lnTo>
                  <a:lnTo>
                    <a:pt x="5650712" y="2624975"/>
                  </a:lnTo>
                  <a:lnTo>
                    <a:pt x="5650712" y="24434"/>
                  </a:lnTo>
                  <a:close/>
                </a:path>
                <a:path w="5650865" h="2649220">
                  <a:moveTo>
                    <a:pt x="5650712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0" y="2625090"/>
                  </a:lnTo>
                  <a:lnTo>
                    <a:pt x="0" y="2649220"/>
                  </a:lnTo>
                  <a:lnTo>
                    <a:pt x="5650712" y="2649220"/>
                  </a:lnTo>
                  <a:lnTo>
                    <a:pt x="5650712" y="2625090"/>
                  </a:lnTo>
                  <a:lnTo>
                    <a:pt x="24384" y="2625090"/>
                  </a:lnTo>
                  <a:lnTo>
                    <a:pt x="24384" y="24130"/>
                  </a:lnTo>
                  <a:lnTo>
                    <a:pt x="5650712" y="24130"/>
                  </a:lnTo>
                  <a:lnTo>
                    <a:pt x="5650712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6845" y="595433"/>
              <a:ext cx="3545615" cy="2547628"/>
            </a:xfrm>
            <a:custGeom>
              <a:avLst/>
              <a:gdLst/>
              <a:ahLst/>
              <a:cxnLst/>
              <a:rect l="l" t="t" r="r" b="b"/>
              <a:pathLst>
                <a:path w="5160010" h="2103120">
                  <a:moveTo>
                    <a:pt x="0" y="2103122"/>
                  </a:moveTo>
                  <a:lnTo>
                    <a:pt x="5159880" y="2103122"/>
                  </a:lnTo>
                  <a:lnTo>
                    <a:pt x="5159880" y="0"/>
                  </a:lnTo>
                  <a:lnTo>
                    <a:pt x="0" y="0"/>
                  </a:lnTo>
                  <a:lnTo>
                    <a:pt x="0" y="2103122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569C041-FCD4-4018-BC42-937CF564A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8" y="541180"/>
            <a:ext cx="5550761" cy="90865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0354EE8E-8D0E-4764-8817-9E804E5A8753}"/>
              </a:ext>
            </a:extLst>
          </p:cNvPr>
          <p:cNvSpPr/>
          <p:nvPr/>
        </p:nvSpPr>
        <p:spPr>
          <a:xfrm>
            <a:off x="111420" y="479217"/>
            <a:ext cx="55429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EA29A697-4A93-46C1-95EE-A50F87BDCD02}"/>
              </a:ext>
            </a:extLst>
          </p:cNvPr>
          <p:cNvSpPr/>
          <p:nvPr/>
        </p:nvSpPr>
        <p:spPr>
          <a:xfrm>
            <a:off x="1441450" y="-10609834"/>
            <a:ext cx="2882900" cy="3600986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lvl="0" indent="0" algn="ctr" defTabSz="457200" eaLnBrk="1" fontAlgn="auto" latinLnBrk="0" hangingPunct="1">
              <a:spcAft>
                <a:spcPts val="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ru-RU" alt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Zulfiya</a:t>
            </a: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 17 </a:t>
            </a:r>
            <a:r>
              <a:rPr kumimoji="0" lang="ru-RU" alt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yoshida</a:t>
            </a: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 </a:t>
            </a:r>
            <a:endParaRPr kumimoji="0" lang="en-US" altLang="ru-RU" sz="1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ook Antiqua" panose="02040602050305030304" pitchFamily="18" charset="0"/>
            </a:endParaRPr>
          </a:p>
          <a:p>
            <a:pPr marR="0" lvl="0" indent="0" algn="ctr" defTabSz="457200" eaLnBrk="1" fontAlgn="auto" latinLnBrk="0" hangingPunct="1">
              <a:spcAft>
                <a:spcPts val="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«</a:t>
            </a:r>
            <a:r>
              <a:rPr kumimoji="0" lang="ru-RU" alt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Hayot</a:t>
            </a: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 </a:t>
            </a:r>
            <a:r>
              <a:rPr kumimoji="0" lang="ru-RU" alt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varaqlari</a:t>
            </a: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» </a:t>
            </a:r>
            <a:r>
              <a:rPr kumimoji="0" lang="ru-RU" alt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nomli</a:t>
            </a:r>
            <a:endParaRPr kumimoji="0" lang="en-US" altLang="ru-RU" sz="1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ook Antiqua" panose="02040602050305030304" pitchFamily="18" charset="0"/>
            </a:endParaRPr>
          </a:p>
          <a:p>
            <a:pPr marR="0" lvl="0" indent="0" algn="ctr" defTabSz="457200" eaLnBrk="1" fontAlgn="auto" latinLnBrk="0" hangingPunct="1">
              <a:spcAft>
                <a:spcPts val="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 </a:t>
            </a:r>
            <a:r>
              <a:rPr kumimoji="0" lang="ru-RU" alt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birinchi</a:t>
            </a: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 </a:t>
            </a:r>
            <a:r>
              <a:rPr kumimoji="0" lang="ru-RU" alt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she’rlar</a:t>
            </a: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 </a:t>
            </a:r>
            <a:r>
              <a:rPr kumimoji="0" lang="ru-RU" alt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to‘plami</a:t>
            </a: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 </a:t>
            </a:r>
            <a:endParaRPr kumimoji="0" lang="en-US" altLang="ru-RU" sz="1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ook Antiqua" panose="02040602050305030304" pitchFamily="18" charset="0"/>
            </a:endParaRPr>
          </a:p>
          <a:p>
            <a:pPr marR="0" lvl="0" indent="0" algn="ctr" defTabSz="457200" eaLnBrk="1" fontAlgn="auto" latinLnBrk="0" hangingPunct="1">
              <a:spcAft>
                <a:spcPts val="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yozgan</a:t>
            </a: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 </a:t>
            </a:r>
            <a:r>
              <a:rPr kumimoji="0" lang="ru-RU" alt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Yosh</a:t>
            </a: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 </a:t>
            </a:r>
            <a:r>
              <a:rPr kumimoji="0" lang="ru-RU" alt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shoira</a:t>
            </a: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 </a:t>
            </a:r>
            <a:r>
              <a:rPr kumimoji="0" lang="ru-RU" alt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poeziyasi</a:t>
            </a: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 </a:t>
            </a:r>
            <a:endParaRPr kumimoji="0" lang="en-US" altLang="ru-RU" sz="1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ook Antiqua" panose="02040602050305030304" pitchFamily="18" charset="0"/>
            </a:endParaRPr>
          </a:p>
          <a:p>
            <a:pPr marR="0" lvl="0" indent="0" algn="ctr" defTabSz="457200" eaLnBrk="1" fontAlgn="auto" latinLnBrk="0" hangingPunct="1">
              <a:spcAft>
                <a:spcPts val="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zamonaviy</a:t>
            </a: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, </a:t>
            </a:r>
            <a:r>
              <a:rPr kumimoji="0" lang="ru-RU" alt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aktual</a:t>
            </a: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 </a:t>
            </a:r>
            <a:r>
              <a:rPr kumimoji="0" lang="ru-RU" alt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mavzularga</a:t>
            </a: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 </a:t>
            </a:r>
            <a:endParaRPr kumimoji="0" lang="en-US" altLang="ru-RU" sz="1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ook Antiqua" panose="02040602050305030304" pitchFamily="18" charset="0"/>
            </a:endParaRPr>
          </a:p>
          <a:p>
            <a:pPr marR="0" lvl="0" indent="0" algn="ctr" defTabSz="457200" eaLnBrk="1" fontAlgn="auto" latinLnBrk="0" hangingPunct="1">
              <a:spcAft>
                <a:spcPts val="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bag’ishlanadi</a:t>
            </a: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. </a:t>
            </a:r>
            <a:r>
              <a:rPr kumimoji="0" lang="ru-RU" alt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Zulfiyaning</a:t>
            </a: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 </a:t>
            </a:r>
            <a:endParaRPr kumimoji="0" lang="en-US" altLang="ru-RU" sz="1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ook Antiqua" panose="02040602050305030304" pitchFamily="18" charset="0"/>
            </a:endParaRPr>
          </a:p>
          <a:p>
            <a:pPr marR="0" lvl="0" indent="0" algn="ctr" defTabSz="457200" eaLnBrk="1" fontAlgn="auto" latinLnBrk="0" hangingPunct="1">
              <a:spcAft>
                <a:spcPts val="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ijodiy</a:t>
            </a: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 </a:t>
            </a:r>
            <a:r>
              <a:rPr kumimoji="0" lang="ru-RU" alt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kamolotida</a:t>
            </a:r>
            <a:endParaRPr kumimoji="0" lang="en-US" altLang="ru-RU" sz="1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ook Antiqua" panose="02040602050305030304" pitchFamily="18" charset="0"/>
            </a:endParaRPr>
          </a:p>
          <a:p>
            <a:pPr marR="0" lvl="0" indent="0" algn="ctr" defTabSz="457200" eaLnBrk="1" fontAlgn="auto" latinLnBrk="0" hangingPunct="1">
              <a:spcAft>
                <a:spcPts val="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 </a:t>
            </a:r>
            <a:r>
              <a:rPr kumimoji="0" lang="ru-RU" alt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o‘zbek</a:t>
            </a: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 </a:t>
            </a:r>
            <a:r>
              <a:rPr kumimoji="0" lang="ru-RU" alt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va</a:t>
            </a: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 </a:t>
            </a:r>
            <a:r>
              <a:rPr kumimoji="0" lang="ru-RU" alt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rus</a:t>
            </a: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 </a:t>
            </a:r>
            <a:r>
              <a:rPr kumimoji="0" lang="ru-RU" alt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klassiklari</a:t>
            </a: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, </a:t>
            </a:r>
            <a:endParaRPr kumimoji="0" lang="en-US" altLang="ru-RU" sz="1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ook Antiqua" panose="02040602050305030304" pitchFamily="18" charset="0"/>
            </a:endParaRPr>
          </a:p>
          <a:p>
            <a:pPr marR="0" lvl="0" indent="0" algn="ctr" defTabSz="457200" eaLnBrk="1" fontAlgn="auto" latinLnBrk="0" hangingPunct="1">
              <a:spcAft>
                <a:spcPts val="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xalq</a:t>
            </a: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 </a:t>
            </a:r>
            <a:r>
              <a:rPr kumimoji="0" lang="ru-RU" alt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og’zaki</a:t>
            </a: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 </a:t>
            </a:r>
            <a:r>
              <a:rPr kumimoji="0" lang="ru-RU" alt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ijodiyoti</a:t>
            </a: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 </a:t>
            </a:r>
            <a:endParaRPr kumimoji="0" lang="en-US" altLang="ru-RU" sz="1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ook Antiqua" panose="02040602050305030304" pitchFamily="18" charset="0"/>
            </a:endParaRPr>
          </a:p>
          <a:p>
            <a:pPr marR="0" lvl="0" indent="0" algn="ctr" defTabSz="457200" eaLnBrk="1" fontAlgn="auto" latinLnBrk="0" hangingPunct="1">
              <a:spcAft>
                <a:spcPts val="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va</a:t>
            </a: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 </a:t>
            </a:r>
            <a:r>
              <a:rPr kumimoji="0" lang="ru-RU" alt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jahon</a:t>
            </a: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 </a:t>
            </a:r>
            <a:r>
              <a:rPr kumimoji="0" lang="ru-RU" alt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adabiyoti</a:t>
            </a: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 </a:t>
            </a:r>
            <a:endParaRPr kumimoji="0" lang="en-US" altLang="ru-RU" sz="1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ook Antiqua" panose="02040602050305030304" pitchFamily="18" charset="0"/>
            </a:endParaRPr>
          </a:p>
          <a:p>
            <a:pPr marR="0" lvl="0" indent="0" algn="ctr" defTabSz="457200" eaLnBrk="1" fontAlgn="auto" latinLnBrk="0" hangingPunct="1">
              <a:spcAft>
                <a:spcPts val="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an’analarining</a:t>
            </a:r>
            <a:endParaRPr kumimoji="0" lang="en-US" altLang="ru-RU" sz="1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ook Antiqua" panose="02040602050305030304" pitchFamily="18" charset="0"/>
            </a:endParaRPr>
          </a:p>
          <a:p>
            <a:pPr marR="0" lvl="0" indent="0" algn="ctr" defTabSz="457200" eaLnBrk="1" fontAlgn="auto" latinLnBrk="0" hangingPunct="1">
              <a:spcAft>
                <a:spcPts val="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 </a:t>
            </a:r>
            <a:r>
              <a:rPr kumimoji="0" lang="ru-RU" alt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roli</a:t>
            </a: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 </a:t>
            </a:r>
            <a:r>
              <a:rPr kumimoji="0" lang="ru-RU" alt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benihoya</a:t>
            </a: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 </a:t>
            </a:r>
            <a:endParaRPr kumimoji="0" lang="en-US" altLang="ru-RU" sz="1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ook Antiqua" panose="02040602050305030304" pitchFamily="18" charset="0"/>
            </a:endParaRPr>
          </a:p>
          <a:p>
            <a:pPr marR="0" lvl="0" indent="0" algn="ctr" defTabSz="457200" eaLnBrk="1" fontAlgn="auto" latinLnBrk="0" hangingPunct="1">
              <a:spcAft>
                <a:spcPts val="0"/>
              </a:spcAft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altLang="ru-RU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bo‘ldi</a:t>
            </a:r>
            <a:r>
              <a:rPr kumimoji="0" lang="ru-RU" alt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ook Antiqua" panose="02040602050305030304" pitchFamily="18" charset="0"/>
              </a:rPr>
              <a:t>. </a:t>
            </a:r>
            <a:r>
              <a:rPr kumimoji="0" lang="ru-RU" altLang="ru-RU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</a:rPr>
              <a:t/>
            </a:r>
            <a:br>
              <a:rPr kumimoji="0" lang="ru-RU" altLang="ru-RU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</a:rPr>
            </a:br>
            <a:r>
              <a:rPr kumimoji="0" lang="ru-RU" altLang="ru-RU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</a:rPr>
              <a:t/>
            </a:r>
            <a:br>
              <a:rPr kumimoji="0" lang="ru-RU" altLang="ru-RU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Book Antiqua" panose="02040602050305030304" pitchFamily="18" charset="0"/>
              </a:rPr>
            </a:b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81A9B60-CD13-4FEE-BA64-5AD4C1891909}"/>
              </a:ext>
            </a:extLst>
          </p:cNvPr>
          <p:cNvSpPr/>
          <p:nvPr/>
        </p:nvSpPr>
        <p:spPr>
          <a:xfrm>
            <a:off x="111420" y="849552"/>
            <a:ext cx="3531666" cy="1815882"/>
          </a:xfrm>
          <a:prstGeom prst="rect">
            <a:avLst/>
          </a:prstGeom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just" defTabSz="457200">
              <a:buClr>
                <a:srgbClr val="90C226"/>
              </a:buClr>
              <a:buSzPct val="80000"/>
              <a:defRPr/>
            </a:pPr>
            <a:r>
              <a:rPr lang="ru-RU" altLang="ru-RU" sz="14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 </a:t>
            </a:r>
            <a:r>
              <a:rPr lang="en-US" altLang="ru-RU" sz="14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</a:rPr>
              <a:t>      </a:t>
            </a:r>
            <a:r>
              <a:rPr lang="ru-RU" altLang="ru-RU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Zulfiya</a:t>
            </a:r>
            <a:r>
              <a:rPr lang="ru-RU" alt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 17 </a:t>
            </a:r>
            <a:r>
              <a:rPr lang="ru-RU" altLang="ru-RU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yoshida</a:t>
            </a:r>
            <a:r>
              <a:rPr lang="ru-RU" alt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altLang="ru-RU" sz="14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ru-RU" altLang="ru-RU" sz="1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varaqlari</a:t>
            </a:r>
            <a:r>
              <a:rPr lang="en-US" altLang="ru-RU" sz="1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ru-RU" altLang="ru-RU" sz="14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nomli</a:t>
            </a:r>
            <a:r>
              <a:rPr lang="en-US" alt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ru-RU" alt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she’rlar</a:t>
            </a:r>
            <a:r>
              <a:rPr lang="ru-RU" alt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to‘plami</a:t>
            </a:r>
            <a:r>
              <a:rPr lang="ru-RU" alt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yozgan</a:t>
            </a:r>
            <a:r>
              <a:rPr lang="ru-RU" alt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ru-RU" altLang="ru-RU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osh</a:t>
            </a:r>
            <a:r>
              <a:rPr lang="ru-RU" alt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shoira</a:t>
            </a:r>
            <a:r>
              <a:rPr lang="ru-RU" alt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poeziyasi</a:t>
            </a:r>
            <a:r>
              <a:rPr lang="ru-RU" alt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zamonaviy</a:t>
            </a:r>
            <a:r>
              <a:rPr lang="ru-RU" alt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aktual</a:t>
            </a:r>
            <a:r>
              <a:rPr lang="ru-RU" alt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mavzularga</a:t>
            </a:r>
            <a:r>
              <a:rPr lang="ru-RU" alt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bag</a:t>
            </a:r>
            <a:r>
              <a:rPr lang="en-US" alt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altLang="ru-RU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ishlanadi</a:t>
            </a:r>
            <a:r>
              <a:rPr lang="ru-RU" alt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Zulfiyaning</a:t>
            </a:r>
            <a:r>
              <a:rPr lang="ru-RU" alt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ijodiy</a:t>
            </a:r>
            <a:r>
              <a:rPr lang="ru-RU" alt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kamolotida</a:t>
            </a:r>
            <a:r>
              <a:rPr lang="en-US" alt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o‘zbek</a:t>
            </a:r>
            <a:r>
              <a:rPr lang="ru-RU" alt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alt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rus</a:t>
            </a:r>
            <a:r>
              <a:rPr lang="en-US" alt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klassiklari</a:t>
            </a:r>
            <a:r>
              <a:rPr lang="ru-RU" alt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altLang="ru-RU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defTabSz="457200">
              <a:buClr>
                <a:srgbClr val="90C226"/>
              </a:buClr>
              <a:buSzPct val="80000"/>
              <a:defRPr/>
            </a:pPr>
            <a:r>
              <a:rPr lang="ru-RU" altLang="ru-RU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xalq</a:t>
            </a:r>
            <a:r>
              <a:rPr lang="ru-RU" alt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US" alt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altLang="ru-RU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zaki</a:t>
            </a:r>
            <a:r>
              <a:rPr lang="ru-RU" alt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ijodiyoti</a:t>
            </a:r>
            <a:r>
              <a:rPr lang="ru-RU" alt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alt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ru-RU" alt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adabiyoti</a:t>
            </a:r>
            <a:r>
              <a:rPr lang="ru-RU" alt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ru-RU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defTabSz="457200">
              <a:buClr>
                <a:srgbClr val="90C226"/>
              </a:buClr>
              <a:buSzPct val="80000"/>
              <a:defRPr/>
            </a:pPr>
            <a:r>
              <a:rPr lang="ru-RU" altLang="ru-RU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an’analarining</a:t>
            </a:r>
            <a:r>
              <a:rPr lang="en-US" alt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ahamiyati</a:t>
            </a:r>
            <a:r>
              <a:rPr lang="ru-RU" alt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benihoya</a:t>
            </a:r>
            <a:r>
              <a:rPr lang="en-US" alt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ru-RU" alt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bo‘ldi</a:t>
            </a:r>
            <a:r>
              <a:rPr lang="ru-RU" alt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Взрыв: 14 точек 4">
            <a:extLst>
              <a:ext uri="{FF2B5EF4-FFF2-40B4-BE49-F238E27FC236}">
                <a16:creationId xmlns:a16="http://schemas.microsoft.com/office/drawing/2014/main" xmlns="" id="{D8499DD3-47B2-41CB-8708-0EB325BEF1D7}"/>
              </a:ext>
            </a:extLst>
          </p:cNvPr>
          <p:cNvSpPr/>
          <p:nvPr/>
        </p:nvSpPr>
        <p:spPr>
          <a:xfrm>
            <a:off x="3721100" y="924792"/>
            <a:ext cx="1900399" cy="1157445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1932-yil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6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0752" y="102424"/>
            <a:ext cx="4258548" cy="3458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ts val="1200"/>
              </a:lnSpc>
              <a:spcBef>
                <a:spcPts val="13800"/>
              </a:spcBef>
              <a:spcAft>
                <a:spcPts val="430"/>
              </a:spcAft>
            </a:pPr>
            <a:r>
              <a:rPr lang="ru-RU" sz="2400" dirty="0">
                <a:latin typeface="Times New Roman" panose="02020603050405020304" pitchFamily="18" charset="0"/>
                <a:ea typeface="Arial Unicode MS" panose="020B0604020202020204" pitchFamily="34" charset="-128"/>
              </a:rPr>
              <a:t/>
            </a:r>
            <a:br>
              <a:rPr lang="ru-RU" sz="2400" dirty="0">
                <a:latin typeface="Times New Roman" panose="02020603050405020304" pitchFamily="18" charset="0"/>
                <a:ea typeface="Arial Unicode MS" panose="020B0604020202020204" pitchFamily="34" charset="-128"/>
              </a:rPr>
            </a:br>
            <a:endParaRPr spc="15" dirty="0"/>
          </a:p>
        </p:txBody>
      </p:sp>
      <p:sp>
        <p:nvSpPr>
          <p:cNvPr id="5" name="object 5"/>
          <p:cNvSpPr/>
          <p:nvPr/>
        </p:nvSpPr>
        <p:spPr>
          <a:xfrm>
            <a:off x="139700" y="555625"/>
            <a:ext cx="2209799" cy="228600"/>
          </a:xfrm>
          <a:custGeom>
            <a:avLst/>
            <a:gdLst/>
            <a:ahLst/>
            <a:cxnLst/>
            <a:rect l="l" t="t" r="r" b="b"/>
            <a:pathLst>
              <a:path w="1634489" h="423544">
                <a:moveTo>
                  <a:pt x="1633889" y="0"/>
                </a:moveTo>
                <a:lnTo>
                  <a:pt x="296304" y="0"/>
                </a:lnTo>
                <a:lnTo>
                  <a:pt x="248407" y="3896"/>
                </a:lnTo>
                <a:lnTo>
                  <a:pt x="202909" y="15170"/>
                </a:lnTo>
                <a:lnTo>
                  <a:pt x="160434" y="33200"/>
                </a:lnTo>
                <a:lnTo>
                  <a:pt x="121603" y="57364"/>
                </a:lnTo>
                <a:lnTo>
                  <a:pt x="87039" y="87039"/>
                </a:lnTo>
                <a:lnTo>
                  <a:pt x="57364" y="121603"/>
                </a:lnTo>
                <a:lnTo>
                  <a:pt x="33200" y="160433"/>
                </a:lnTo>
                <a:lnTo>
                  <a:pt x="15170" y="202909"/>
                </a:lnTo>
                <a:lnTo>
                  <a:pt x="3896" y="248406"/>
                </a:lnTo>
                <a:lnTo>
                  <a:pt x="0" y="296304"/>
                </a:lnTo>
                <a:lnTo>
                  <a:pt x="0" y="423349"/>
                </a:lnTo>
                <a:lnTo>
                  <a:pt x="1337584" y="423349"/>
                </a:lnTo>
                <a:lnTo>
                  <a:pt x="1385482" y="419453"/>
                </a:lnTo>
                <a:lnTo>
                  <a:pt x="1430979" y="408178"/>
                </a:lnTo>
                <a:lnTo>
                  <a:pt x="1473454" y="390148"/>
                </a:lnTo>
                <a:lnTo>
                  <a:pt x="1512285" y="365984"/>
                </a:lnTo>
                <a:lnTo>
                  <a:pt x="1546849" y="336309"/>
                </a:lnTo>
                <a:lnTo>
                  <a:pt x="1576524" y="301745"/>
                </a:lnTo>
                <a:lnTo>
                  <a:pt x="1600688" y="262914"/>
                </a:lnTo>
                <a:lnTo>
                  <a:pt x="1618718" y="220439"/>
                </a:lnTo>
                <a:lnTo>
                  <a:pt x="1629992" y="174941"/>
                </a:lnTo>
                <a:lnTo>
                  <a:pt x="1633889" y="127043"/>
                </a:lnTo>
                <a:lnTo>
                  <a:pt x="1633889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C33AC6E-F9F6-4AE0-9923-2CAC11B23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22" y="891626"/>
            <a:ext cx="2369877" cy="204418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5E16DDA-6396-43A7-A488-E633C9B8CAC3}"/>
              </a:ext>
            </a:extLst>
          </p:cNvPr>
          <p:cNvSpPr/>
          <p:nvPr/>
        </p:nvSpPr>
        <p:spPr>
          <a:xfrm>
            <a:off x="1469361" y="14716"/>
            <a:ext cx="3498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1931-1934</a:t>
            </a:r>
            <a:r>
              <a:rPr kumimoji="0" lang="en-US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</a:t>
            </a:r>
            <a:r>
              <a:rPr kumimoji="0" lang="ru-RU" alt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yillar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6A40F815-0897-4AC8-B50F-A9E312F0DE5E}"/>
              </a:ext>
            </a:extLst>
          </p:cNvPr>
          <p:cNvSpPr/>
          <p:nvPr/>
        </p:nvSpPr>
        <p:spPr>
          <a:xfrm>
            <a:off x="2511391" y="1317625"/>
            <a:ext cx="3173044" cy="1077218"/>
          </a:xfrm>
          <a:prstGeom prst="rect">
            <a:avLst/>
          </a:prstGeom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36000" lvl="0" indent="-342900" algn="just" defTabSz="457200" fontAlgn="base">
              <a:spcAft>
                <a:spcPct val="0"/>
              </a:spcAft>
              <a:buClr>
                <a:srgbClr val="90C226"/>
              </a:buClr>
              <a:buSzPct val="80000"/>
            </a:pPr>
            <a:r>
              <a:rPr lang="en-US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Shoira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xotin-qizlar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bilim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yurtida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o‘qigan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vaqtlarida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adabiy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to‘garaklarda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she’r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mashq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qila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boshladi</a:t>
            </a:r>
            <a:r>
              <a:rPr lang="en-US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39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39700" y="547803"/>
            <a:ext cx="2209799" cy="228600"/>
          </a:xfrm>
          <a:custGeom>
            <a:avLst/>
            <a:gdLst/>
            <a:ahLst/>
            <a:cxnLst/>
            <a:rect l="l" t="t" r="r" b="b"/>
            <a:pathLst>
              <a:path w="1634489" h="423544">
                <a:moveTo>
                  <a:pt x="1633889" y="0"/>
                </a:moveTo>
                <a:lnTo>
                  <a:pt x="296304" y="0"/>
                </a:lnTo>
                <a:lnTo>
                  <a:pt x="248407" y="3896"/>
                </a:lnTo>
                <a:lnTo>
                  <a:pt x="202909" y="15170"/>
                </a:lnTo>
                <a:lnTo>
                  <a:pt x="160434" y="33200"/>
                </a:lnTo>
                <a:lnTo>
                  <a:pt x="121603" y="57364"/>
                </a:lnTo>
                <a:lnTo>
                  <a:pt x="87039" y="87039"/>
                </a:lnTo>
                <a:lnTo>
                  <a:pt x="57364" y="121603"/>
                </a:lnTo>
                <a:lnTo>
                  <a:pt x="33200" y="160433"/>
                </a:lnTo>
                <a:lnTo>
                  <a:pt x="15170" y="202909"/>
                </a:lnTo>
                <a:lnTo>
                  <a:pt x="3896" y="248406"/>
                </a:lnTo>
                <a:lnTo>
                  <a:pt x="0" y="296304"/>
                </a:lnTo>
                <a:lnTo>
                  <a:pt x="0" y="423349"/>
                </a:lnTo>
                <a:lnTo>
                  <a:pt x="1337584" y="423349"/>
                </a:lnTo>
                <a:lnTo>
                  <a:pt x="1385482" y="419453"/>
                </a:lnTo>
                <a:lnTo>
                  <a:pt x="1430979" y="408178"/>
                </a:lnTo>
                <a:lnTo>
                  <a:pt x="1473454" y="390148"/>
                </a:lnTo>
                <a:lnTo>
                  <a:pt x="1512285" y="365984"/>
                </a:lnTo>
                <a:lnTo>
                  <a:pt x="1546849" y="336309"/>
                </a:lnTo>
                <a:lnTo>
                  <a:pt x="1576524" y="301745"/>
                </a:lnTo>
                <a:lnTo>
                  <a:pt x="1600688" y="262914"/>
                </a:lnTo>
                <a:lnTo>
                  <a:pt x="1618718" y="220439"/>
                </a:lnTo>
                <a:lnTo>
                  <a:pt x="1629992" y="174941"/>
                </a:lnTo>
                <a:lnTo>
                  <a:pt x="1633889" y="127043"/>
                </a:lnTo>
                <a:lnTo>
                  <a:pt x="1633889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4C8484BD-24B3-4D41-B5CE-824A01140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98425"/>
            <a:ext cx="2895600" cy="369332"/>
          </a:xfrm>
        </p:spPr>
        <p:txBody>
          <a:bodyPr/>
          <a:lstStyle/>
          <a:p>
            <a:pPr algn="ctr"/>
            <a:r>
              <a:rPr lang="ru-RU" altLang="ru-RU" sz="2400" kern="1200" dirty="0" smtClean="0">
                <a:latin typeface="Arial" panose="020B0604020202020204" pitchFamily="34" charset="0"/>
                <a:cs typeface="+mj-cs"/>
              </a:rPr>
              <a:t>1935-1938</a:t>
            </a:r>
            <a:r>
              <a:rPr lang="en-US" altLang="ru-RU" sz="2400" kern="1200" dirty="0" smtClean="0">
                <a:latin typeface="Arial" panose="020B0604020202020204" pitchFamily="34" charset="0"/>
                <a:cs typeface="+mj-cs"/>
              </a:rPr>
              <a:t>-</a:t>
            </a:r>
            <a:r>
              <a:rPr lang="ru-RU" altLang="ru-RU" sz="2400" kern="1200" dirty="0" err="1" smtClean="0">
                <a:latin typeface="Arial" panose="020B0604020202020204" pitchFamily="34" charset="0"/>
                <a:cs typeface="+mj-cs"/>
              </a:rPr>
              <a:t>yillar</a:t>
            </a:r>
            <a:endParaRPr lang="ru-RU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BC66147-8F08-488F-9DEB-A3129CC07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0" y="708025"/>
            <a:ext cx="2596465" cy="23622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95F04DDA-2A9B-4FEF-86EC-E98C36E2CAC3}"/>
              </a:ext>
            </a:extLst>
          </p:cNvPr>
          <p:cNvSpPr/>
          <p:nvPr/>
        </p:nvSpPr>
        <p:spPr>
          <a:xfrm>
            <a:off x="139700" y="1083816"/>
            <a:ext cx="2819400" cy="1569660"/>
          </a:xfrm>
          <a:prstGeom prst="rect">
            <a:avLst/>
          </a:prstGeom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rPr>
              <a:t>      </a:t>
            </a:r>
            <a:r>
              <a:rPr lang="en-US" altLang="ru-RU" sz="1600" b="0" kern="0" dirty="0">
                <a:latin typeface="Arial" panose="020B0604020202020204" pitchFamily="34" charset="0"/>
                <a:cs typeface="Arial" panose="020B0604020202020204" pitchFamily="34" charset="0"/>
              </a:rPr>
              <a:t>O‘</a:t>
            </a:r>
            <a:r>
              <a:rPr kumimoji="0" lang="ru-RU" altLang="ru-RU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zbekiston</a:t>
            </a:r>
            <a:r>
              <a:rPr kumimoji="0" lang="ru-RU" altLang="ru-RU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Fanlar</a:t>
            </a:r>
            <a:r>
              <a:rPr kumimoji="0" lang="ru-RU" altLang="ru-RU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akademiyasining</a:t>
            </a:r>
            <a:r>
              <a:rPr kumimoji="0" lang="ru-RU" altLang="ru-RU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kumimoji="0" lang="en-US" altLang="ru-RU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leksandr</a:t>
            </a:r>
            <a:r>
              <a:rPr kumimoji="0" lang="en-US" altLang="ru-RU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altLang="ru-RU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ergeyevich</a:t>
            </a:r>
            <a:r>
              <a:rPr kumimoji="0" lang="ru-RU" altLang="ru-RU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Pushkin</a:t>
            </a:r>
            <a:r>
              <a:rPr kumimoji="0" lang="ru-RU" altLang="ru-RU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nomidagi</a:t>
            </a:r>
            <a:r>
              <a:rPr kumimoji="0" lang="ru-RU" altLang="ru-RU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til</a:t>
            </a:r>
            <a:r>
              <a:rPr kumimoji="0" lang="ru-RU" altLang="ru-RU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kumimoji="0" lang="ru-RU" altLang="ru-RU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adabiyot</a:t>
            </a:r>
            <a:r>
              <a:rPr kumimoji="0" lang="ru-RU" altLang="ru-RU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instituti</a:t>
            </a:r>
            <a:r>
              <a:rPr kumimoji="0" lang="ru-RU" altLang="ru-RU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aspiranturasida</a:t>
            </a:r>
            <a:r>
              <a:rPr kumimoji="0" lang="ru-RU" altLang="ru-RU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tahsil</a:t>
            </a:r>
            <a:r>
              <a:rPr kumimoji="0" lang="ru-RU" altLang="ru-RU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oldi</a:t>
            </a:r>
            <a:r>
              <a:rPr kumimoji="0" lang="ru-RU" altLang="ru-RU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ru-RU" sz="16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48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39700" y="3066680"/>
            <a:ext cx="2209799" cy="70247"/>
          </a:xfrm>
          <a:custGeom>
            <a:avLst/>
            <a:gdLst/>
            <a:ahLst/>
            <a:cxnLst/>
            <a:rect l="l" t="t" r="r" b="b"/>
            <a:pathLst>
              <a:path w="1634489" h="423544">
                <a:moveTo>
                  <a:pt x="1633889" y="0"/>
                </a:moveTo>
                <a:lnTo>
                  <a:pt x="296304" y="0"/>
                </a:lnTo>
                <a:lnTo>
                  <a:pt x="248407" y="3896"/>
                </a:lnTo>
                <a:lnTo>
                  <a:pt x="202909" y="15170"/>
                </a:lnTo>
                <a:lnTo>
                  <a:pt x="160434" y="33200"/>
                </a:lnTo>
                <a:lnTo>
                  <a:pt x="121603" y="57364"/>
                </a:lnTo>
                <a:lnTo>
                  <a:pt x="87039" y="87039"/>
                </a:lnTo>
                <a:lnTo>
                  <a:pt x="57364" y="121603"/>
                </a:lnTo>
                <a:lnTo>
                  <a:pt x="33200" y="160433"/>
                </a:lnTo>
                <a:lnTo>
                  <a:pt x="15170" y="202909"/>
                </a:lnTo>
                <a:lnTo>
                  <a:pt x="3896" y="248406"/>
                </a:lnTo>
                <a:lnTo>
                  <a:pt x="0" y="296304"/>
                </a:lnTo>
                <a:lnTo>
                  <a:pt x="0" y="423349"/>
                </a:lnTo>
                <a:lnTo>
                  <a:pt x="1337584" y="423349"/>
                </a:lnTo>
                <a:lnTo>
                  <a:pt x="1385482" y="419453"/>
                </a:lnTo>
                <a:lnTo>
                  <a:pt x="1430979" y="408178"/>
                </a:lnTo>
                <a:lnTo>
                  <a:pt x="1473454" y="390148"/>
                </a:lnTo>
                <a:lnTo>
                  <a:pt x="1512285" y="365984"/>
                </a:lnTo>
                <a:lnTo>
                  <a:pt x="1546849" y="336309"/>
                </a:lnTo>
                <a:lnTo>
                  <a:pt x="1576524" y="301745"/>
                </a:lnTo>
                <a:lnTo>
                  <a:pt x="1600688" y="262914"/>
                </a:lnTo>
                <a:lnTo>
                  <a:pt x="1618718" y="220439"/>
                </a:lnTo>
                <a:lnTo>
                  <a:pt x="1629992" y="174941"/>
                </a:lnTo>
                <a:lnTo>
                  <a:pt x="1633889" y="127043"/>
                </a:lnTo>
                <a:lnTo>
                  <a:pt x="1633889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224D354-11C0-4389-97C1-E0A7A0C7E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29" y="691956"/>
            <a:ext cx="2209800" cy="2209800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7C67B04A-A38C-406D-966E-6A2E19642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405" y="259848"/>
            <a:ext cx="5164295" cy="14337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13800"/>
              </a:spcBef>
              <a:spcAft>
                <a:spcPts val="430"/>
              </a:spcAft>
              <a:tabLst/>
              <a:defRPr/>
            </a:pPr>
            <a:r>
              <a:rPr lang="ru-RU" altLang="ru-RU" sz="2800" i="1" kern="12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1943-1945</a:t>
            </a:r>
            <a:r>
              <a:rPr lang="en-US" altLang="ru-RU" sz="2800" i="1" kern="1200" dirty="0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lang="ru-RU" altLang="ru-RU" sz="2800" i="1" kern="1200" dirty="0" err="1" smtClean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yillar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6280FC9-B212-4D10-B5EF-AA4896C7EF4A}"/>
              </a:ext>
            </a:extLst>
          </p:cNvPr>
          <p:cNvSpPr/>
          <p:nvPr/>
        </p:nvSpPr>
        <p:spPr>
          <a:xfrm>
            <a:off x="2419242" y="822206"/>
            <a:ext cx="3275800" cy="1600438"/>
          </a:xfrm>
          <a:prstGeom prst="rect">
            <a:avLst/>
          </a:prstGeom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R="0" lvl="0" indent="-342900" algn="just" defTabSz="457200" eaLnBrk="1" fontAlgn="auto" latinLnBrk="0" hangingPunct="1"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en-US" altLang="ru-RU" sz="1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kumimoji="0" lang="ru-RU" altLang="ru-RU" sz="1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Ulug</a:t>
            </a:r>
            <a:r>
              <a:rPr kumimoji="0" lang="en-US" altLang="ru-RU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kumimoji="0" lang="ru-RU" altLang="ru-RU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Vatan</a:t>
            </a:r>
            <a:r>
              <a:rPr kumimoji="0" lang="ru-RU" altLang="ru-RU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urushi</a:t>
            </a:r>
            <a:r>
              <a:rPr kumimoji="0" lang="ru-RU" altLang="ru-RU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davrida</a:t>
            </a:r>
            <a:r>
              <a:rPr kumimoji="0" lang="ru-RU" altLang="ru-RU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shoiraning</a:t>
            </a:r>
            <a:r>
              <a:rPr kumimoji="0" lang="ru-RU" altLang="ru-RU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ru-RU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kumimoji="0" lang="ru-RU" altLang="ru-RU" sz="1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kumimoji="0" lang="ru-RU" altLang="ru-RU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Farhod</a:t>
            </a:r>
            <a:r>
              <a:rPr kumimoji="0" lang="ru-RU" altLang="ru-RU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der</a:t>
            </a:r>
            <a:r>
              <a:rPr kumimoji="0" lang="ru-RU" altLang="ru-RU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edilar</a:t>
            </a:r>
            <a:r>
              <a:rPr lang="en-US" alt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”,</a:t>
            </a:r>
            <a:r>
              <a:rPr kumimoji="0" lang="ru-RU" altLang="ru-RU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ru-RU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kumimoji="0" lang="ru-RU" altLang="ru-RU" sz="1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Hijron</a:t>
            </a:r>
            <a:r>
              <a:rPr kumimoji="0" lang="ru-RU" altLang="ru-RU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onlarida</a:t>
            </a:r>
            <a:r>
              <a:rPr lang="en-US" alt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kumimoji="0" lang="ru-RU" altLang="ru-RU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kumimoji="0" lang="ru-RU" altLang="ru-RU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to‘plamlarining</a:t>
            </a:r>
            <a:endParaRPr kumimoji="0" lang="en-US" altLang="ru-RU" sz="1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indent="-342900" algn="just" defTabSz="457200" eaLnBrk="1" fontAlgn="auto" latinLnBrk="0" hangingPunct="1"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altLang="ru-RU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nashr</a:t>
            </a:r>
            <a:r>
              <a:rPr kumimoji="0" lang="ru-RU" altLang="ru-RU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etildi</a:t>
            </a:r>
            <a:r>
              <a:rPr kumimoji="0" lang="ru-RU" altLang="ru-RU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altLang="ru-RU" sz="1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indent="-342900" algn="just" defTabSz="457200" eaLnBrk="1" fontAlgn="auto" latinLnBrk="0" hangingPunct="1"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en-US" altLang="ru-RU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kumimoji="0" lang="ru-RU" altLang="ru-RU" sz="1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To‘plamdagi</a:t>
            </a:r>
            <a:r>
              <a:rPr kumimoji="0" lang="ru-RU" altLang="ru-RU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she’rlar</a:t>
            </a:r>
            <a:r>
              <a:rPr kumimoji="0" lang="ru-RU" altLang="ru-RU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Vatanga</a:t>
            </a:r>
            <a:r>
              <a:rPr kumimoji="0" lang="ru-RU" altLang="ru-RU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altLang="ru-RU" sz="1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indent="-342900" algn="just" defTabSz="457200" eaLnBrk="1" fontAlgn="auto" latinLnBrk="0" hangingPunct="1"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altLang="ru-RU" sz="1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muhabbat</a:t>
            </a:r>
            <a:r>
              <a:rPr kumimoji="0" lang="ru-RU" altLang="ru-RU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kumimoji="0" lang="ru-RU" altLang="ru-RU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kumimoji="0" lang="en-US" altLang="ru-RU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kumimoji="0" lang="ru-RU" altLang="ru-RU" sz="1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alabaga</a:t>
            </a:r>
            <a:r>
              <a:rPr kumimoji="0" lang="ru-RU" altLang="ru-RU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ishonch</a:t>
            </a:r>
            <a:r>
              <a:rPr kumimoji="0" lang="ru-RU" altLang="ru-RU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altLang="ru-RU" sz="1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indent="-342900" algn="just" defTabSz="457200" eaLnBrk="1" fontAlgn="auto" latinLnBrk="0" hangingPunct="1">
              <a:buClr>
                <a:srgbClr val="90C226"/>
              </a:buClr>
              <a:buSzPct val="80000"/>
              <a:buFontTx/>
              <a:buNone/>
              <a:tabLst/>
              <a:defRPr/>
            </a:pPr>
            <a:r>
              <a:rPr kumimoji="0" lang="ru-RU" altLang="ru-RU" sz="1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ruhida</a:t>
            </a:r>
            <a:r>
              <a:rPr kumimoji="0" lang="ru-RU" altLang="ru-RU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yaratilganligi</a:t>
            </a:r>
            <a:r>
              <a:rPr lang="en-US" alt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altLang="ru-RU" sz="1400" kern="0" dirty="0"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  <a:r>
              <a:rPr kumimoji="0" lang="ru-RU" altLang="ru-RU" sz="1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arakterlidir</a:t>
            </a:r>
            <a:r>
              <a:rPr kumimoji="0" lang="ru-RU" altLang="ru-RU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endParaRPr kumimoji="0" lang="ru-RU" sz="1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847" y="102424"/>
            <a:ext cx="5421326" cy="755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3800"/>
              </a:spcBef>
              <a:spcAft>
                <a:spcPts val="130"/>
              </a:spcAft>
              <a:buClrTx/>
              <a:buSzTx/>
              <a:buFontTx/>
              <a:buNone/>
              <a:tabLst/>
              <a:defRPr/>
            </a:pPr>
            <a:r>
              <a:rPr lang="uz-Cyrl-UZ" sz="2400" spc="15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ru-RU" altLang="ru-RU" sz="2400" kern="1200" dirty="0">
                <a:latin typeface="Arial" panose="020B0604020202020204" pitchFamily="34" charset="0"/>
                <a:cs typeface="Arial" panose="020B0604020202020204" pitchFamily="34" charset="0"/>
              </a:rPr>
              <a:t>1953- 1967</a:t>
            </a:r>
            <a:r>
              <a:rPr lang="en-US" altLang="ru-RU" sz="2400" kern="12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altLang="ru-RU" sz="2400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kern="1200" dirty="0" err="1">
                <a:latin typeface="Arial" panose="020B0604020202020204" pitchFamily="34" charset="0"/>
                <a:cs typeface="Arial" panose="020B0604020202020204" pitchFamily="34" charset="0"/>
              </a:rPr>
              <a:t>yillar</a:t>
            </a:r>
            <a:r>
              <a:rPr lang="ru-RU" sz="2400" kern="12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/>
            </a:r>
            <a:br>
              <a:rPr lang="ru-RU" sz="2400" kern="12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uz-Cyrl-UZ" sz="24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sz="2400" spc="1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11420" y="588626"/>
            <a:ext cx="5650865" cy="2764529"/>
            <a:chOff x="66840" y="420859"/>
            <a:chExt cx="5650865" cy="2764529"/>
          </a:xfrm>
        </p:grpSpPr>
        <p:sp>
          <p:nvSpPr>
            <p:cNvPr id="7" name="object 7"/>
            <p:cNvSpPr/>
            <p:nvPr/>
          </p:nvSpPr>
          <p:spPr>
            <a:xfrm>
              <a:off x="66840" y="420859"/>
              <a:ext cx="5650865" cy="2764529"/>
            </a:xfrm>
            <a:custGeom>
              <a:avLst/>
              <a:gdLst/>
              <a:ahLst/>
              <a:cxnLst/>
              <a:rect l="l" t="t" r="r" b="b"/>
              <a:pathLst>
                <a:path w="5650865" h="2649220">
                  <a:moveTo>
                    <a:pt x="5650712" y="24434"/>
                  </a:moveTo>
                  <a:lnTo>
                    <a:pt x="5626328" y="24434"/>
                  </a:lnTo>
                  <a:lnTo>
                    <a:pt x="5626328" y="2624975"/>
                  </a:lnTo>
                  <a:lnTo>
                    <a:pt x="5650712" y="2624975"/>
                  </a:lnTo>
                  <a:lnTo>
                    <a:pt x="5650712" y="24434"/>
                  </a:lnTo>
                  <a:close/>
                </a:path>
                <a:path w="5650865" h="2649220">
                  <a:moveTo>
                    <a:pt x="5650712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0" y="2625090"/>
                  </a:lnTo>
                  <a:lnTo>
                    <a:pt x="0" y="2649220"/>
                  </a:lnTo>
                  <a:lnTo>
                    <a:pt x="5650712" y="2649220"/>
                  </a:lnTo>
                  <a:lnTo>
                    <a:pt x="5650712" y="2625090"/>
                  </a:lnTo>
                  <a:lnTo>
                    <a:pt x="24384" y="2625090"/>
                  </a:lnTo>
                  <a:lnTo>
                    <a:pt x="24384" y="24130"/>
                  </a:lnTo>
                  <a:lnTo>
                    <a:pt x="5650712" y="24130"/>
                  </a:lnTo>
                  <a:lnTo>
                    <a:pt x="5650712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4957" y="667244"/>
              <a:ext cx="3460817" cy="2368327"/>
            </a:xfrm>
            <a:custGeom>
              <a:avLst/>
              <a:gdLst/>
              <a:ahLst/>
              <a:cxnLst/>
              <a:rect l="l" t="t" r="r" b="b"/>
              <a:pathLst>
                <a:path w="5160010" h="2103120">
                  <a:moveTo>
                    <a:pt x="0" y="2103122"/>
                  </a:moveTo>
                  <a:lnTo>
                    <a:pt x="5159880" y="2103122"/>
                  </a:lnTo>
                  <a:lnTo>
                    <a:pt x="5159880" y="0"/>
                  </a:lnTo>
                  <a:lnTo>
                    <a:pt x="0" y="0"/>
                  </a:lnTo>
                  <a:lnTo>
                    <a:pt x="0" y="2103122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569C041-FCD4-4018-BC42-937CF564A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570" y="3023220"/>
            <a:ext cx="2424764" cy="139417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0354EE8E-8D0E-4764-8817-9E804E5A8753}"/>
              </a:ext>
            </a:extLst>
          </p:cNvPr>
          <p:cNvSpPr/>
          <p:nvPr/>
        </p:nvSpPr>
        <p:spPr>
          <a:xfrm>
            <a:off x="110638" y="587535"/>
            <a:ext cx="55429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A172CD5E-3384-4AAB-8E58-915F3787785F}"/>
              </a:ext>
            </a:extLst>
          </p:cNvPr>
          <p:cNvSpPr/>
          <p:nvPr/>
        </p:nvSpPr>
        <p:spPr>
          <a:xfrm>
            <a:off x="238606" y="805121"/>
            <a:ext cx="3016963" cy="2246769"/>
          </a:xfrm>
          <a:prstGeom prst="rect">
            <a:avLst/>
          </a:prstGeom>
          <a:ln w="127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just" defTabSz="457200">
              <a:buClr>
                <a:srgbClr val="90C226"/>
              </a:buClr>
              <a:buSzPct val="80000"/>
              <a:defRPr/>
            </a:pP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ru-RU" alt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Zulfiyaning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alt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So‘roqlaydi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shoirni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she’rim</a:t>
            </a:r>
            <a:r>
              <a:rPr lang="en-US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alt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Oydin</a:t>
            </a:r>
            <a:r>
              <a:rPr lang="en-US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alt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Quyoshli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qal’am</a:t>
            </a:r>
            <a:r>
              <a:rPr lang="en-US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ocherk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poema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dostonlari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H.Hakimzoda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Oybek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Oydin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Hamid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Olimjon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xotiralariga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</a:t>
            </a:r>
            <a:r>
              <a:rPr lang="en-US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alt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ishlangan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0" algn="just" defTabSz="457200">
              <a:buClr>
                <a:srgbClr val="90C226"/>
              </a:buClr>
              <a:buSzPct val="80000"/>
              <a:defRPr/>
            </a:pP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ru-RU" alt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Zulfiya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US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amid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Olimjo</a:t>
            </a:r>
            <a:r>
              <a:rPr lang="en-US" alt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altLang="ru-RU" sz="1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ning</a:t>
            </a:r>
            <a:r>
              <a:rPr lang="ru-RU" alt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altLang="ru-RU" sz="1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Semurg</a:t>
            </a:r>
            <a:r>
              <a:rPr lang="en-US" alt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‘”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alt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Zaynab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Omon</a:t>
            </a:r>
            <a:r>
              <a:rPr lang="en-US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dostonlari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asosida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en-US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ru-RU" alt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librettolar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yaratdi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1E6DAD2-809F-4FBC-B4F4-08951C1244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2" t="9975" r="44929" b="10782"/>
          <a:stretch/>
        </p:blipFill>
        <p:spPr>
          <a:xfrm>
            <a:off x="3571955" y="746807"/>
            <a:ext cx="1898109" cy="22579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3404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2230</TotalTime>
  <Words>743</Words>
  <Application>Microsoft Office PowerPoint</Application>
  <PresentationFormat>Произвольный</PresentationFormat>
  <Paragraphs>116</Paragraphs>
  <Slides>25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Arial Unicode MS</vt:lpstr>
      <vt:lpstr>Arabic Typesetting</vt:lpstr>
      <vt:lpstr>Arial</vt:lpstr>
      <vt:lpstr>Arial Narrow</vt:lpstr>
      <vt:lpstr>Book Antiqua</vt:lpstr>
      <vt:lpstr>Calibri</vt:lpstr>
      <vt:lpstr>Times New Roman</vt:lpstr>
      <vt:lpstr>Office Theme</vt:lpstr>
      <vt:lpstr> O‘zbek tili</vt:lpstr>
      <vt:lpstr>             Zulfiya Isroilova  </vt:lpstr>
      <vt:lpstr>             Yangi mavzuni mustahkamlash</vt:lpstr>
      <vt:lpstr> </vt:lpstr>
      <vt:lpstr>Ilk she’rlar to‘plami</vt:lpstr>
      <vt:lpstr> </vt:lpstr>
      <vt:lpstr>1935-1938-yillar</vt:lpstr>
      <vt:lpstr>1943-1945-yillar</vt:lpstr>
      <vt:lpstr>            1953- 1967- yillar  </vt:lpstr>
      <vt:lpstr>  Zulfiya mohir  tarjimon </vt:lpstr>
      <vt:lpstr> Yirik jamoat arbobi  </vt:lpstr>
      <vt:lpstr> Yirik jamoat arbobi  </vt:lpstr>
      <vt:lpstr>              Chop etilgan kitoblari</vt:lpstr>
      <vt:lpstr>              Chop etilgan kitoblari</vt:lpstr>
      <vt:lpstr>Mangu sadoqat timsoli</vt:lpstr>
      <vt:lpstr>MUKOFOTLARI</vt:lpstr>
      <vt:lpstr>MUKOFOTLARI</vt:lpstr>
      <vt:lpstr>MUKOFOTLARI</vt:lpstr>
      <vt:lpstr>Презентация PowerPoint</vt:lpstr>
      <vt:lpstr> </vt:lpstr>
      <vt:lpstr>ZULFIYA NOMIDAGI DAVLAT MUKOFOTI </vt:lpstr>
      <vt:lpstr>ZULFIYAXONIM IZDOSHLARI </vt:lpstr>
      <vt:lpstr>     </vt:lpstr>
      <vt:lpstr>   Lug‘at ustida ishlash</vt:lpstr>
      <vt:lpstr>Mustaqil bajarish uchun topshiriq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O‘zbek tili</dc:title>
  <cp:lastModifiedBy>Teacher</cp:lastModifiedBy>
  <cp:revision>273</cp:revision>
  <dcterms:created xsi:type="dcterms:W3CDTF">2020-04-13T08:06:06Z</dcterms:created>
  <dcterms:modified xsi:type="dcterms:W3CDTF">2021-02-04T09:25:23Z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