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26"/>
  </p:notesMasterIdLst>
  <p:sldIdLst>
    <p:sldId id="256" r:id="rId3"/>
    <p:sldId id="331" r:id="rId4"/>
    <p:sldId id="274" r:id="rId5"/>
    <p:sldId id="325" r:id="rId6"/>
    <p:sldId id="283" r:id="rId7"/>
    <p:sldId id="285" r:id="rId8"/>
    <p:sldId id="326" r:id="rId9"/>
    <p:sldId id="292" r:id="rId10"/>
    <p:sldId id="330" r:id="rId11"/>
    <p:sldId id="294" r:id="rId12"/>
    <p:sldId id="337" r:id="rId13"/>
    <p:sldId id="335" r:id="rId14"/>
    <p:sldId id="336" r:id="rId15"/>
    <p:sldId id="286" r:id="rId16"/>
    <p:sldId id="291" r:id="rId17"/>
    <p:sldId id="329" r:id="rId18"/>
    <p:sldId id="288" r:id="rId19"/>
    <p:sldId id="332" r:id="rId20"/>
    <p:sldId id="333" r:id="rId21"/>
    <p:sldId id="334" r:id="rId22"/>
    <p:sldId id="264" r:id="rId23"/>
    <p:sldId id="271" r:id="rId24"/>
    <p:sldId id="281" r:id="rId25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C9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661" autoAdjust="0"/>
  </p:normalViewPr>
  <p:slideViewPr>
    <p:cSldViewPr>
      <p:cViewPr varScale="1">
        <p:scale>
          <a:sx n="132" d="100"/>
          <a:sy n="132" d="100"/>
        </p:scale>
        <p:origin x="1116" y="1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C4611E-AAEA-45B4-8DD6-DA4F8DD8D445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151F9F-0A8B-4E93-9310-5660E63DB4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277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151F9F-0A8B-4E93-9310-5660E63DB4B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08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8617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4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25630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88569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6"/>
            <a:ext cx="2508123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6"/>
            <a:ext cx="2508123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1116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78596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49" y="71165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5"/>
            <a:ext cx="5164295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9" y="1083505"/>
            <a:ext cx="4935243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1"/>
            <a:ext cx="18450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1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1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5278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799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199">
        <a:defRPr>
          <a:latin typeface="+mn-lt"/>
          <a:ea typeface="+mn-ea"/>
          <a:cs typeface="+mn-cs"/>
        </a:defRPr>
      </a:lvl7pPr>
      <a:lvl8pPr marL="3200399">
        <a:defRPr>
          <a:latin typeface="+mn-lt"/>
          <a:ea typeface="+mn-ea"/>
          <a:cs typeface="+mn-cs"/>
        </a:defRPr>
      </a:lvl8pPr>
      <a:lvl9pPr marL="365759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799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199">
        <a:defRPr>
          <a:latin typeface="+mn-lt"/>
          <a:ea typeface="+mn-ea"/>
          <a:cs typeface="+mn-cs"/>
        </a:defRPr>
      </a:lvl7pPr>
      <a:lvl8pPr marL="3200399">
        <a:defRPr>
          <a:latin typeface="+mn-lt"/>
          <a:ea typeface="+mn-ea"/>
          <a:cs typeface="+mn-cs"/>
        </a:defRPr>
      </a:lvl8pPr>
      <a:lvl9pPr marL="365759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7" y="222930"/>
            <a:ext cx="3037928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uz-Cyrl-UZ" sz="3400" spc="10" dirty="0"/>
              <a:t>    </a:t>
            </a:r>
            <a:r>
              <a:rPr sz="3400" spc="10" dirty="0" err="1"/>
              <a:t>O</a:t>
            </a:r>
            <a:r>
              <a:rPr lang="en-US" sz="3400" spc="10" dirty="0" err="1"/>
              <a:t>‘zbek</a:t>
            </a:r>
            <a:r>
              <a:rPr lang="en-US" sz="3400" spc="10" dirty="0"/>
              <a:t> </a:t>
            </a:r>
            <a:r>
              <a:rPr sz="3400" spc="-80" dirty="0"/>
              <a:t> </a:t>
            </a:r>
            <a:r>
              <a:rPr sz="3400" spc="5" dirty="0"/>
              <a:t>tili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387663" y="1163869"/>
            <a:ext cx="5252783" cy="75277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spcBef>
                <a:spcPts val="110"/>
              </a:spcBef>
            </a:pPr>
            <a:r>
              <a:rPr sz="24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24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Zulfiyaxonimni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xotirlab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. </a:t>
            </a: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Avtobiografik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matnlar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</p:txBody>
      </p:sp>
      <p:sp>
        <p:nvSpPr>
          <p:cNvPr id="6" name="object 6"/>
          <p:cNvSpPr/>
          <p:nvPr/>
        </p:nvSpPr>
        <p:spPr>
          <a:xfrm>
            <a:off x="43493" y="1161679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4371" y="2053688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504188" y="224770"/>
            <a:ext cx="1121912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601143" y="310773"/>
            <a:ext cx="1007747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dirty="0">
                <a:solidFill>
                  <a:schemeClr val="bg1"/>
                </a:solidFill>
                <a:latin typeface="Arial"/>
                <a:cs typeface="Arial"/>
              </a:rPr>
              <a:t>9 - </a:t>
            </a:r>
            <a:r>
              <a:rPr lang="en-US" sz="2250" b="1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225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9EEAE29-BC7B-4562-A6AB-B34B30C916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0283" y="1938844"/>
            <a:ext cx="1828800" cy="11734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8911"/>
            <a:ext cx="5765799" cy="3166477"/>
            <a:chOff x="0" y="18911"/>
            <a:chExt cx="5765799" cy="3166477"/>
          </a:xfrm>
        </p:grpSpPr>
        <p:sp>
          <p:nvSpPr>
            <p:cNvPr id="3" name="object 3"/>
            <p:cNvSpPr/>
            <p:nvPr/>
          </p:nvSpPr>
          <p:spPr>
            <a:xfrm>
              <a:off x="66840" y="463513"/>
              <a:ext cx="5650865" cy="2721875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8911"/>
              <a:ext cx="5765799" cy="425694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87247" y="1895"/>
            <a:ext cx="5788574" cy="42960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indent="449580" algn="ctr">
              <a:lnSpc>
                <a:spcPct val="115000"/>
              </a:lnSpc>
              <a:spcAft>
                <a:spcPts val="0"/>
              </a:spcAft>
            </a:pPr>
            <a:r>
              <a:rPr lang="en-US" sz="2400" spc="15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spc="15" dirty="0" err="1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2400" spc="15" dirty="0">
                <a:latin typeface="Arial" panose="020B0604020202020204" pitchFamily="34" charset="0"/>
                <a:cs typeface="Arial" panose="020B0604020202020204" pitchFamily="34" charset="0"/>
              </a:rPr>
              <a:t> test” </a:t>
            </a:r>
            <a:r>
              <a:rPr lang="en-US" sz="2400" spc="15" dirty="0" err="1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endParaRPr sz="24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3CE513B0-FC93-492B-A512-D2AD59B00126}"/>
              </a:ext>
            </a:extLst>
          </p:cNvPr>
          <p:cNvSpPr/>
          <p:nvPr/>
        </p:nvSpPr>
        <p:spPr>
          <a:xfrm>
            <a:off x="906534" y="2628744"/>
            <a:ext cx="46200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O‘tkir Rahmat qanday mukofotlarga sazovor bo‘lgan?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436920C4-31BE-410A-A2E2-12821B23E8E9}"/>
              </a:ext>
            </a:extLst>
          </p:cNvPr>
          <p:cNvSpPr/>
          <p:nvPr/>
        </p:nvSpPr>
        <p:spPr>
          <a:xfrm>
            <a:off x="1360313" y="2584262"/>
            <a:ext cx="4343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kern="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endParaRPr lang="ru-RU" sz="1400" b="1" dirty="0">
              <a:solidFill>
                <a:schemeClr val="bg1"/>
              </a:solidFill>
            </a:endParaRPr>
          </a:p>
        </p:txBody>
      </p:sp>
      <p:graphicFrame>
        <p:nvGraphicFramePr>
          <p:cNvPr id="15" name="Таблица 15">
            <a:extLst>
              <a:ext uri="{FF2B5EF4-FFF2-40B4-BE49-F238E27FC236}">
                <a16:creationId xmlns:a16="http://schemas.microsoft.com/office/drawing/2014/main" xmlns="" id="{5CCCA2C2-401E-47B2-BEB7-E3040D7D91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7817966"/>
              </p:ext>
            </p:extLst>
          </p:nvPr>
        </p:nvGraphicFramePr>
        <p:xfrm>
          <a:off x="1075268" y="1057528"/>
          <a:ext cx="3843868" cy="19652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1934">
                  <a:extLst>
                    <a:ext uri="{9D8B030D-6E8A-4147-A177-3AD203B41FA5}">
                      <a16:colId xmlns:a16="http://schemas.microsoft.com/office/drawing/2014/main" xmlns="" val="987824642"/>
                    </a:ext>
                  </a:extLst>
                </a:gridCol>
                <a:gridCol w="1921934">
                  <a:extLst>
                    <a:ext uri="{9D8B030D-6E8A-4147-A177-3AD203B41FA5}">
                      <a16:colId xmlns:a16="http://schemas.microsoft.com/office/drawing/2014/main" xmlns="" val="4043349496"/>
                    </a:ext>
                  </a:extLst>
                </a:gridCol>
              </a:tblGrid>
              <a:tr h="898487">
                <a:tc>
                  <a:txBody>
                    <a:bodyPr/>
                    <a:lstStyle/>
                    <a:p>
                      <a:endParaRPr 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1970-yil</a:t>
                      </a:r>
                      <a:endParaRPr lang="ru-RU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  <a:endParaRPr kumimoji="0" lang="ru-RU" sz="2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31130454"/>
                  </a:ext>
                </a:extLst>
              </a:tr>
              <a:tr h="898487">
                <a:tc>
                  <a:txBody>
                    <a:bodyPr/>
                    <a:lstStyle/>
                    <a:p>
                      <a:endParaRPr 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Doston</a:t>
                      </a:r>
                      <a:endParaRPr lang="ru-RU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</a:t>
                      </a:r>
                      <a:r>
                        <a:rPr lang="en-US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Zulfiya</a:t>
                      </a:r>
                      <a:endParaRPr lang="ru-RU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78418610"/>
                  </a:ext>
                </a:extLst>
              </a:tr>
            </a:tbl>
          </a:graphicData>
        </a:graphic>
      </p:graphicFrame>
      <p:sp>
        <p:nvSpPr>
          <p:cNvPr id="17" name="Стрелка: вниз 16">
            <a:extLst>
              <a:ext uri="{FF2B5EF4-FFF2-40B4-BE49-F238E27FC236}">
                <a16:creationId xmlns:a16="http://schemas.microsoft.com/office/drawing/2014/main" xmlns="" id="{EB461EF8-7193-4F8C-803C-BCE247D09A39}"/>
              </a:ext>
            </a:extLst>
          </p:cNvPr>
          <p:cNvSpPr/>
          <p:nvPr/>
        </p:nvSpPr>
        <p:spPr>
          <a:xfrm>
            <a:off x="1892300" y="1907334"/>
            <a:ext cx="304800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: вправо 17">
            <a:extLst>
              <a:ext uri="{FF2B5EF4-FFF2-40B4-BE49-F238E27FC236}">
                <a16:creationId xmlns:a16="http://schemas.microsoft.com/office/drawing/2014/main" xmlns="" id="{822D311E-3DCB-4D4B-AD74-1960A6C59317}"/>
              </a:ext>
            </a:extLst>
          </p:cNvPr>
          <p:cNvSpPr/>
          <p:nvPr/>
        </p:nvSpPr>
        <p:spPr>
          <a:xfrm>
            <a:off x="2692402" y="2444616"/>
            <a:ext cx="609600" cy="323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: вверх 18">
            <a:extLst>
              <a:ext uri="{FF2B5EF4-FFF2-40B4-BE49-F238E27FC236}">
                <a16:creationId xmlns:a16="http://schemas.microsoft.com/office/drawing/2014/main" xmlns="" id="{BAE95407-2488-49A3-AC56-B5ADDF3E43A9}"/>
              </a:ext>
            </a:extLst>
          </p:cNvPr>
          <p:cNvSpPr/>
          <p:nvPr/>
        </p:nvSpPr>
        <p:spPr>
          <a:xfrm>
            <a:off x="3797300" y="1858459"/>
            <a:ext cx="381000" cy="457200"/>
          </a:xfrm>
          <a:prstGeom prst="upArrow">
            <a:avLst>
              <a:gd name="adj1" fmla="val 34745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30244292-F4F6-42F2-B2BC-EC06629FD1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15" y="484454"/>
            <a:ext cx="5560034" cy="573074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7E02A6A8-B6B4-4E43-A9C3-CC46DB7EC9DF}"/>
              </a:ext>
            </a:extLst>
          </p:cNvPr>
          <p:cNvSpPr/>
          <p:nvPr/>
        </p:nvSpPr>
        <p:spPr>
          <a:xfrm>
            <a:off x="153097" y="452441"/>
            <a:ext cx="5478349" cy="572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580">
              <a:lnSpc>
                <a:spcPct val="115000"/>
              </a:lnSpc>
            </a:pPr>
            <a:r>
              <a:rPr lang="en-US" sz="1400" b="1" dirty="0" err="1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Belgilangan</a:t>
            </a:r>
            <a:r>
              <a:rPr lang="en-US" sz="1400" b="1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strelka</a:t>
            </a:r>
            <a:r>
              <a:rPr lang="en-US" sz="1400" b="1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bo‘yicha</a:t>
            </a:r>
            <a:r>
              <a:rPr lang="en-US" sz="1400" b="1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mantiqiy</a:t>
            </a:r>
            <a:r>
              <a:rPr lang="en-US" sz="1400" b="1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bog‘liqlikni</a:t>
            </a:r>
            <a:r>
              <a:rPr lang="en-US" sz="1400" b="1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hisobga</a:t>
            </a:r>
            <a:r>
              <a:rPr lang="en-US" sz="1400" b="1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olgan</a:t>
            </a:r>
            <a:r>
              <a:rPr lang="en-US" sz="1400" b="1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holda</a:t>
            </a:r>
            <a:r>
              <a:rPr lang="en-US" sz="1400" b="1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“?”</a:t>
            </a:r>
            <a:r>
              <a:rPr lang="en-US" sz="1400" b="1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belgisi</a:t>
            </a:r>
            <a:r>
              <a:rPr lang="en-US" sz="1400" b="1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o‘rniga</a:t>
            </a:r>
            <a:r>
              <a:rPr lang="en-US" sz="1400" b="1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kerakli</a:t>
            </a:r>
            <a:r>
              <a:rPr lang="en-US" sz="1400" b="1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ma’lumotni</a:t>
            </a:r>
            <a:r>
              <a:rPr lang="en-US" sz="1400" b="1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yozing</a:t>
            </a:r>
            <a:r>
              <a:rPr lang="en-US" sz="1400" b="1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ru-RU" sz="1100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3699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8911"/>
            <a:ext cx="5765799" cy="3166477"/>
            <a:chOff x="0" y="18911"/>
            <a:chExt cx="5765799" cy="3166477"/>
          </a:xfrm>
        </p:grpSpPr>
        <p:sp>
          <p:nvSpPr>
            <p:cNvPr id="3" name="object 3"/>
            <p:cNvSpPr/>
            <p:nvPr/>
          </p:nvSpPr>
          <p:spPr>
            <a:xfrm>
              <a:off x="66840" y="463513"/>
              <a:ext cx="5650865" cy="2721875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8911"/>
              <a:ext cx="5765799" cy="425694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87247" y="1895"/>
            <a:ext cx="5788574" cy="42960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indent="449580" algn="ctr">
              <a:lnSpc>
                <a:spcPct val="115000"/>
              </a:lnSpc>
              <a:spcAft>
                <a:spcPts val="0"/>
              </a:spcAft>
            </a:pPr>
            <a:r>
              <a:rPr lang="en-US" sz="2400" spc="15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spc="15" dirty="0" err="1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2400" spc="15" dirty="0">
                <a:latin typeface="Arial" panose="020B0604020202020204" pitchFamily="34" charset="0"/>
                <a:cs typeface="Arial" panose="020B0604020202020204" pitchFamily="34" charset="0"/>
              </a:rPr>
              <a:t> test” </a:t>
            </a:r>
            <a:r>
              <a:rPr lang="en-US" sz="2400" spc="15" dirty="0" err="1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endParaRPr sz="24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3CE513B0-FC93-492B-A512-D2AD59B00126}"/>
              </a:ext>
            </a:extLst>
          </p:cNvPr>
          <p:cNvSpPr/>
          <p:nvPr/>
        </p:nvSpPr>
        <p:spPr>
          <a:xfrm>
            <a:off x="297178" y="2520679"/>
            <a:ext cx="487172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JAVOBI:                “Quyoshli qalam” dostoni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436920C4-31BE-410A-A2E2-12821B23E8E9}"/>
              </a:ext>
            </a:extLst>
          </p:cNvPr>
          <p:cNvSpPr/>
          <p:nvPr/>
        </p:nvSpPr>
        <p:spPr>
          <a:xfrm>
            <a:off x="596899" y="2555715"/>
            <a:ext cx="4343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kern="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18" name="Стрелка: вправо 17">
            <a:extLst>
              <a:ext uri="{FF2B5EF4-FFF2-40B4-BE49-F238E27FC236}">
                <a16:creationId xmlns:a16="http://schemas.microsoft.com/office/drawing/2014/main" xmlns="" id="{822D311E-3DCB-4D4B-AD74-1960A6C59317}"/>
              </a:ext>
            </a:extLst>
          </p:cNvPr>
          <p:cNvSpPr/>
          <p:nvPr/>
        </p:nvSpPr>
        <p:spPr>
          <a:xfrm>
            <a:off x="1282700" y="2537587"/>
            <a:ext cx="609600" cy="323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30244292-F4F6-42F2-B2BC-EC06629FD1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15" y="484454"/>
            <a:ext cx="5560034" cy="573074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7E02A6A8-B6B4-4E43-A9C3-CC46DB7EC9DF}"/>
              </a:ext>
            </a:extLst>
          </p:cNvPr>
          <p:cNvSpPr/>
          <p:nvPr/>
        </p:nvSpPr>
        <p:spPr>
          <a:xfrm>
            <a:off x="153097" y="452441"/>
            <a:ext cx="5478349" cy="572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580">
              <a:lnSpc>
                <a:spcPct val="115000"/>
              </a:lnSpc>
            </a:pPr>
            <a:r>
              <a:rPr lang="en-US" sz="1400" b="1" dirty="0" err="1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Belgilangan</a:t>
            </a:r>
            <a:r>
              <a:rPr lang="en-US" sz="1400" b="1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sterilka</a:t>
            </a:r>
            <a:r>
              <a:rPr lang="en-US" sz="1400" b="1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bo‘yicha</a:t>
            </a:r>
            <a:r>
              <a:rPr lang="en-US" sz="1400" b="1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mantiqiy</a:t>
            </a:r>
            <a:r>
              <a:rPr lang="en-US" sz="1400" b="1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bog‘liqlikni</a:t>
            </a:r>
            <a:r>
              <a:rPr lang="en-US" sz="1400" b="1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hisobga</a:t>
            </a:r>
            <a:r>
              <a:rPr lang="en-US" sz="1400" b="1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olgan</a:t>
            </a:r>
            <a:r>
              <a:rPr lang="en-US" sz="1400" b="1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holda</a:t>
            </a:r>
            <a:r>
              <a:rPr lang="en-US" sz="1400" b="1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“?”</a:t>
            </a:r>
            <a:r>
              <a:rPr lang="en-US" sz="1400" b="1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belgisi</a:t>
            </a:r>
            <a:r>
              <a:rPr lang="en-US" sz="1400" b="1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o‘rniga</a:t>
            </a:r>
            <a:r>
              <a:rPr lang="en-US" sz="1400" b="1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kerakli</a:t>
            </a:r>
            <a:r>
              <a:rPr lang="en-US" sz="1400" b="1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ma’lumotni</a:t>
            </a:r>
            <a:r>
              <a:rPr lang="en-US" sz="1400" b="1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 err="1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yozing</a:t>
            </a:r>
            <a:r>
              <a:rPr lang="en-US" sz="1400" b="1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ru-RU" sz="1100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13D5E092-D414-4F17-912A-4393E23C92C0}"/>
              </a:ext>
            </a:extLst>
          </p:cNvPr>
          <p:cNvSpPr/>
          <p:nvPr/>
        </p:nvSpPr>
        <p:spPr>
          <a:xfrm>
            <a:off x="285332" y="1276360"/>
            <a:ext cx="5105400" cy="1067665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en-US" sz="1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Yechilishi</a:t>
            </a:r>
            <a:r>
              <a:rPr lang="en-US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1970-yilda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yozilgan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qandaydir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doston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haqida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gap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boryapti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Keyingi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kvadratda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esa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Zulfiya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nomi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keltirilishi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noma’lum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doston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muallifini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oydinlashtiradi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Demak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1970-yil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Zulfiya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tamonidan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yozilgan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doston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nomi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so‘ralyapti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11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5643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8911"/>
            <a:ext cx="5765799" cy="3166477"/>
            <a:chOff x="0" y="18911"/>
            <a:chExt cx="5765799" cy="3166477"/>
          </a:xfrm>
        </p:grpSpPr>
        <p:sp>
          <p:nvSpPr>
            <p:cNvPr id="3" name="object 3"/>
            <p:cNvSpPr/>
            <p:nvPr/>
          </p:nvSpPr>
          <p:spPr>
            <a:xfrm>
              <a:off x="66840" y="463513"/>
              <a:ext cx="5650865" cy="2721875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8911"/>
              <a:ext cx="5765799" cy="425694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87247" y="1895"/>
            <a:ext cx="5788574" cy="42960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indent="449580" algn="ctr">
              <a:lnSpc>
                <a:spcPct val="115000"/>
              </a:lnSpc>
              <a:spcAft>
                <a:spcPts val="0"/>
              </a:spcAft>
            </a:pPr>
            <a:r>
              <a:rPr lang="en-US" sz="2000" spc="15" dirty="0">
                <a:latin typeface="Arial" panose="020B0604020202020204" pitchFamily="34" charset="0"/>
                <a:cs typeface="Arial" panose="020B0604020202020204" pitchFamily="34" charset="0"/>
              </a:rPr>
              <a:t>“KVADRAT TEST” </a:t>
            </a:r>
            <a:r>
              <a:rPr lang="en-US" sz="2400" spc="15" dirty="0" err="1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endParaRPr sz="24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3CE513B0-FC93-492B-A512-D2AD59B00126}"/>
              </a:ext>
            </a:extLst>
          </p:cNvPr>
          <p:cNvSpPr/>
          <p:nvPr/>
        </p:nvSpPr>
        <p:spPr>
          <a:xfrm>
            <a:off x="906534" y="2628744"/>
            <a:ext cx="46200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O‘tkir Rahmat qanday mukofotlarga sazovor bo‘lgan?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436920C4-31BE-410A-A2E2-12821B23E8E9}"/>
              </a:ext>
            </a:extLst>
          </p:cNvPr>
          <p:cNvSpPr/>
          <p:nvPr/>
        </p:nvSpPr>
        <p:spPr>
          <a:xfrm>
            <a:off x="1360313" y="2584262"/>
            <a:ext cx="4343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kern="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endParaRPr lang="ru-RU" sz="1400" b="1" dirty="0">
              <a:solidFill>
                <a:schemeClr val="bg1"/>
              </a:solidFill>
            </a:endParaRPr>
          </a:p>
        </p:txBody>
      </p:sp>
      <p:graphicFrame>
        <p:nvGraphicFramePr>
          <p:cNvPr id="15" name="Таблица 15">
            <a:extLst>
              <a:ext uri="{FF2B5EF4-FFF2-40B4-BE49-F238E27FC236}">
                <a16:creationId xmlns:a16="http://schemas.microsoft.com/office/drawing/2014/main" xmlns="" id="{5CCCA2C2-401E-47B2-BEB7-E3040D7D91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0214637"/>
              </p:ext>
            </p:extLst>
          </p:nvPr>
        </p:nvGraphicFramePr>
        <p:xfrm>
          <a:off x="885106" y="831770"/>
          <a:ext cx="3843868" cy="19652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1934">
                  <a:extLst>
                    <a:ext uri="{9D8B030D-6E8A-4147-A177-3AD203B41FA5}">
                      <a16:colId xmlns:a16="http://schemas.microsoft.com/office/drawing/2014/main" xmlns="" val="987824642"/>
                    </a:ext>
                  </a:extLst>
                </a:gridCol>
                <a:gridCol w="1921934">
                  <a:extLst>
                    <a:ext uri="{9D8B030D-6E8A-4147-A177-3AD203B41FA5}">
                      <a16:colId xmlns:a16="http://schemas.microsoft.com/office/drawing/2014/main" xmlns="" val="4043349496"/>
                    </a:ext>
                  </a:extLst>
                </a:gridCol>
              </a:tblGrid>
              <a:tr h="898487">
                <a:tc>
                  <a:txBody>
                    <a:bodyPr/>
                    <a:lstStyle/>
                    <a:p>
                      <a:endParaRPr 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1932-yil</a:t>
                      </a:r>
                      <a:endParaRPr lang="ru-RU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  <a:endParaRPr kumimoji="0" lang="ru-RU" sz="2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31130454"/>
                  </a:ext>
                </a:extLst>
              </a:tr>
              <a:tr h="898487">
                <a:tc>
                  <a:txBody>
                    <a:bodyPr/>
                    <a:lstStyle/>
                    <a:p>
                      <a:endParaRPr 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She’riy</a:t>
                      </a:r>
                      <a:r>
                        <a:rPr lang="en-U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to‘plam</a:t>
                      </a:r>
                      <a:endParaRPr lang="ru-RU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</a:t>
                      </a:r>
                      <a:r>
                        <a:rPr lang="en-US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Zulfiya</a:t>
                      </a:r>
                      <a:endParaRPr lang="ru-RU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78418610"/>
                  </a:ext>
                </a:extLst>
              </a:tr>
            </a:tbl>
          </a:graphicData>
        </a:graphic>
      </p:graphicFrame>
      <p:sp>
        <p:nvSpPr>
          <p:cNvPr id="17" name="Стрелка: вниз 16">
            <a:extLst>
              <a:ext uri="{FF2B5EF4-FFF2-40B4-BE49-F238E27FC236}">
                <a16:creationId xmlns:a16="http://schemas.microsoft.com/office/drawing/2014/main" xmlns="" id="{EB461EF8-7193-4F8C-803C-BCE247D09A39}"/>
              </a:ext>
            </a:extLst>
          </p:cNvPr>
          <p:cNvSpPr/>
          <p:nvPr/>
        </p:nvSpPr>
        <p:spPr>
          <a:xfrm>
            <a:off x="1587500" y="1701015"/>
            <a:ext cx="304800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: вправо 17">
            <a:extLst>
              <a:ext uri="{FF2B5EF4-FFF2-40B4-BE49-F238E27FC236}">
                <a16:creationId xmlns:a16="http://schemas.microsoft.com/office/drawing/2014/main" xmlns="" id="{822D311E-3DCB-4D4B-AD74-1960A6C59317}"/>
              </a:ext>
            </a:extLst>
          </p:cNvPr>
          <p:cNvSpPr/>
          <p:nvPr/>
        </p:nvSpPr>
        <p:spPr>
          <a:xfrm>
            <a:off x="2587472" y="2403466"/>
            <a:ext cx="609600" cy="323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: вверх 18">
            <a:extLst>
              <a:ext uri="{FF2B5EF4-FFF2-40B4-BE49-F238E27FC236}">
                <a16:creationId xmlns:a16="http://schemas.microsoft.com/office/drawing/2014/main" xmlns="" id="{BAE95407-2488-49A3-AC56-B5ADDF3E43A9}"/>
              </a:ext>
            </a:extLst>
          </p:cNvPr>
          <p:cNvSpPr/>
          <p:nvPr/>
        </p:nvSpPr>
        <p:spPr>
          <a:xfrm>
            <a:off x="3644900" y="1686550"/>
            <a:ext cx="304800" cy="4572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808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8911"/>
            <a:ext cx="5765799" cy="3166477"/>
            <a:chOff x="0" y="18911"/>
            <a:chExt cx="5765799" cy="3166477"/>
          </a:xfrm>
        </p:grpSpPr>
        <p:sp>
          <p:nvSpPr>
            <p:cNvPr id="3" name="object 3"/>
            <p:cNvSpPr/>
            <p:nvPr/>
          </p:nvSpPr>
          <p:spPr>
            <a:xfrm>
              <a:off x="66840" y="463513"/>
              <a:ext cx="5650865" cy="2721875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8911"/>
              <a:ext cx="5765799" cy="425694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87247" y="1895"/>
            <a:ext cx="5788574" cy="42960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indent="449580" algn="ctr">
              <a:lnSpc>
                <a:spcPct val="115000"/>
              </a:lnSpc>
              <a:spcAft>
                <a:spcPts val="0"/>
              </a:spcAft>
            </a:pPr>
            <a:r>
              <a:rPr lang="en-US" sz="2000" spc="15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“KVADRAT TEST” </a:t>
            </a:r>
            <a:r>
              <a:rPr lang="en-US" sz="2400" spc="15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endParaRPr sz="24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3CE513B0-FC93-492B-A512-D2AD59B00126}"/>
              </a:ext>
            </a:extLst>
          </p:cNvPr>
          <p:cNvSpPr/>
          <p:nvPr/>
        </p:nvSpPr>
        <p:spPr>
          <a:xfrm>
            <a:off x="906534" y="2628744"/>
            <a:ext cx="46200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O‘tkir Rahmat qanday mukofotlarga sazovor bo‘lgan?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436920C4-31BE-410A-A2E2-12821B23E8E9}"/>
              </a:ext>
            </a:extLst>
          </p:cNvPr>
          <p:cNvSpPr/>
          <p:nvPr/>
        </p:nvSpPr>
        <p:spPr>
          <a:xfrm>
            <a:off x="1360313" y="2584262"/>
            <a:ext cx="4343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kern="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endParaRPr lang="ru-RU" sz="1400" b="1" dirty="0">
              <a:solidFill>
                <a:schemeClr val="bg1"/>
              </a:solidFill>
            </a:endParaRPr>
          </a:p>
        </p:txBody>
      </p:sp>
      <p:graphicFrame>
        <p:nvGraphicFramePr>
          <p:cNvPr id="15" name="Таблица 15">
            <a:extLst>
              <a:ext uri="{FF2B5EF4-FFF2-40B4-BE49-F238E27FC236}">
                <a16:creationId xmlns:a16="http://schemas.microsoft.com/office/drawing/2014/main" xmlns="" id="{5CCCA2C2-401E-47B2-BEB7-E3040D7D91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6106874"/>
              </p:ext>
            </p:extLst>
          </p:nvPr>
        </p:nvGraphicFramePr>
        <p:xfrm>
          <a:off x="906534" y="646120"/>
          <a:ext cx="3843868" cy="2356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1934">
                  <a:extLst>
                    <a:ext uri="{9D8B030D-6E8A-4147-A177-3AD203B41FA5}">
                      <a16:colId xmlns:a16="http://schemas.microsoft.com/office/drawing/2014/main" xmlns="" val="987824642"/>
                    </a:ext>
                  </a:extLst>
                </a:gridCol>
                <a:gridCol w="1921934">
                  <a:extLst>
                    <a:ext uri="{9D8B030D-6E8A-4147-A177-3AD203B41FA5}">
                      <a16:colId xmlns:a16="http://schemas.microsoft.com/office/drawing/2014/main" xmlns="" val="4043349496"/>
                    </a:ext>
                  </a:extLst>
                </a:gridCol>
              </a:tblGrid>
              <a:tr h="1264447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yoshga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to‘lish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munosabati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endParaRPr lang="ru-RU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31130454"/>
                  </a:ext>
                </a:extLst>
              </a:tr>
              <a:tr h="1092213">
                <a:tc>
                  <a:txBody>
                    <a:bodyPr/>
                    <a:lstStyle/>
                    <a:p>
                      <a:endParaRPr 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Davlat</a:t>
                      </a:r>
                      <a:r>
                        <a:rPr lang="en-U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mukofoti</a:t>
                      </a:r>
                      <a:endParaRPr 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</a:t>
                      </a:r>
                      <a:r>
                        <a:rPr lang="en-US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Zulfiya</a:t>
                      </a:r>
                      <a:endParaRPr lang="ru-RU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78418610"/>
                  </a:ext>
                </a:extLst>
              </a:tr>
            </a:tbl>
          </a:graphicData>
        </a:graphic>
      </p:graphicFrame>
      <p:sp>
        <p:nvSpPr>
          <p:cNvPr id="17" name="Стрелка: вниз 16">
            <a:extLst>
              <a:ext uri="{FF2B5EF4-FFF2-40B4-BE49-F238E27FC236}">
                <a16:creationId xmlns:a16="http://schemas.microsoft.com/office/drawing/2014/main" xmlns="" id="{EB461EF8-7193-4F8C-803C-BCE247D09A39}"/>
              </a:ext>
            </a:extLst>
          </p:cNvPr>
          <p:cNvSpPr/>
          <p:nvPr/>
        </p:nvSpPr>
        <p:spPr>
          <a:xfrm>
            <a:off x="1739900" y="1717782"/>
            <a:ext cx="304800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: вправо 17">
            <a:extLst>
              <a:ext uri="{FF2B5EF4-FFF2-40B4-BE49-F238E27FC236}">
                <a16:creationId xmlns:a16="http://schemas.microsoft.com/office/drawing/2014/main" xmlns="" id="{822D311E-3DCB-4D4B-AD74-1960A6C59317}"/>
              </a:ext>
            </a:extLst>
          </p:cNvPr>
          <p:cNvSpPr/>
          <p:nvPr/>
        </p:nvSpPr>
        <p:spPr>
          <a:xfrm>
            <a:off x="2606978" y="2400134"/>
            <a:ext cx="609600" cy="323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: вверх 18">
            <a:extLst>
              <a:ext uri="{FF2B5EF4-FFF2-40B4-BE49-F238E27FC236}">
                <a16:creationId xmlns:a16="http://schemas.microsoft.com/office/drawing/2014/main" xmlns="" id="{BAE95407-2488-49A3-AC56-B5ADDF3E43A9}"/>
              </a:ext>
            </a:extLst>
          </p:cNvPr>
          <p:cNvSpPr/>
          <p:nvPr/>
        </p:nvSpPr>
        <p:spPr>
          <a:xfrm>
            <a:off x="3644900" y="1489182"/>
            <a:ext cx="304800" cy="4572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7298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945"/>
            <a:ext cx="5765800" cy="3173443"/>
            <a:chOff x="0" y="11945"/>
            <a:chExt cx="5765800" cy="3173443"/>
          </a:xfrm>
        </p:grpSpPr>
        <p:sp>
          <p:nvSpPr>
            <p:cNvPr id="3" name="object 3"/>
            <p:cNvSpPr/>
            <p:nvPr/>
          </p:nvSpPr>
          <p:spPr>
            <a:xfrm>
              <a:off x="66840" y="496181"/>
              <a:ext cx="5650865" cy="2689207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1945"/>
              <a:ext cx="5765800" cy="48423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8087" y="94805"/>
            <a:ext cx="5650865" cy="564257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>
              <a:spcAft>
                <a:spcPts val="0"/>
              </a:spcAft>
            </a:pPr>
            <a:r>
              <a:rPr lang="en-US" sz="1800" kern="1200" dirty="0">
                <a:solidFill>
                  <a:srgbClr val="000000"/>
                </a:solidFill>
                <a:latin typeface="Arial" panose="020B0604020202020204" pitchFamily="34" charset="0"/>
                <a:ea typeface="+mn-ea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sz="1600" spc="15" dirty="0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093470C6-7342-4D39-AA1A-CD2207362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450" y="534542"/>
            <a:ext cx="2590799" cy="369332"/>
          </a:xfrm>
          <a:prstGeom prst="rect">
            <a:avLst/>
          </a:prstGeom>
        </p:spPr>
      </p:pic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18DF0CB9-FF03-4015-9D4C-E2E13EB9A333}"/>
              </a:ext>
            </a:extLst>
          </p:cNvPr>
          <p:cNvSpPr/>
          <p:nvPr/>
        </p:nvSpPr>
        <p:spPr>
          <a:xfrm>
            <a:off x="530940" y="650099"/>
            <a:ext cx="44093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CF42F743-E314-47ED-A83B-69478443C4E7}"/>
              </a:ext>
            </a:extLst>
          </p:cNvPr>
          <p:cNvSpPr/>
          <p:nvPr/>
        </p:nvSpPr>
        <p:spPr>
          <a:xfrm>
            <a:off x="375941" y="494915"/>
            <a:ext cx="212595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Naim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Karimov</a:t>
            </a:r>
            <a:r>
              <a:rPr lang="en-US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en-US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268BC54-9A6C-4424-9DEC-E9803911A94B}"/>
              </a:ext>
            </a:extLst>
          </p:cNvPr>
          <p:cNvSpPr/>
          <p:nvPr/>
        </p:nvSpPr>
        <p:spPr>
          <a:xfrm>
            <a:off x="1383624" y="75543"/>
            <a:ext cx="29797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ZULFIYA OPA HAQIDA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59B39BF3-5501-4A49-877D-B215737460CB}"/>
              </a:ext>
            </a:extLst>
          </p:cNvPr>
          <p:cNvSpPr/>
          <p:nvPr/>
        </p:nvSpPr>
        <p:spPr>
          <a:xfrm>
            <a:off x="173450" y="896292"/>
            <a:ext cx="412733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“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Zulfiya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tinimsiz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kechalari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hammadan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yashiringan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mashqlarini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to‘garak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rahbarlariga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ko‘rsatishga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botindi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“Men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deb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nomlangan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1931 –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17 -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iyul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Shukur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Sa’dulla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vositasida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Ishchi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gazetasida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bosilib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Zulfiya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bosilib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chiqqanidan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behad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quvongan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Normat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aka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gazetani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sotib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ko‘z-ko‘z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BA90AD4-6EA1-494E-B69E-D26357501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3415" y="678324"/>
            <a:ext cx="1278663" cy="2351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90118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5765800" cy="3185388"/>
            <a:chOff x="0" y="71164"/>
            <a:chExt cx="5765800" cy="3114224"/>
          </a:xfrm>
        </p:grpSpPr>
        <p:sp>
          <p:nvSpPr>
            <p:cNvPr id="3" name="object 3"/>
            <p:cNvSpPr/>
            <p:nvPr/>
          </p:nvSpPr>
          <p:spPr>
            <a:xfrm>
              <a:off x="66840" y="528727"/>
              <a:ext cx="5650865" cy="2656661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71164"/>
              <a:ext cx="5765800" cy="433922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8087" y="94805"/>
            <a:ext cx="5277673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s-ES" sz="2400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endParaRPr sz="2400" spc="15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EBEF4866-942A-483C-AE09-547AB6B75FEC}"/>
              </a:ext>
            </a:extLst>
          </p:cNvPr>
          <p:cNvSpPr/>
          <p:nvPr/>
        </p:nvSpPr>
        <p:spPr>
          <a:xfrm>
            <a:off x="239177" y="603019"/>
            <a:ext cx="4137390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D6BDCD1-3975-43E0-9715-2B2F2D298623}"/>
              </a:ext>
            </a:extLst>
          </p:cNvPr>
          <p:cNvSpPr/>
          <p:nvPr/>
        </p:nvSpPr>
        <p:spPr>
          <a:xfrm>
            <a:off x="66840" y="603019"/>
            <a:ext cx="555926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1400" dirty="0">
                <a:solidFill>
                  <a:srgbClr val="000000"/>
                </a:solidFill>
                <a:latin typeface="Ubuntu"/>
              </a:rPr>
              <a:t>      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quvonishi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Zulfiyaga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ilhom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bag‘ishladi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she’rlari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Leninchi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gazetalarida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sho‘ro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jurnallarida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chop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 algn="just"/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1932 –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Zulfiyaning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she’rlar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to‘plami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varaqlari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matbuot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Bu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she’rlar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Hamid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Olimjonning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nazariga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Men,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yozadi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Zulfiya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Hamid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Olimjonni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ilk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daf’a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ko‘rganman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Biz, 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yigirma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chog‘li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ixlosmandlari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seminar 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mashg‘ulotlariga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yig‘ig‘ilardik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Mashg‘ulotlarni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Hamid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Olimjon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Uyg‘un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boshqarardi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2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EF55D7AC-69E0-4D4F-8A72-34215723A4FB}"/>
              </a:ext>
            </a:extLst>
          </p:cNvPr>
          <p:cNvSpPr/>
          <p:nvPr/>
        </p:nvSpPr>
        <p:spPr>
          <a:xfrm>
            <a:off x="1587500" y="88455"/>
            <a:ext cx="29797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0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ZULFIYA OPA HAQIDA</a:t>
            </a:r>
            <a:r>
              <a:rPr lang="ru-RU" sz="20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717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5765800" cy="3185388"/>
            <a:chOff x="0" y="0"/>
            <a:chExt cx="5765800" cy="3185388"/>
          </a:xfrm>
        </p:grpSpPr>
        <p:sp>
          <p:nvSpPr>
            <p:cNvPr id="3" name="object 3"/>
            <p:cNvSpPr/>
            <p:nvPr/>
          </p:nvSpPr>
          <p:spPr>
            <a:xfrm>
              <a:off x="66840" y="528727"/>
              <a:ext cx="5650865" cy="2656661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5765800" cy="505086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8087" y="94805"/>
            <a:ext cx="5277673" cy="779701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2000" kern="12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ZULFIYA OPA HAQIDA</a:t>
            </a:r>
            <a:r>
              <a:rPr lang="ru-RU" sz="2000" kern="12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ru-RU" sz="20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s-ES" sz="2400" kern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2400" spc="15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1A46A1BE-650A-4F12-AF3C-C7C8C2BEC035}"/>
              </a:ext>
            </a:extLst>
          </p:cNvPr>
          <p:cNvSpPr/>
          <p:nvPr/>
        </p:nvSpPr>
        <p:spPr>
          <a:xfrm>
            <a:off x="2686923" y="518229"/>
            <a:ext cx="28829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/>
            <a:r>
              <a:rPr lang="en-US" sz="1400" dirty="0">
                <a:solidFill>
                  <a:srgbClr val="000000"/>
                </a:solidFill>
                <a:latin typeface="Ubuntu"/>
              </a:rPr>
              <a:t>    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paytdagi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ishonadigan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kishidagina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bosiq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mag‘rur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qiyofalari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hozirgacha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hayratga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soladi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o‘zlarini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tutardi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</a:p>
          <a:p>
            <a:pPr lvl="0" algn="just"/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Yashirib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o‘tirmayman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Hamid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Olimjon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ilk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ko‘rishuvlardayoq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ko‘zimdan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ko‘nglimga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Men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hissiyotim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qalbi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iqtidorini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tuydim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ru-RU" sz="1400" dirty="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42229B9-254E-4D17-859D-49B77A2609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93" y="708025"/>
            <a:ext cx="2499577" cy="2133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1539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5765799" cy="3150045"/>
            <a:chOff x="9377" y="35343"/>
            <a:chExt cx="5765799" cy="3150045"/>
          </a:xfrm>
        </p:grpSpPr>
        <p:sp>
          <p:nvSpPr>
            <p:cNvPr id="3" name="object 3"/>
            <p:cNvSpPr/>
            <p:nvPr/>
          </p:nvSpPr>
          <p:spPr>
            <a:xfrm>
              <a:off x="66840" y="528727"/>
              <a:ext cx="5650865" cy="2656661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9377" y="35343"/>
              <a:ext cx="5765799" cy="469743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EA11150-C69A-4969-9401-C89DBB3D91ED}"/>
              </a:ext>
            </a:extLst>
          </p:cNvPr>
          <p:cNvSpPr/>
          <p:nvPr/>
        </p:nvSpPr>
        <p:spPr>
          <a:xfrm>
            <a:off x="0" y="527767"/>
            <a:ext cx="41021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Men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paytlarda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“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Stolga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o‘tirdi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deguncha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yozaveradi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Qaydan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ilhom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Deb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taajublanardim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bilsam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mumtoz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o‘qibgina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qolmay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fikrlarini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daftariga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qo‘yish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og‘zaki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astoydil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shug‘ullanish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mashg‘ulotlarning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Hamid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Olimjon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shuncha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astoydil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Yoshman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sonsiz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kitoblar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qog‘ozlar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ko‘milib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o‘tirish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yoqimli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tuyulmasdi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F6AD6D0F-8942-4708-A9AC-549B6A05E4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6054" y="631089"/>
            <a:ext cx="1632274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9503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8911"/>
            <a:ext cx="5765799" cy="3166477"/>
            <a:chOff x="0" y="18911"/>
            <a:chExt cx="5765799" cy="3166477"/>
          </a:xfrm>
        </p:grpSpPr>
        <p:sp>
          <p:nvSpPr>
            <p:cNvPr id="3" name="object 3"/>
            <p:cNvSpPr/>
            <p:nvPr/>
          </p:nvSpPr>
          <p:spPr>
            <a:xfrm>
              <a:off x="66840" y="463513"/>
              <a:ext cx="5650865" cy="2721875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8911"/>
              <a:ext cx="5765799" cy="425694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87247" y="1895"/>
            <a:ext cx="5788574" cy="332527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indent="449580" algn="ctr">
              <a:lnSpc>
                <a:spcPct val="115000"/>
              </a:lnSpc>
              <a:spcAft>
                <a:spcPts val="0"/>
              </a:spcAft>
            </a:pPr>
            <a:endParaRPr sz="18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093470C6-7342-4D39-AA1A-CD2207362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39" y="3122891"/>
            <a:ext cx="2522686" cy="45719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436920C4-31BE-410A-A2E2-12821B23E8E9}"/>
              </a:ext>
            </a:extLst>
          </p:cNvPr>
          <p:cNvSpPr/>
          <p:nvPr/>
        </p:nvSpPr>
        <p:spPr>
          <a:xfrm>
            <a:off x="1360313" y="2584262"/>
            <a:ext cx="4343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kern="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F9D4016D-9CC1-4C2D-A0E9-6F7104A4CDFD}"/>
              </a:ext>
            </a:extLst>
          </p:cNvPr>
          <p:cNvSpPr/>
          <p:nvPr/>
        </p:nvSpPr>
        <p:spPr>
          <a:xfrm>
            <a:off x="2465403" y="462145"/>
            <a:ext cx="3252303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paytlarda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ilhomlantirish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yo‘llarini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topardi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Esimda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gal Samarqand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safaridan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Ra’no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Uzoqovaning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she’rlarini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Ta’sirchan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joylarini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kechadayoq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Ko‘ryapsizmi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ayollarimiz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jasorat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iroda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da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sekingina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Bilasizmi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yaxshiroq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olasiz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!”</a:t>
            </a:r>
            <a:endParaRPr lang="ru-RU" sz="1400" dirty="0">
              <a:solidFill>
                <a:srgbClr val="66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Bu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turtki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solidFill>
                <a:srgbClr val="66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B6FFCA2-C562-4E9A-91BA-69DC6A75B5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229" y="652971"/>
            <a:ext cx="2311672" cy="2261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4941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8911"/>
            <a:ext cx="5765799" cy="3166477"/>
            <a:chOff x="0" y="18911"/>
            <a:chExt cx="5765799" cy="3166477"/>
          </a:xfrm>
        </p:grpSpPr>
        <p:sp>
          <p:nvSpPr>
            <p:cNvPr id="3" name="object 3"/>
            <p:cNvSpPr/>
            <p:nvPr/>
          </p:nvSpPr>
          <p:spPr>
            <a:xfrm>
              <a:off x="66840" y="463513"/>
              <a:ext cx="5650865" cy="2721875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8911"/>
              <a:ext cx="5765799" cy="425694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87247" y="1895"/>
            <a:ext cx="5788574" cy="651076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indent="449580" algn="ctr">
              <a:lnSpc>
                <a:spcPct val="115000"/>
              </a:lnSpc>
              <a:spcAft>
                <a:spcPts val="0"/>
              </a:spcAft>
            </a:pP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Yozish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Matn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asosida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gaplarni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davom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ettiring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ru-RU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u-RU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sz="18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3CE513B0-FC93-492B-A512-D2AD59B00126}"/>
              </a:ext>
            </a:extLst>
          </p:cNvPr>
          <p:cNvSpPr/>
          <p:nvPr/>
        </p:nvSpPr>
        <p:spPr>
          <a:xfrm>
            <a:off x="906534" y="2628744"/>
            <a:ext cx="46200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O‘tkir Rahmat qanday mukofotlarga sazovor bo‘lgan?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093470C6-7342-4D39-AA1A-CD2207362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4411" y="2892038"/>
            <a:ext cx="4473294" cy="215443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436920C4-31BE-410A-A2E2-12821B23E8E9}"/>
              </a:ext>
            </a:extLst>
          </p:cNvPr>
          <p:cNvSpPr/>
          <p:nvPr/>
        </p:nvSpPr>
        <p:spPr>
          <a:xfrm>
            <a:off x="1360313" y="2584262"/>
            <a:ext cx="4343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kern="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F9D4016D-9CC1-4C2D-A0E9-6F7104A4CDFD}"/>
              </a:ext>
            </a:extLst>
          </p:cNvPr>
          <p:cNvSpPr/>
          <p:nvPr/>
        </p:nvSpPr>
        <p:spPr>
          <a:xfrm>
            <a:off x="105329" y="632709"/>
            <a:ext cx="57320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2F20D88-31C9-43E9-8BD5-8783D5A077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177" y="604393"/>
            <a:ext cx="1598712" cy="220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0266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8911"/>
            <a:ext cx="5765799" cy="3166477"/>
            <a:chOff x="0" y="18911"/>
            <a:chExt cx="5765799" cy="3166477"/>
          </a:xfrm>
        </p:grpSpPr>
        <p:sp>
          <p:nvSpPr>
            <p:cNvPr id="3" name="object 3"/>
            <p:cNvSpPr/>
            <p:nvPr/>
          </p:nvSpPr>
          <p:spPr>
            <a:xfrm>
              <a:off x="66840" y="463513"/>
              <a:ext cx="5650865" cy="2721875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8911"/>
              <a:ext cx="5765799" cy="425694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87247" y="1895"/>
            <a:ext cx="5788574" cy="1080873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indent="449580" algn="ctr">
              <a:lnSpc>
                <a:spcPct val="115000"/>
              </a:lnSpc>
              <a:spcAft>
                <a:spcPts val="0"/>
              </a:spcAft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QISQA SHARH</a:t>
            </a:r>
            <a: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3CE513B0-FC93-492B-A512-D2AD59B00126}"/>
              </a:ext>
            </a:extLst>
          </p:cNvPr>
          <p:cNvSpPr/>
          <p:nvPr/>
        </p:nvSpPr>
        <p:spPr>
          <a:xfrm>
            <a:off x="906534" y="2628744"/>
            <a:ext cx="46200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O‘tkir Rahmat qanday mukofotlarga sazovor bo‘lgan?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093470C6-7342-4D39-AA1A-CD2207362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6320" y="2829402"/>
            <a:ext cx="4473294" cy="307777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436920C4-31BE-410A-A2E2-12821B23E8E9}"/>
              </a:ext>
            </a:extLst>
          </p:cNvPr>
          <p:cNvSpPr/>
          <p:nvPr/>
        </p:nvSpPr>
        <p:spPr>
          <a:xfrm>
            <a:off x="1188229" y="2857533"/>
            <a:ext cx="44732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kern="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Zulfiya</a:t>
            </a:r>
            <a:r>
              <a:rPr lang="en-US" sz="1400" b="1" kern="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kern="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Isroilovaga</a:t>
            </a:r>
            <a:r>
              <a:rPr lang="en-US" sz="1400" b="1" kern="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kern="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oid</a:t>
            </a:r>
            <a:r>
              <a:rPr lang="en-US" sz="1400" b="1" kern="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kern="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ma’lumotlarni</a:t>
            </a:r>
            <a:r>
              <a:rPr lang="en-US" sz="1400" b="1" kern="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kern="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to‘ldiring</a:t>
            </a:r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E7F57643-7363-4A36-A2F8-F591E4F2F8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5462" y="83462"/>
            <a:ext cx="609653" cy="542591"/>
          </a:xfrm>
          <a:prstGeom prst="rect">
            <a:avLst/>
          </a:prstGeom>
        </p:spPr>
      </p:pic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xmlns="" id="{842D1739-C9A0-477C-886F-1F60BC0D80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3864660"/>
              </p:ext>
            </p:extLst>
          </p:nvPr>
        </p:nvGraphicFramePr>
        <p:xfrm>
          <a:off x="189437" y="573771"/>
          <a:ext cx="5386924" cy="2418588"/>
        </p:xfrm>
        <a:graphic>
          <a:graphicData uri="http://schemas.openxmlformats.org/drawingml/2006/table">
            <a:tbl>
              <a:tblPr firstRow="1" firstCol="1" bandRow="1"/>
              <a:tblGrid>
                <a:gridCol w="2769663">
                  <a:extLst>
                    <a:ext uri="{9D8B030D-6E8A-4147-A177-3AD203B41FA5}">
                      <a16:colId xmlns:a16="http://schemas.microsoft.com/office/drawing/2014/main" xmlns="" val="957843107"/>
                    </a:ext>
                  </a:extLst>
                </a:gridCol>
                <a:gridCol w="2617261">
                  <a:extLst>
                    <a:ext uri="{9D8B030D-6E8A-4147-A177-3AD203B41FA5}">
                      <a16:colId xmlns:a16="http://schemas.microsoft.com/office/drawing/2014/main" xmlns="" val="1008984175"/>
                    </a:ext>
                  </a:extLst>
                </a:gridCol>
              </a:tblGrid>
              <a:tr h="2024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Cyrl-UZ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 </a:t>
                      </a:r>
                      <a:r>
                        <a:rPr lang="uz-Cyrl-UZ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-yil 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1-yanvar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18" marR="514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32782403"/>
                  </a:ext>
                </a:extLst>
              </a:tr>
              <a:tr h="2024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“Men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ish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qizi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”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18" marR="514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91572840"/>
                  </a:ext>
                </a:extLst>
              </a:tr>
              <a:tr h="2104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1932- 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yil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18" marR="514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86366468"/>
                  </a:ext>
                </a:extLst>
              </a:tr>
              <a:tr h="2024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1931 - 1934 - </a:t>
                      </a:r>
                      <a:r>
                        <a:rPr kumimoji="0" lang="en-US" sz="1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yillarda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59476162"/>
                  </a:ext>
                </a:extLst>
              </a:tr>
              <a:tr h="2024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1935-1938-yillar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18" marR="514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73889135"/>
                  </a:ext>
                </a:extLst>
              </a:tr>
              <a:tr h="2024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14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Semurg</a:t>
                      </a: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‘, “Zaynab </a:t>
                      </a:r>
                      <a:r>
                        <a:rPr lang="en-US" sz="14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Omon</a:t>
                      </a: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”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18" marR="514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59686789"/>
                  </a:ext>
                </a:extLst>
              </a:tr>
              <a:tr h="2104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Tarjimon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18" marR="514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68558615"/>
                  </a:ext>
                </a:extLst>
              </a:tr>
              <a:tr h="2024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1968-1971-yillarda</a:t>
                      </a:r>
                      <a:endParaRPr lang="ru-RU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18" marR="514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91690370"/>
                  </a:ext>
                </a:extLst>
              </a:tr>
              <a:tr h="95385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“Kirill </a:t>
                      </a:r>
                      <a:r>
                        <a:rPr kumimoji="0" lang="en-US" sz="14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4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Mefodiy</a:t>
                      </a:r>
                      <a:r>
                        <a:rPr kumimoji="0" 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” </a:t>
                      </a:r>
                      <a:r>
                        <a:rPr kumimoji="0" lang="en-US" sz="14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ordeni</a:t>
                      </a:r>
                      <a:endParaRPr kumimoji="0" lang="ru-RU" sz="14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18" marR="514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1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18" marR="514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464887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71443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8911"/>
            <a:ext cx="5765799" cy="3166477"/>
            <a:chOff x="0" y="18911"/>
            <a:chExt cx="5765799" cy="3166477"/>
          </a:xfrm>
        </p:grpSpPr>
        <p:sp>
          <p:nvSpPr>
            <p:cNvPr id="3" name="object 3"/>
            <p:cNvSpPr/>
            <p:nvPr/>
          </p:nvSpPr>
          <p:spPr>
            <a:xfrm>
              <a:off x="66840" y="463513"/>
              <a:ext cx="5650865" cy="2721875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8911"/>
              <a:ext cx="5765799" cy="425694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87247" y="1895"/>
            <a:ext cx="5788574" cy="651076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indent="449580" algn="ctr">
              <a:lnSpc>
                <a:spcPct val="115000"/>
              </a:lnSpc>
              <a:spcAft>
                <a:spcPts val="0"/>
              </a:spcAft>
            </a:pP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Yozish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Matn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asosida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gaplarni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davom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ettiring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ru-RU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u-RU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sz="18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3CE513B0-FC93-492B-A512-D2AD59B00126}"/>
              </a:ext>
            </a:extLst>
          </p:cNvPr>
          <p:cNvSpPr/>
          <p:nvPr/>
        </p:nvSpPr>
        <p:spPr>
          <a:xfrm>
            <a:off x="906534" y="2628744"/>
            <a:ext cx="46200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O‘tkir Rahmat qanday mukofotlarga sazovor bo‘lgan?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093470C6-7342-4D39-AA1A-CD2207362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7471" y="2998511"/>
            <a:ext cx="2781489" cy="133962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436920C4-31BE-410A-A2E2-12821B23E8E9}"/>
              </a:ext>
            </a:extLst>
          </p:cNvPr>
          <p:cNvSpPr/>
          <p:nvPr/>
        </p:nvSpPr>
        <p:spPr>
          <a:xfrm>
            <a:off x="1360313" y="2584262"/>
            <a:ext cx="4343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kern="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8277A82-0E1C-40CC-8E04-A9BA5194A8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0136" y="1291483"/>
            <a:ext cx="2213040" cy="1707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6764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29861" y="2779692"/>
            <a:ext cx="4267199" cy="333375"/>
          </a:xfrm>
          <a:custGeom>
            <a:avLst/>
            <a:gdLst/>
            <a:ahLst/>
            <a:cxnLst/>
            <a:rect l="l" t="t" r="r" b="b"/>
            <a:pathLst>
              <a:path w="3086100" h="257175">
                <a:moveTo>
                  <a:pt x="3086078" y="0"/>
                </a:moveTo>
                <a:lnTo>
                  <a:pt x="179997" y="0"/>
                </a:lnTo>
                <a:lnTo>
                  <a:pt x="132291" y="6458"/>
                </a:lnTo>
                <a:lnTo>
                  <a:pt x="89334" y="24666"/>
                </a:lnTo>
                <a:lnTo>
                  <a:pt x="52876" y="52874"/>
                </a:lnTo>
                <a:lnTo>
                  <a:pt x="24667" y="89332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6"/>
                </a:lnTo>
                <a:lnTo>
                  <a:pt x="2906082" y="257176"/>
                </a:lnTo>
                <a:lnTo>
                  <a:pt x="2953788" y="250717"/>
                </a:lnTo>
                <a:lnTo>
                  <a:pt x="2996744" y="232509"/>
                </a:lnTo>
                <a:lnTo>
                  <a:pt x="3033202" y="204301"/>
                </a:lnTo>
                <a:lnTo>
                  <a:pt x="3061411" y="167843"/>
                </a:lnTo>
                <a:lnTo>
                  <a:pt x="3079619" y="124885"/>
                </a:lnTo>
                <a:lnTo>
                  <a:pt x="3086078" y="77176"/>
                </a:lnTo>
                <a:lnTo>
                  <a:pt x="3086078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O‘tilgan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mavzu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asosida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gaplarni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to‘ldiring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79">
            <a:extLst>
              <a:ext uri="{FF2B5EF4-FFF2-40B4-BE49-F238E27FC236}">
                <a16:creationId xmlns:a16="http://schemas.microsoft.com/office/drawing/2014/main" xmlns="" id="{622060E9-8B5B-49A0-ADD0-F9074C4FF7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480" y="1141526"/>
            <a:ext cx="1494766" cy="116205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Men </a:t>
            </a:r>
            <a:r>
              <a:rPr kumimoji="0" lang="en-US" alt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bugun</a:t>
            </a:r>
            <a:r>
              <a:rPr kumimoji="0" lang="en-US" alt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alt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menga</a:t>
            </a:r>
            <a:r>
              <a:rPr kumimoji="0" lang="en-US" alt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alt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kerakli</a:t>
            </a:r>
            <a:r>
              <a:rPr kumimoji="0" lang="en-US" alt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alt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bo‘lgan</a:t>
            </a:r>
            <a:r>
              <a:rPr kumimoji="0" lang="en-US" alt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……  </a:t>
            </a:r>
            <a:r>
              <a:rPr kumimoji="0" lang="en-US" alt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ma’lumotlarni</a:t>
            </a:r>
            <a:r>
              <a:rPr kumimoji="0" lang="en-US" alt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alt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oldim</a:t>
            </a:r>
            <a:endParaRPr kumimoji="0" lang="en-US" alt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Скругленный прямоугольник 80">
            <a:extLst>
              <a:ext uri="{FF2B5EF4-FFF2-40B4-BE49-F238E27FC236}">
                <a16:creationId xmlns:a16="http://schemas.microsoft.com/office/drawing/2014/main" xmlns="" id="{BDA3ECA1-45D4-46D9-A31F-5E6D185C81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7871" y="1143454"/>
            <a:ext cx="1485900" cy="114300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Darsda</a:t>
            </a:r>
            <a:r>
              <a:rPr kumimoji="0" lang="en-US" alt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alt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menga</a:t>
            </a:r>
            <a:r>
              <a:rPr kumimoji="0" lang="en-US" alt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alt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yangilik</a:t>
            </a:r>
            <a:r>
              <a:rPr kumimoji="0" lang="en-US" alt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alt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bo‘lgan</a:t>
            </a:r>
            <a:r>
              <a:rPr kumimoji="0" lang="en-US" alt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alt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ma’lumot</a:t>
            </a:r>
            <a:r>
              <a:rPr kumimoji="0" lang="en-US" alt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alt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bu</a:t>
            </a:r>
            <a:r>
              <a:rPr kumimoji="0" lang="en-US" alt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……..</a:t>
            </a:r>
            <a:endParaRPr kumimoji="0" lang="en-US" alt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Скругленный прямоугольник 78">
            <a:extLst>
              <a:ext uri="{FF2B5EF4-FFF2-40B4-BE49-F238E27FC236}">
                <a16:creationId xmlns:a16="http://schemas.microsoft.com/office/drawing/2014/main" xmlns="" id="{A957799B-C4B2-4C42-90C7-D36B1A3823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7191" y="1141526"/>
            <a:ext cx="1476375" cy="116205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Darsda</a:t>
            </a:r>
            <a:r>
              <a:rPr kumimoji="0" lang="en-US" alt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alt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menga</a:t>
            </a:r>
            <a:r>
              <a:rPr kumimoji="0" lang="en-US" alt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alt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takror</a:t>
            </a:r>
            <a:r>
              <a:rPr kumimoji="0" lang="en-US" alt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alt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bo‘lgan</a:t>
            </a:r>
            <a:r>
              <a:rPr kumimoji="0" lang="en-US" alt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alt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ma’lumot</a:t>
            </a:r>
            <a:r>
              <a:rPr kumimoji="0" lang="en-US" alt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alt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bu</a:t>
            </a:r>
            <a:r>
              <a:rPr kumimoji="0" lang="en-US" alt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……………….</a:t>
            </a:r>
            <a:endParaRPr kumimoji="0" lang="en-US" alt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Пятиугольник 77">
            <a:extLst>
              <a:ext uri="{FF2B5EF4-FFF2-40B4-BE49-F238E27FC236}">
                <a16:creationId xmlns:a16="http://schemas.microsoft.com/office/drawing/2014/main" xmlns="" id="{7ECB79FC-F19F-4405-B6C0-D748B64D5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994" y="1619570"/>
            <a:ext cx="409575" cy="238125"/>
          </a:xfrm>
          <a:prstGeom prst="homePlate">
            <a:avLst>
              <a:gd name="adj" fmla="val 41304"/>
            </a:avLst>
          </a:prstGeom>
          <a:solidFill>
            <a:srgbClr val="4472C4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ятиугольник 76">
            <a:extLst>
              <a:ext uri="{FF2B5EF4-FFF2-40B4-BE49-F238E27FC236}">
                <a16:creationId xmlns:a16="http://schemas.microsoft.com/office/drawing/2014/main" xmlns="" id="{FDD1A4FA-383B-43F3-93F1-FC6C5A1981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0864" y="1603488"/>
            <a:ext cx="428625" cy="238125"/>
          </a:xfrm>
          <a:prstGeom prst="homePlate">
            <a:avLst>
              <a:gd name="adj" fmla="val 48913"/>
            </a:avLst>
          </a:prstGeom>
          <a:solidFill>
            <a:srgbClr val="4472C4"/>
          </a:solidFill>
          <a:ln w="12700" cap="flat" cmpd="sng" algn="ctr">
            <a:solidFill>
              <a:srgbClr val="4472C4"/>
            </a:solidFill>
            <a:prstDash val="solid"/>
            <a:miter lim="800000"/>
            <a:headEnd/>
            <a:tailEnd/>
          </a:ln>
          <a:effec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xmlns="" id="{A86811C7-B9EA-4ECE-B7BA-3E13C4A8A1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904" y="98425"/>
            <a:ext cx="476059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  <a:r>
              <a:rPr kumimoji="0" lang="en-US" alt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Gapni</a:t>
            </a:r>
            <a:r>
              <a:rPr kumimoji="0" lang="en-US" alt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to‘ldir</a:t>
            </a:r>
            <a:r>
              <a:rPr kumimoji="0" lang="en-US" alt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“</a:t>
            </a:r>
            <a:r>
              <a:rPr kumimoji="0" lang="en-US" alt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refleksiya</a:t>
            </a:r>
            <a:r>
              <a:rPr kumimoji="0" lang="en-US" alt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mash</a:t>
            </a:r>
            <a:r>
              <a:rPr kumimoji="0" lang="en-US" alt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NewRomanPSMT"/>
              </a:rPr>
              <a:t>qi</a:t>
            </a:r>
            <a:r>
              <a:rPr kumimoji="0" lang="en-US" alt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NewRomanPSMT"/>
              </a:rPr>
              <a:t> </a:t>
            </a: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xmlns="" id="{EC3EA77E-A493-489A-B137-D51EDC890B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/>
            </a:r>
            <a:b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"/>
            <a:ext cx="5765800" cy="3244850"/>
            <a:chOff x="0" y="71163"/>
            <a:chExt cx="5765800" cy="3173687"/>
          </a:xfrm>
        </p:grpSpPr>
        <p:sp>
          <p:nvSpPr>
            <p:cNvPr id="3" name="object 3"/>
            <p:cNvSpPr/>
            <p:nvPr/>
          </p:nvSpPr>
          <p:spPr>
            <a:xfrm>
              <a:off x="0" y="501122"/>
              <a:ext cx="5765800" cy="274372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10548" y="71163"/>
              <a:ext cx="5744706" cy="41667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15089" y="57643"/>
            <a:ext cx="5624758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pc="20" dirty="0" err="1">
                <a:solidFill>
                  <a:prstClr val="white"/>
                </a:solidFill>
              </a:rPr>
              <a:t>Mustaqil</a:t>
            </a:r>
            <a:r>
              <a:rPr lang="en-US" spc="20" dirty="0">
                <a:solidFill>
                  <a:prstClr val="white"/>
                </a:solidFill>
              </a:rPr>
              <a:t> </a:t>
            </a:r>
            <a:r>
              <a:rPr lang="en-US" spc="20" dirty="0" err="1">
                <a:solidFill>
                  <a:prstClr val="white"/>
                </a:solidFill>
              </a:rPr>
              <a:t>bajarish</a:t>
            </a:r>
            <a:r>
              <a:rPr lang="en-US" spc="20" dirty="0">
                <a:solidFill>
                  <a:prstClr val="white"/>
                </a:solidFill>
              </a:rPr>
              <a:t> </a:t>
            </a:r>
            <a:r>
              <a:rPr lang="en-US" spc="20" dirty="0" err="1">
                <a:solidFill>
                  <a:prstClr val="white"/>
                </a:solidFill>
              </a:rPr>
              <a:t>uchun</a:t>
            </a:r>
            <a:r>
              <a:rPr lang="en-US" spc="20" dirty="0">
                <a:solidFill>
                  <a:prstClr val="white"/>
                </a:solidFill>
              </a:rPr>
              <a:t> </a:t>
            </a:r>
            <a:r>
              <a:rPr lang="en-US" spc="20" dirty="0" err="1">
                <a:solidFill>
                  <a:prstClr val="white"/>
                </a:solidFill>
              </a:rPr>
              <a:t>topshiriq</a:t>
            </a:r>
            <a:r>
              <a:rPr lang="en-US" spc="20" dirty="0">
                <a:solidFill>
                  <a:prstClr val="white"/>
                </a:solidFill>
              </a:rPr>
              <a:t>:</a:t>
            </a:r>
            <a:endParaRPr sz="2400" spc="15" dirty="0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093470C6-7342-4D39-AA1A-CD2207362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7" y="521032"/>
            <a:ext cx="3445763" cy="309447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7A7227E4-0BC8-4C13-94BB-05E9914C9E8E}"/>
              </a:ext>
            </a:extLst>
          </p:cNvPr>
          <p:cNvSpPr/>
          <p:nvPr/>
        </p:nvSpPr>
        <p:spPr>
          <a:xfrm>
            <a:off x="270341" y="724854"/>
            <a:ext cx="48051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ADBC92A8-4A03-4C6A-8C73-56B786695B72}"/>
              </a:ext>
            </a:extLst>
          </p:cNvPr>
          <p:cNvSpPr/>
          <p:nvPr/>
        </p:nvSpPr>
        <p:spPr>
          <a:xfrm>
            <a:off x="-32833" y="784676"/>
            <a:ext cx="5750545" cy="1689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“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E’tirof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–Zulfiyaning 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ibratli hayot yo‘li va ijodi haqida qo‘shimcha ma’lumot to‘plash.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2.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Nuqtai nazar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–Shoiraning</a:t>
            </a:r>
            <a:r>
              <a:rPr lang="es-E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“Nevara Ulug‘bekka” she’ri 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asosida taassurot yozish.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endParaRPr lang="en-US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3. “Yangiliklar” </a:t>
            </a:r>
            <a:r>
              <a:rPr kumimoji="0" lang="es-ES" sz="1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– Hamid Olimjon, Oybek, Oydin xotiralariga bag‘ishlab yozgan poema, ocherk va </a:t>
            </a: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dostonlari ro‘yxati.</a:t>
            </a:r>
            <a:endParaRPr kumimoji="0" lang="ru-RU" sz="1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75D0739A-18A1-4A3E-B5FE-04BE4BB4FE78}"/>
              </a:ext>
            </a:extLst>
          </p:cNvPr>
          <p:cNvSpPr/>
          <p:nvPr/>
        </p:nvSpPr>
        <p:spPr>
          <a:xfrm>
            <a:off x="-208497" y="461147"/>
            <a:ext cx="36542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Kitobxon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kundaligi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metodi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26" name="Picture 2" descr="Картинки по запросу &quot;zulfiya dostonlari&quot;">
            <a:extLst>
              <a:ext uri="{FF2B5EF4-FFF2-40B4-BE49-F238E27FC236}">
                <a16:creationId xmlns:a16="http://schemas.microsoft.com/office/drawing/2014/main" xmlns="" id="{E0E499D7-FBC2-4189-90BD-B475341035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462" y="1999389"/>
            <a:ext cx="857250" cy="1182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CB5998A6-C42A-4EA9-94D0-3FB5FCC9FF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0210" y="2003425"/>
            <a:ext cx="857250" cy="118227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D716CC9-FB36-47C5-9169-12A4CE15A5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8843" y="2003425"/>
            <a:ext cx="857250" cy="117823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5855182-1425-44C1-A5F4-155122FE1E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538" y="13013"/>
            <a:ext cx="509629" cy="40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17756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05BDA8A-E9C8-4325-8F0E-D3B0D481E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2410649"/>
            <a:ext cx="1444228" cy="83420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8C607D11-B534-4615-B43D-E0A96C9CC93D}"/>
              </a:ext>
            </a:extLst>
          </p:cNvPr>
          <p:cNvSpPr/>
          <p:nvPr/>
        </p:nvSpPr>
        <p:spPr>
          <a:xfrm>
            <a:off x="279491" y="772974"/>
            <a:ext cx="5765888" cy="1446550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E’tiboringiz</a:t>
            </a:r>
            <a:r>
              <a:rPr kumimoji="0" lang="ru-RU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ea typeface="+mn-ea"/>
                <a:cs typeface="Arial" panose="020B0604020202020204" pitchFamily="34" charset="0"/>
              </a:rPr>
              <a:t>rahmat</a:t>
            </a:r>
            <a:r>
              <a:rPr kumimoji="0" lang="en-US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atura MT Script Capitals" panose="03020802060602070202" pitchFamily="66" charset="0"/>
                <a:ea typeface="+mn-ea"/>
                <a:cs typeface="Arial" panose="020B0604020202020204" pitchFamily="34" charset="0"/>
              </a:rPr>
              <a:t>!</a:t>
            </a:r>
            <a:endParaRPr kumimoji="0" lang="ru-RU" sz="4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015041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2387" y="56949"/>
            <a:ext cx="4746625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25400" indent="228600" algn="ctr"/>
            <a:r>
              <a:rPr lang="en-US" sz="2400" spc="15" dirty="0">
                <a:latin typeface="Arial" panose="020B0604020202020204" pitchFamily="34" charset="0"/>
                <a:cs typeface="Arial" panose="020B0604020202020204" pitchFamily="34" charset="0"/>
              </a:rPr>
              <a:t>BILIMINGIZNI SINANG!</a:t>
            </a:r>
            <a:endParaRPr sz="24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1871" y="573193"/>
            <a:ext cx="2286000" cy="134832"/>
          </a:xfrm>
          <a:custGeom>
            <a:avLst/>
            <a:gdLst/>
            <a:ahLst/>
            <a:cxnLst/>
            <a:rect l="l" t="t" r="r" b="b"/>
            <a:pathLst>
              <a:path w="2563495" h="257175">
                <a:moveTo>
                  <a:pt x="2563174" y="0"/>
                </a:moveTo>
                <a:lnTo>
                  <a:pt x="179999" y="0"/>
                </a:lnTo>
                <a:lnTo>
                  <a:pt x="132290" y="6458"/>
                </a:lnTo>
                <a:lnTo>
                  <a:pt x="89331" y="24666"/>
                </a:lnTo>
                <a:lnTo>
                  <a:pt x="52873" y="52875"/>
                </a:lnTo>
                <a:lnTo>
                  <a:pt x="24665" y="89333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7"/>
                </a:lnTo>
                <a:lnTo>
                  <a:pt x="2383175" y="257177"/>
                </a:lnTo>
                <a:lnTo>
                  <a:pt x="2430884" y="250719"/>
                </a:lnTo>
                <a:lnTo>
                  <a:pt x="2473843" y="232510"/>
                </a:lnTo>
                <a:lnTo>
                  <a:pt x="2510301" y="204302"/>
                </a:lnTo>
                <a:lnTo>
                  <a:pt x="2538509" y="167843"/>
                </a:lnTo>
                <a:lnTo>
                  <a:pt x="2556716" y="124885"/>
                </a:lnTo>
                <a:lnTo>
                  <a:pt x="2563174" y="77176"/>
                </a:lnTo>
                <a:lnTo>
                  <a:pt x="256317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851"/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</a:t>
            </a:r>
            <a:endParaRPr sz="1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131F907-5581-4034-A302-07C9F819C4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8362" y="573193"/>
            <a:ext cx="618950" cy="700869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28E59D0E-9E31-4C11-9AEC-D4C5576A7411}"/>
              </a:ext>
            </a:extLst>
          </p:cNvPr>
          <p:cNvSpPr/>
          <p:nvPr/>
        </p:nvSpPr>
        <p:spPr>
          <a:xfrm>
            <a:off x="123083" y="848235"/>
            <a:ext cx="3962400" cy="60960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Zulfiya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she’riy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to‘plamlar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dostonlar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muallifi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: изогнутая влево 5">
            <a:extLst>
              <a:ext uri="{FF2B5EF4-FFF2-40B4-BE49-F238E27FC236}">
                <a16:creationId xmlns:a16="http://schemas.microsoft.com/office/drawing/2014/main" xmlns="" id="{5EBFF1E0-CCE8-4CD9-947B-2DFB092F2490}"/>
              </a:ext>
            </a:extLst>
          </p:cNvPr>
          <p:cNvSpPr/>
          <p:nvPr/>
        </p:nvSpPr>
        <p:spPr>
          <a:xfrm>
            <a:off x="4085483" y="1211265"/>
            <a:ext cx="304800" cy="6096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98BCC3FF-B9D9-4A59-8372-8979D54E0873}"/>
              </a:ext>
            </a:extLst>
          </p:cNvPr>
          <p:cNvSpPr/>
          <p:nvPr/>
        </p:nvSpPr>
        <p:spPr>
          <a:xfrm>
            <a:off x="1375517" y="1698625"/>
            <a:ext cx="4250583" cy="1371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6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1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varaqlari</a:t>
            </a:r>
            <a:r>
              <a:rPr lang="en-US" sz="1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”, “Uni </a:t>
            </a:r>
            <a:r>
              <a:rPr lang="en-US" sz="16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Farhod</a:t>
            </a:r>
            <a:r>
              <a:rPr lang="en-US" sz="1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en-US" sz="16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edilar</a:t>
            </a:r>
            <a:r>
              <a:rPr lang="en-US" sz="1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”, ”</a:t>
            </a:r>
            <a:r>
              <a:rPr lang="en-US" sz="16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Hijron</a:t>
            </a:r>
            <a:r>
              <a:rPr lang="en-US" sz="1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kunlarida</a:t>
            </a:r>
            <a:r>
              <a:rPr lang="en-US" sz="1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”, “Tong </a:t>
            </a:r>
            <a:r>
              <a:rPr lang="en-US" sz="16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qo‘shig‘I</a:t>
            </a:r>
            <a:r>
              <a:rPr lang="en-US" sz="1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16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O‘ylar</a:t>
            </a:r>
            <a:r>
              <a:rPr lang="en-US" sz="1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16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Shalola</a:t>
            </a:r>
            <a:r>
              <a:rPr lang="en-US" sz="1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16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Oydin</a:t>
            </a:r>
            <a:r>
              <a:rPr lang="en-US" sz="1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1600" b="1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Quyoshli</a:t>
            </a:r>
            <a:r>
              <a:rPr lang="en-US" sz="1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Qalam” </a:t>
            </a:r>
            <a:r>
              <a:rPr lang="en-US" sz="16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1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she’riy</a:t>
            </a:r>
            <a:r>
              <a:rPr lang="en-US" sz="1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to‘plam</a:t>
            </a:r>
            <a:r>
              <a:rPr lang="en-US" sz="1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dostonlari</a:t>
            </a:r>
            <a:r>
              <a:rPr lang="en-US" sz="1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muallifi</a:t>
            </a:r>
            <a:r>
              <a:rPr lang="en-US" sz="1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081385B-BC4D-44FD-9309-19F9778038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71" y="1546226"/>
            <a:ext cx="1283646" cy="156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313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60CBED69-302F-4CB5-91C2-A4ABB7EBD99A}"/>
              </a:ext>
            </a:extLst>
          </p:cNvPr>
          <p:cNvSpPr/>
          <p:nvPr/>
        </p:nvSpPr>
        <p:spPr>
          <a:xfrm>
            <a:off x="139700" y="1127125"/>
            <a:ext cx="3200400" cy="99060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Shoiraning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asarlari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xorijiy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tillarga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tarjima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336C453E-F1C2-4385-8346-B063236E05B8}"/>
              </a:ext>
            </a:extLst>
          </p:cNvPr>
          <p:cNvSpPr/>
          <p:nvPr/>
        </p:nvSpPr>
        <p:spPr>
          <a:xfrm>
            <a:off x="977900" y="22225"/>
            <a:ext cx="45847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kern="0" spc="15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BILIMINGIZNI SINANG!</a:t>
            </a:r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BAB007C7-6911-4E4C-B3D9-91B0B0B7DA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1946" y="784225"/>
            <a:ext cx="2287762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361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043" y="0"/>
            <a:ext cx="5717713" cy="3244849"/>
            <a:chOff x="24043" y="0"/>
            <a:chExt cx="5717713" cy="3244849"/>
          </a:xfrm>
        </p:grpSpPr>
        <p:sp>
          <p:nvSpPr>
            <p:cNvPr id="3" name="object 3"/>
            <p:cNvSpPr/>
            <p:nvPr/>
          </p:nvSpPr>
          <p:spPr>
            <a:xfrm>
              <a:off x="66840" y="784224"/>
              <a:ext cx="5650865" cy="2460625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24043" y="0"/>
              <a:ext cx="5717713" cy="715543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5469" y="8667"/>
            <a:ext cx="5442773" cy="779701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16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Zulfiya</a:t>
            </a:r>
            <a:r>
              <a:rPr lang="ru-RU" sz="16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ХХ </a:t>
            </a:r>
            <a:r>
              <a:rPr lang="ru-RU" sz="16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аsr</a:t>
            </a:r>
            <a:r>
              <a:rPr lang="ru-RU" sz="16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</a:t>
            </a:r>
            <a:r>
              <a:rPr lang="en-US" sz="16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‘</a:t>
            </a:r>
            <a:r>
              <a:rPr lang="ru-RU" sz="16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zbek</a:t>
            </a:r>
            <a:r>
              <a:rPr lang="ru-RU" sz="16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аdаbiyotidа</a:t>
            </a:r>
            <a:r>
              <a:rPr lang="ru-RU" sz="16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she’riyat</a:t>
            </a:r>
            <a:r>
              <a:rPr lang="ru-RU" sz="16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vа</a:t>
            </a:r>
            <a:r>
              <a:rPr lang="ru-RU" sz="16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en-US" sz="16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16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dostonchilikdа</a:t>
            </a:r>
            <a:r>
              <a:rPr lang="ru-RU" sz="16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sezilаrli</a:t>
            </a:r>
            <a:r>
              <a:rPr lang="ru-RU" sz="16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iz</a:t>
            </a:r>
            <a:r>
              <a:rPr lang="ru-RU" sz="16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qoldirgаn</a:t>
            </a:r>
            <a:r>
              <a:rPr lang="ru-RU" sz="16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shoirа</a:t>
            </a:r>
            <a:r>
              <a:rPr lang="ru-RU" sz="16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hisoblаnаdi</a:t>
            </a:r>
            <a:r>
              <a:rPr lang="ru-RU" sz="16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r>
              <a:rPr lang="ru-RU" sz="1600" b="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ru-RU" sz="1600" b="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sz="1600" spc="15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74E9D367-E677-45C1-9FB3-1F2675474624}"/>
              </a:ext>
            </a:extLst>
          </p:cNvPr>
          <p:cNvSpPr/>
          <p:nvPr/>
        </p:nvSpPr>
        <p:spPr>
          <a:xfrm>
            <a:off x="292100" y="953183"/>
            <a:ext cx="4800600" cy="19812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b="1" kern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      </a:t>
            </a:r>
            <a:r>
              <a:rPr lang="ru-RU" sz="1600" b="1" kern="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Uning</a:t>
            </a:r>
            <a:r>
              <a:rPr lang="ru-RU" sz="1600" b="1" kern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she’riyatidа</a:t>
            </a:r>
            <a:r>
              <a:rPr lang="ru-RU" sz="1600" b="1" kern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hаyot</a:t>
            </a:r>
            <a:r>
              <a:rPr lang="ru-RU" sz="1600" b="1" kern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zаvqi</a:t>
            </a:r>
            <a:r>
              <a:rPr lang="ru-RU" sz="1600" b="1" kern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 </a:t>
            </a:r>
            <a:r>
              <a:rPr lang="ru-RU" sz="1600" b="1" kern="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yarаtish</a:t>
            </a:r>
            <a:r>
              <a:rPr lang="ru-RU" sz="1600" b="1" kern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shаvqi</a:t>
            </a:r>
            <a:r>
              <a:rPr lang="ru-RU" sz="1600" b="1" kern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vа</a:t>
            </a:r>
            <a:r>
              <a:rPr lang="ru-RU" sz="1600" b="1" kern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g</a:t>
            </a:r>
            <a:r>
              <a:rPr lang="en-US" sz="1600" b="1" kern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‘</a:t>
            </a:r>
            <a:r>
              <a:rPr lang="ru-RU" sz="1600" b="1" kern="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oliblik</a:t>
            </a:r>
            <a:r>
              <a:rPr lang="ru-RU" sz="1600" b="1" kern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g</a:t>
            </a:r>
            <a:r>
              <a:rPr lang="en-US" sz="1600" b="1" kern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‘</a:t>
            </a:r>
            <a:r>
              <a:rPr lang="ru-RU" sz="1600" b="1" kern="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ururi</a:t>
            </a:r>
            <a:r>
              <a:rPr lang="ru-RU" sz="1600" b="1" kern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 </a:t>
            </a:r>
            <a:r>
              <a:rPr lang="ru-RU" sz="1600" b="1" kern="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kelаjаk</a:t>
            </a:r>
            <a:r>
              <a:rPr lang="ru-RU" sz="1600" b="1" kern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sururi</a:t>
            </a:r>
            <a:r>
              <a:rPr lang="ru-RU" sz="1600" b="1" kern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hаmdа</a:t>
            </a:r>
            <a:r>
              <a:rPr lang="ru-RU" sz="1600" b="1" kern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insonlаr</a:t>
            </a:r>
            <a:r>
              <a:rPr lang="ru-RU" sz="1600" b="1" kern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bахti</a:t>
            </a:r>
            <a:r>
              <a:rPr lang="ru-RU" sz="1600" b="1" kern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 </a:t>
            </a:r>
            <a:r>
              <a:rPr lang="ru-RU" sz="1600" b="1" kern="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oshiqlаr</a:t>
            </a:r>
            <a:r>
              <a:rPr lang="ru-RU" sz="1600" b="1" kern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аhdi</a:t>
            </a:r>
            <a:r>
              <a:rPr lang="ru-RU" sz="1600" b="1" kern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 </a:t>
            </a:r>
            <a:r>
              <a:rPr lang="ru-RU" sz="1600" b="1" kern="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хаlqning</a:t>
            </a:r>
            <a:r>
              <a:rPr lang="ru-RU" sz="1600" b="1" kern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yovgа</a:t>
            </a:r>
            <a:r>
              <a:rPr lang="ru-RU" sz="1600" b="1" kern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 </a:t>
            </a:r>
            <a:r>
              <a:rPr lang="ru-RU" sz="1600" b="1" kern="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yomonlikkа</a:t>
            </a:r>
            <a:r>
              <a:rPr lang="ru-RU" sz="1600" b="1" kern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g</a:t>
            </a:r>
            <a:r>
              <a:rPr lang="en-US" sz="1600" b="1" kern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‘</a:t>
            </a:r>
            <a:r>
              <a:rPr lang="ru-RU" sz="1600" b="1" kern="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аzаbi</a:t>
            </a:r>
            <a:r>
              <a:rPr lang="ru-RU" sz="1600" b="1" kern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 </a:t>
            </a:r>
            <a:r>
              <a:rPr lang="ru-RU" sz="1600" b="1" kern="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qirqin</a:t>
            </a:r>
            <a:r>
              <a:rPr lang="ru-RU" sz="1600" b="1" kern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urush</a:t>
            </a:r>
            <a:r>
              <a:rPr lang="ru-RU" sz="1600" b="1" kern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keltirgаn</a:t>
            </a:r>
            <a:r>
              <a:rPr lang="ru-RU" sz="1600" b="1" kern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hijron</a:t>
            </a:r>
            <a:r>
              <a:rPr lang="ru-RU" sz="1600" b="1" kern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аzobi-yu</a:t>
            </a:r>
            <a:r>
              <a:rPr lang="ru-RU" sz="1600" b="1" kern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аyolning</a:t>
            </a:r>
            <a:r>
              <a:rPr lang="ru-RU" sz="1600" b="1" kern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bаrdoshi</a:t>
            </a:r>
            <a:r>
              <a:rPr lang="ru-RU" sz="1600" b="1" kern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 </a:t>
            </a:r>
            <a:r>
              <a:rPr lang="ru-RU" sz="1600" b="1" kern="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хullаs</a:t>
            </a:r>
            <a:r>
              <a:rPr lang="en-US" sz="1600" b="1" kern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</a:t>
            </a:r>
            <a:r>
              <a:rPr lang="ru-RU" sz="1600" b="1" kern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хilmа-хil</a:t>
            </a:r>
            <a:r>
              <a:rPr lang="ru-RU" sz="1600" b="1" kern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hаyotiy</a:t>
            </a:r>
            <a:r>
              <a:rPr lang="ru-RU" sz="1600" b="1" kern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 </a:t>
            </a:r>
            <a:r>
              <a:rPr lang="ru-RU" sz="1600" b="1" kern="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insoniy</a:t>
            </a:r>
            <a:r>
              <a:rPr lang="ru-RU" sz="1600" b="1" kern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tuyg</a:t>
            </a:r>
            <a:r>
              <a:rPr lang="en-US" sz="1600" b="1" kern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‘</a:t>
            </a:r>
            <a:r>
              <a:rPr lang="ru-RU" sz="1600" b="1" kern="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ulаr</a:t>
            </a:r>
            <a:r>
              <a:rPr lang="ru-RU" sz="1600" b="1" kern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 </a:t>
            </a:r>
            <a:r>
              <a:rPr lang="ru-RU" sz="1600" b="1" kern="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fikrlаr</a:t>
            </a:r>
            <a:r>
              <a:rPr lang="ru-RU" sz="1600" b="1" kern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 g</a:t>
            </a:r>
            <a:r>
              <a:rPr lang="en-US" sz="1600" b="1" kern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‘</a:t>
            </a:r>
            <a:r>
              <a:rPr lang="ru-RU" sz="1600" b="1" kern="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oyalаr</a:t>
            </a:r>
            <a:r>
              <a:rPr lang="ru-RU" sz="1600" b="1" kern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ifodаlаnаdi</a:t>
            </a:r>
            <a:r>
              <a:rPr lang="ru-RU" sz="1600" b="1" kern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</a:t>
            </a:r>
            <a:endParaRPr lang="ru-RU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9866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5765799" cy="3188424"/>
            <a:chOff x="21359" y="-3036"/>
            <a:chExt cx="5765799" cy="3188424"/>
          </a:xfrm>
        </p:grpSpPr>
        <p:sp>
          <p:nvSpPr>
            <p:cNvPr id="3" name="object 3"/>
            <p:cNvSpPr/>
            <p:nvPr/>
          </p:nvSpPr>
          <p:spPr>
            <a:xfrm>
              <a:off x="66840" y="490647"/>
              <a:ext cx="5650865" cy="2694741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21359" y="-3036"/>
              <a:ext cx="5765799" cy="486162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70341" y="62571"/>
            <a:ext cx="5277673" cy="41036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400" spc="15" dirty="0" err="1">
                <a:latin typeface="Arial" panose="020B0604020202020204" pitchFamily="34" charset="0"/>
                <a:cs typeface="Arial" panose="020B0604020202020204" pitchFamily="34" charset="0"/>
              </a:rPr>
              <a:t>Zulfiya</a:t>
            </a:r>
            <a:r>
              <a:rPr lang="en-US" sz="24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15" dirty="0" err="1">
                <a:latin typeface="Arial" panose="020B0604020202020204" pitchFamily="34" charset="0"/>
                <a:cs typeface="Arial" panose="020B0604020202020204" pitchFamily="34" charset="0"/>
              </a:rPr>
              <a:t>she’rlaridan</a:t>
            </a:r>
            <a:r>
              <a:rPr lang="en-US" sz="24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15" dirty="0" err="1">
                <a:latin typeface="Arial" panose="020B0604020202020204" pitchFamily="34" charset="0"/>
                <a:cs typeface="Arial" panose="020B0604020202020204" pitchFamily="34" charset="0"/>
              </a:rPr>
              <a:t>namunalar</a:t>
            </a:r>
            <a:endParaRPr sz="24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3CE513B0-FC93-492B-A512-D2AD59B00126}"/>
              </a:ext>
            </a:extLst>
          </p:cNvPr>
          <p:cNvSpPr/>
          <p:nvPr/>
        </p:nvSpPr>
        <p:spPr>
          <a:xfrm>
            <a:off x="883404" y="2628744"/>
            <a:ext cx="46432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O‘tkir Rahmat qanday mukofotlarga sazovor bo‘lgan?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7CEFD82-F73D-4811-BFE2-EA32AF0123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2722" y="684428"/>
            <a:ext cx="1950733" cy="2244721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694C5AD3-0071-45F9-B7B7-2457CB52F870}"/>
              </a:ext>
            </a:extLst>
          </p:cNvPr>
          <p:cNvSpPr/>
          <p:nvPr/>
        </p:nvSpPr>
        <p:spPr>
          <a:xfrm>
            <a:off x="1045776" y="493339"/>
            <a:ext cx="16754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NEVARA</a:t>
            </a:r>
          </a:p>
          <a:p>
            <a:pPr algn="ctr"/>
            <a:r>
              <a:rPr lang="en-US" sz="16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ULUG‘BEKKA</a:t>
            </a:r>
            <a:endParaRPr lang="ru-RU" b="1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1D9A0DF2-E9C1-42CB-BF91-BF3FE5A41D94}"/>
              </a:ext>
            </a:extLst>
          </p:cNvPr>
          <p:cNvSpPr/>
          <p:nvPr/>
        </p:nvSpPr>
        <p:spPr>
          <a:xfrm>
            <a:off x="69454" y="1077769"/>
            <a:ext cx="3623267" cy="1846659"/>
          </a:xfrm>
          <a:prstGeom prst="rect">
            <a:avLst/>
          </a:prstGeom>
          <a:ln w="190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Nevaram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quyunday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otilib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Qalamim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tagidan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qog‘ozni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yular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Damda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varrak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yasab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ko‘kka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uchirib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Izidan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qop-qora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ko‘zlari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yurar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Varrak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tortar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shekil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murg‘akni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-la</a:t>
            </a:r>
          </a:p>
          <a:p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Oyoq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tirab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siltar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dakani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kibor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591710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05BDA8A-E9C8-4325-8F0E-D3B0D481E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2100" y="2408335"/>
            <a:ext cx="1444228" cy="834201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E00C354C-0B46-429E-A002-3A6BE9ED0496}"/>
              </a:ext>
            </a:extLst>
          </p:cNvPr>
          <p:cNvSpPr/>
          <p:nvPr/>
        </p:nvSpPr>
        <p:spPr>
          <a:xfrm>
            <a:off x="1892300" y="1012825"/>
            <a:ext cx="3760966" cy="1107996"/>
          </a:xfrm>
          <a:prstGeom prst="rect">
            <a:avLst/>
          </a:prstGeom>
          <a:ln w="19050"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en-US" sz="16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Ayrilib</a:t>
            </a:r>
            <a:r>
              <a:rPr lang="en-US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qog‘ozdan</a:t>
            </a:r>
            <a:r>
              <a:rPr lang="en-US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she’rdan</a:t>
            </a:r>
            <a:r>
              <a:rPr lang="en-US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hushdan</a:t>
            </a:r>
            <a:endParaRPr lang="en-US" sz="16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Boqaman</a:t>
            </a:r>
            <a:r>
              <a:rPr lang="en-US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varrakboz</a:t>
            </a:r>
            <a:r>
              <a:rPr lang="en-US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jonga</a:t>
            </a:r>
            <a:r>
              <a:rPr lang="en-US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baxtiyor</a:t>
            </a:r>
            <a:r>
              <a:rPr lang="en-US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6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Naq</a:t>
            </a:r>
            <a:r>
              <a:rPr lang="en-US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bobosi</a:t>
            </a:r>
            <a:r>
              <a:rPr lang="en-US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siyoq</a:t>
            </a:r>
            <a:r>
              <a:rPr lang="en-US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zehniday</a:t>
            </a:r>
            <a:r>
              <a:rPr lang="en-US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tiyrak</a:t>
            </a:r>
            <a:r>
              <a:rPr lang="en-US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16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Ko‘kish</a:t>
            </a:r>
            <a:r>
              <a:rPr lang="en-US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alangada</a:t>
            </a:r>
            <a:r>
              <a:rPr lang="en-US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yonar</a:t>
            </a:r>
            <a:r>
              <a:rPr lang="en-US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soch</a:t>
            </a:r>
            <a:r>
              <a:rPr lang="en-US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16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qosh</a:t>
            </a:r>
            <a:r>
              <a:rPr lang="en-US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6C2496A-95E6-4C0E-89AF-78C222164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021" y="708025"/>
            <a:ext cx="1676079" cy="170031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85C538CD-5892-48A7-8DC0-FB4C265B33C6}"/>
              </a:ext>
            </a:extLst>
          </p:cNvPr>
          <p:cNvSpPr/>
          <p:nvPr/>
        </p:nvSpPr>
        <p:spPr>
          <a:xfrm>
            <a:off x="596900" y="0"/>
            <a:ext cx="6096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kern="0" spc="15" dirty="0" err="1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Zulfiya</a:t>
            </a:r>
            <a:r>
              <a:rPr lang="en-US" sz="2400" b="1" kern="0" spc="15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b="1" kern="0" spc="15" dirty="0" err="1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she’rlaridan</a:t>
            </a:r>
            <a:r>
              <a:rPr lang="en-US" sz="2400" b="1" kern="0" spc="15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400" b="1" kern="0" spc="15" dirty="0" err="1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namunalar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51333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"/>
            <a:ext cx="5765800" cy="3141415"/>
            <a:chOff x="66840" y="43973"/>
            <a:chExt cx="5765800" cy="3141415"/>
          </a:xfrm>
        </p:grpSpPr>
        <p:sp>
          <p:nvSpPr>
            <p:cNvPr id="3" name="object 3"/>
            <p:cNvSpPr/>
            <p:nvPr/>
          </p:nvSpPr>
          <p:spPr>
            <a:xfrm>
              <a:off x="66840" y="583722"/>
              <a:ext cx="5650865" cy="2601666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43973"/>
              <a:ext cx="5765792" cy="532228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67482" y="103434"/>
            <a:ext cx="4230835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pc="15" dirty="0"/>
              <a:t>       SHE’R TAHLILI</a:t>
            </a:r>
            <a:endParaRPr spc="15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E69E26E-FB7A-425A-B812-889EB75853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40" y="614974"/>
            <a:ext cx="3654260" cy="366032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53867D19-4810-40BF-8E4E-876CF751F561}"/>
              </a:ext>
            </a:extLst>
          </p:cNvPr>
          <p:cNvSpPr/>
          <p:nvPr/>
        </p:nvSpPr>
        <p:spPr>
          <a:xfrm>
            <a:off x="66840" y="729128"/>
            <a:ext cx="42850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0DB66D6C-AA8D-4A25-A51F-330754C31D71}"/>
              </a:ext>
            </a:extLst>
          </p:cNvPr>
          <p:cNvSpPr/>
          <p:nvPr/>
        </p:nvSpPr>
        <p:spPr>
          <a:xfrm>
            <a:off x="215901" y="1068855"/>
            <a:ext cx="4285039" cy="762000"/>
          </a:xfrm>
          <a:prstGeom prst="round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Nevara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she’rida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shoiraga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ko‘rsatgan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5EDA53D3-22C8-47F9-974F-7C1DDE866522}"/>
              </a:ext>
            </a:extLst>
          </p:cNvPr>
          <p:cNvSpPr/>
          <p:nvPr/>
        </p:nvSpPr>
        <p:spPr>
          <a:xfrm>
            <a:off x="561980" y="608471"/>
            <a:ext cx="2316340" cy="4078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5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O‘LAB KO‘RING!</a:t>
            </a:r>
            <a:endParaRPr lang="ru-RU" dirty="0"/>
          </a:p>
        </p:txBody>
      </p:sp>
      <p:sp>
        <p:nvSpPr>
          <p:cNvPr id="11" name="Стрелка: изогнутая влево 10">
            <a:extLst>
              <a:ext uri="{FF2B5EF4-FFF2-40B4-BE49-F238E27FC236}">
                <a16:creationId xmlns:a16="http://schemas.microsoft.com/office/drawing/2014/main" xmlns="" id="{2C13D35D-043F-4A4D-8EAC-79CBD68BF4EE}"/>
              </a:ext>
            </a:extLst>
          </p:cNvPr>
          <p:cNvSpPr/>
          <p:nvPr/>
        </p:nvSpPr>
        <p:spPr>
          <a:xfrm>
            <a:off x="4500940" y="1570583"/>
            <a:ext cx="497378" cy="69624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14414DAF-DC82-40DD-B059-50449B71FABF}"/>
              </a:ext>
            </a:extLst>
          </p:cNvPr>
          <p:cNvSpPr/>
          <p:nvPr/>
        </p:nvSpPr>
        <p:spPr>
          <a:xfrm>
            <a:off x="1130300" y="2266825"/>
            <a:ext cx="3733800" cy="6962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7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"/>
            <a:ext cx="5765800" cy="3185387"/>
            <a:chOff x="0" y="1"/>
            <a:chExt cx="5765800" cy="3185387"/>
          </a:xfrm>
        </p:grpSpPr>
        <p:sp>
          <p:nvSpPr>
            <p:cNvPr id="3" name="object 3"/>
            <p:cNvSpPr/>
            <p:nvPr/>
          </p:nvSpPr>
          <p:spPr>
            <a:xfrm>
              <a:off x="66840" y="583722"/>
              <a:ext cx="5650865" cy="2601666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"/>
              <a:ext cx="5765800" cy="576200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67482" y="103434"/>
            <a:ext cx="4230835" cy="67197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pc="15" dirty="0">
                <a:solidFill>
                  <a:prstClr val="white"/>
                </a:solidFill>
                <a:ea typeface="+mn-ea"/>
              </a:rPr>
              <a:t>O‘LAB KO‘RING!</a:t>
            </a:r>
            <a:r>
              <a:rPr lang="ru-RU" sz="1800" b="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/>
            </a:r>
            <a:br>
              <a:rPr lang="ru-RU" sz="1800" b="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endParaRPr spc="15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3CE513B0-FC93-492B-A512-D2AD59B00126}"/>
              </a:ext>
            </a:extLst>
          </p:cNvPr>
          <p:cNvSpPr/>
          <p:nvPr/>
        </p:nvSpPr>
        <p:spPr>
          <a:xfrm>
            <a:off x="906534" y="2628744"/>
            <a:ext cx="46200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O‘tkir Rahmat qanday mukofotlarga sazovor bo‘lgan?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E69E26E-FB7A-425A-B812-889EB75853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64" y="609712"/>
            <a:ext cx="2093831" cy="11918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7929C25-8F14-4F83-95D2-926F35C1F8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100" y="1012825"/>
            <a:ext cx="4419600" cy="71939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00B50F9C-3D2F-4FC4-A61D-CBA497EF58EB}"/>
              </a:ext>
            </a:extLst>
          </p:cNvPr>
          <p:cNvSpPr/>
          <p:nvPr/>
        </p:nvSpPr>
        <p:spPr>
          <a:xfrm>
            <a:off x="1435100" y="2161318"/>
            <a:ext cx="3733800" cy="696242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35B10783-50BD-4D70-A593-2A9AB9B94152}"/>
              </a:ext>
            </a:extLst>
          </p:cNvPr>
          <p:cNvSpPr/>
          <p:nvPr/>
        </p:nvSpPr>
        <p:spPr>
          <a:xfrm>
            <a:off x="292100" y="1022261"/>
            <a:ext cx="4191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Shoira</a:t>
            </a:r>
            <a:r>
              <a:rPr lang="en-US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nabirasining</a:t>
            </a:r>
            <a:r>
              <a:rPr lang="en-US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ko‘z-qarashlarini</a:t>
            </a:r>
            <a:r>
              <a:rPr lang="en-US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kimga</a:t>
            </a:r>
            <a:r>
              <a:rPr lang="en-US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o‘xshatadi</a:t>
            </a:r>
            <a:r>
              <a:rPr lang="en-US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трелка: изогнутая влево 9">
            <a:extLst>
              <a:ext uri="{FF2B5EF4-FFF2-40B4-BE49-F238E27FC236}">
                <a16:creationId xmlns:a16="http://schemas.microsoft.com/office/drawing/2014/main" xmlns="" id="{C07FB48E-4BB0-4E18-AA08-DEDA8D067B35}"/>
              </a:ext>
            </a:extLst>
          </p:cNvPr>
          <p:cNvSpPr/>
          <p:nvPr/>
        </p:nvSpPr>
        <p:spPr>
          <a:xfrm>
            <a:off x="4711700" y="1546225"/>
            <a:ext cx="381000" cy="58696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0832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3782</TotalTime>
  <Words>970</Words>
  <Application>Microsoft Office PowerPoint</Application>
  <PresentationFormat>Произвольный</PresentationFormat>
  <Paragraphs>135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32" baseType="lpstr">
      <vt:lpstr>Arial</vt:lpstr>
      <vt:lpstr>Calibri</vt:lpstr>
      <vt:lpstr>Matura MT Script Capitals</vt:lpstr>
      <vt:lpstr>Monotype Corsiva</vt:lpstr>
      <vt:lpstr>Times New Roman</vt:lpstr>
      <vt:lpstr>TimesNewRomanPSMT</vt:lpstr>
      <vt:lpstr>Ubuntu</vt:lpstr>
      <vt:lpstr>Office Theme</vt:lpstr>
      <vt:lpstr>1_Office Theme</vt:lpstr>
      <vt:lpstr>    O‘zbek  tili</vt:lpstr>
      <vt:lpstr>QISQA SHARH  </vt:lpstr>
      <vt:lpstr>BILIMINGIZNI SINANG!</vt:lpstr>
      <vt:lpstr>Презентация PowerPoint</vt:lpstr>
      <vt:lpstr>Zulfiya ХХ аsr o‘zbek аdаbiyotidа, she’riyat vа  dostonchilikdа sezilаrli iz qoldirgаn shoirа hisoblаnаdi. </vt:lpstr>
      <vt:lpstr>Zulfiya she’rlaridan namunalar</vt:lpstr>
      <vt:lpstr>Презентация PowerPoint</vt:lpstr>
      <vt:lpstr>       SHE’R TAHLILI</vt:lpstr>
      <vt:lpstr>O‘LAB KO‘RING! </vt:lpstr>
      <vt:lpstr>“Kvadrat test” usuli</vt:lpstr>
      <vt:lpstr>“Kvadrat test” usuli</vt:lpstr>
      <vt:lpstr>“KVADRAT TEST” usuli</vt:lpstr>
      <vt:lpstr>“KVADRAT TEST” usuli</vt:lpstr>
      <vt:lpstr>  </vt:lpstr>
      <vt:lpstr>         </vt:lpstr>
      <vt:lpstr>        ZULFIYA OPA HAQIDA   </vt:lpstr>
      <vt:lpstr>Презентация PowerPoint</vt:lpstr>
      <vt:lpstr>Презентация PowerPoint</vt:lpstr>
      <vt:lpstr>Yozish. Matn asosida gaplarni davom ettiring. </vt:lpstr>
      <vt:lpstr>Yozish. Matn asosida gaplarni davom ettiring. </vt:lpstr>
      <vt:lpstr>Презентация PowerPoint</vt:lpstr>
      <vt:lpstr>Mustaqil bajarish uchun topshiriq: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O‘zbek  tili</dc:title>
  <cp:lastModifiedBy>Teacher</cp:lastModifiedBy>
  <cp:revision>411</cp:revision>
  <dcterms:created xsi:type="dcterms:W3CDTF">2020-04-13T08:06:06Z</dcterms:created>
  <dcterms:modified xsi:type="dcterms:W3CDTF">2021-02-09T10:51:07Z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