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24"/>
  </p:notesMasterIdLst>
  <p:sldIdLst>
    <p:sldId id="256" r:id="rId3"/>
    <p:sldId id="274" r:id="rId4"/>
    <p:sldId id="331" r:id="rId5"/>
    <p:sldId id="325" r:id="rId6"/>
    <p:sldId id="285" r:id="rId7"/>
    <p:sldId id="315" r:id="rId8"/>
    <p:sldId id="312" r:id="rId9"/>
    <p:sldId id="326" r:id="rId10"/>
    <p:sldId id="292" r:id="rId11"/>
    <p:sldId id="330" r:id="rId12"/>
    <p:sldId id="286" r:id="rId13"/>
    <p:sldId id="283" r:id="rId14"/>
    <p:sldId id="291" r:id="rId15"/>
    <p:sldId id="329" r:id="rId16"/>
    <p:sldId id="288" r:id="rId17"/>
    <p:sldId id="294" r:id="rId18"/>
    <p:sldId id="332" r:id="rId19"/>
    <p:sldId id="333" r:id="rId20"/>
    <p:sldId id="334" r:id="rId21"/>
    <p:sldId id="270" r:id="rId22"/>
    <p:sldId id="281" r:id="rId23"/>
  </p:sldIdLst>
  <p:sldSz cx="5765800" cy="3244850"/>
  <p:notesSz cx="5765800" cy="324485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C91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661" autoAdjust="0"/>
  </p:normalViewPr>
  <p:slideViewPr>
    <p:cSldViewPr>
      <p:cViewPr varScale="1">
        <p:scale>
          <a:sx n="134" d="100"/>
          <a:sy n="134" d="100"/>
        </p:scale>
        <p:origin x="1074" y="11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265488" y="0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C4611E-AAEA-45B4-8DD6-DA4F8DD8D445}" type="datetimeFigureOut">
              <a:rPr lang="ru-RU" smtClean="0"/>
              <a:t>30.12.2020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911350" y="406400"/>
            <a:ext cx="1943100" cy="10937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576263" y="1562100"/>
            <a:ext cx="4613275" cy="12779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265488" y="3082925"/>
            <a:ext cx="2498725" cy="161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151F9F-0A8B-4E93-9310-5660E63DB4B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4277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151F9F-0A8B-4E93-9310-5660E63DB4B3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0683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1151F9F-0A8B-4E93-9310-5660E63DB4B3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208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3"/>
            <a:ext cx="4900930" cy="681418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81121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3286178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7" y="746315"/>
            <a:ext cx="2508123" cy="214160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32435" y="1005904"/>
            <a:ext cx="4900930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864870" y="1817116"/>
            <a:ext cx="4036060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7256307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988569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288290" y="746316"/>
            <a:ext cx="250812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2969388" y="746316"/>
            <a:ext cx="250812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511167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785962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0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6848" y="71163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2" y="102424"/>
            <a:ext cx="5164295" cy="6388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8" y="1083504"/>
            <a:ext cx="4935243" cy="142493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0"/>
            <a:ext cx="1845056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0"/>
            <a:ext cx="1326134" cy="16224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66841" y="536168"/>
            <a:ext cx="5650865" cy="2649220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28" y="24434"/>
                </a:lnTo>
                <a:lnTo>
                  <a:pt x="5626328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17" name="bg object 17"/>
          <p:cNvSpPr/>
          <p:nvPr/>
        </p:nvSpPr>
        <p:spPr>
          <a:xfrm>
            <a:off x="66849" y="71165"/>
            <a:ext cx="5650865" cy="429259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10" y="0"/>
                </a:moveTo>
                <a:lnTo>
                  <a:pt x="0" y="0"/>
                </a:lnTo>
                <a:lnTo>
                  <a:pt x="0" y="428871"/>
                </a:lnTo>
                <a:lnTo>
                  <a:pt x="5650710" y="428871"/>
                </a:lnTo>
                <a:lnTo>
                  <a:pt x="565071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180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0753" y="102425"/>
            <a:ext cx="5164295" cy="31547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50" b="1" i="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15279" y="1083505"/>
            <a:ext cx="4935243" cy="18466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231F2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1960372" y="3017711"/>
            <a:ext cx="1845056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288290" y="3017711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12/30/2020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151376" y="3017711"/>
            <a:ext cx="1326134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9452780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799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199">
        <a:defRPr>
          <a:latin typeface="+mn-lt"/>
          <a:ea typeface="+mn-ea"/>
          <a:cs typeface="+mn-cs"/>
        </a:defRPr>
      </a:lvl7pPr>
      <a:lvl8pPr marL="3200399">
        <a:defRPr>
          <a:latin typeface="+mn-lt"/>
          <a:ea typeface="+mn-ea"/>
          <a:cs typeface="+mn-cs"/>
        </a:defRPr>
      </a:lvl8pPr>
      <a:lvl9pPr marL="3657599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799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199">
        <a:defRPr>
          <a:latin typeface="+mn-lt"/>
          <a:ea typeface="+mn-ea"/>
          <a:cs typeface="+mn-cs"/>
        </a:defRPr>
      </a:lvl7pPr>
      <a:lvl8pPr marL="3200399">
        <a:defRPr>
          <a:latin typeface="+mn-lt"/>
          <a:ea typeface="+mn-ea"/>
          <a:cs typeface="+mn-cs"/>
        </a:defRPr>
      </a:lvl8pPr>
      <a:lvl9pPr marL="3657599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1535"/>
            <a:ext cx="5760085" cy="102108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2"/>
                </a:lnTo>
                <a:lnTo>
                  <a:pt x="5759640" y="1020952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967817" y="222930"/>
            <a:ext cx="3037928" cy="537967"/>
          </a:xfrm>
          <a:prstGeom prst="rect">
            <a:avLst/>
          </a:prstGeom>
        </p:spPr>
        <p:txBody>
          <a:bodyPr vert="horz" wrap="square" lIns="0" tIns="14604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4"/>
              </a:spcBef>
            </a:pPr>
            <a:r>
              <a:rPr lang="uz-Cyrl-UZ" sz="3400" spc="10" dirty="0"/>
              <a:t>    </a:t>
            </a:r>
            <a:r>
              <a:rPr sz="3400" spc="10" dirty="0" err="1"/>
              <a:t>O</a:t>
            </a:r>
            <a:r>
              <a:rPr lang="en-US" sz="3400" spc="10" dirty="0" err="1"/>
              <a:t>‘zbek</a:t>
            </a:r>
            <a:r>
              <a:rPr lang="en-US" sz="3400" spc="10" dirty="0"/>
              <a:t> </a:t>
            </a:r>
            <a:r>
              <a:rPr sz="3400" spc="-80" dirty="0"/>
              <a:t> </a:t>
            </a:r>
            <a:r>
              <a:rPr sz="3400" spc="5" dirty="0"/>
              <a:t>tili</a:t>
            </a:r>
            <a:endParaRPr sz="3400" dirty="0"/>
          </a:p>
        </p:txBody>
      </p:sp>
      <p:sp>
        <p:nvSpPr>
          <p:cNvPr id="4" name="object 4"/>
          <p:cNvSpPr txBox="1"/>
          <p:nvPr/>
        </p:nvSpPr>
        <p:spPr>
          <a:xfrm>
            <a:off x="469524" y="1164983"/>
            <a:ext cx="4927976" cy="1258037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8415">
              <a:spcBef>
                <a:spcPts val="110"/>
              </a:spcBef>
            </a:pPr>
            <a:r>
              <a:rPr sz="2400" b="1" dirty="0" err="1">
                <a:solidFill>
                  <a:srgbClr val="2365C7"/>
                </a:solidFill>
                <a:latin typeface="Arial"/>
                <a:cs typeface="Arial"/>
              </a:rPr>
              <a:t>Mavzu</a:t>
            </a:r>
            <a:r>
              <a:rPr sz="2400" b="1" dirty="0">
                <a:solidFill>
                  <a:srgbClr val="2365C7"/>
                </a:solidFill>
                <a:latin typeface="Arial"/>
                <a:cs typeface="Arial"/>
              </a:rPr>
              <a:t>:</a:t>
            </a:r>
            <a:endParaRPr lang="en-US" sz="2400" b="1" dirty="0">
              <a:solidFill>
                <a:srgbClr val="2365C7"/>
              </a:solidFill>
              <a:latin typeface="Arial"/>
              <a:cs typeface="Arial"/>
            </a:endParaRPr>
          </a:p>
          <a:p>
            <a:pPr marL="18415">
              <a:spcBef>
                <a:spcPts val="110"/>
              </a:spcBef>
            </a:pPr>
            <a:r>
              <a:rPr lang="sv-SE" sz="2800" b="1" dirty="0">
                <a:solidFill>
                  <a:srgbClr val="2365C7"/>
                </a:solidFill>
                <a:latin typeface="Arial"/>
                <a:cs typeface="Arial"/>
              </a:rPr>
              <a:t>Vatanparvarlik, Vatanga sadoqat haqidagi matnlar </a:t>
            </a:r>
            <a:endParaRPr lang="en-US" sz="2800" b="1" dirty="0">
              <a:solidFill>
                <a:srgbClr val="2365C7"/>
              </a:solidFill>
              <a:latin typeface="Arial"/>
              <a:cs typeface="Arial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3493" y="1161679"/>
            <a:ext cx="344170" cy="740410"/>
          </a:xfrm>
          <a:custGeom>
            <a:avLst/>
            <a:gdLst/>
            <a:ahLst/>
            <a:cxnLst/>
            <a:rect l="l" t="t" r="r" b="b"/>
            <a:pathLst>
              <a:path w="344170" h="740410">
                <a:moveTo>
                  <a:pt x="343828" y="0"/>
                </a:moveTo>
                <a:lnTo>
                  <a:pt x="0" y="0"/>
                </a:lnTo>
                <a:lnTo>
                  <a:pt x="0" y="740144"/>
                </a:lnTo>
                <a:lnTo>
                  <a:pt x="343828" y="740144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/>
          <p:nvPr/>
        </p:nvSpPr>
        <p:spPr>
          <a:xfrm>
            <a:off x="34371" y="2053688"/>
            <a:ext cx="344170" cy="680720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39598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27" name="object 27"/>
          <p:cNvGrpSpPr/>
          <p:nvPr/>
        </p:nvGrpSpPr>
        <p:grpSpPr>
          <a:xfrm>
            <a:off x="4504188" y="224770"/>
            <a:ext cx="1121912" cy="634365"/>
            <a:chOff x="4686759" y="212868"/>
            <a:chExt cx="634365" cy="634365"/>
          </a:xfrm>
        </p:grpSpPr>
        <p:sp>
          <p:nvSpPr>
            <p:cNvPr id="28" name="object 28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603608" y="0"/>
                  </a:moveTo>
                  <a:lnTo>
                    <a:pt x="0" y="0"/>
                  </a:lnTo>
                  <a:lnTo>
                    <a:pt x="0" y="603609"/>
                  </a:lnTo>
                  <a:lnTo>
                    <a:pt x="603608" y="603609"/>
                  </a:lnTo>
                  <a:lnTo>
                    <a:pt x="603608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4701999" y="228108"/>
              <a:ext cx="603885" cy="603885"/>
            </a:xfrm>
            <a:custGeom>
              <a:avLst/>
              <a:gdLst/>
              <a:ahLst/>
              <a:cxnLst/>
              <a:rect l="l" t="t" r="r" b="b"/>
              <a:pathLst>
                <a:path w="603885" h="603885">
                  <a:moveTo>
                    <a:pt x="0" y="0"/>
                  </a:moveTo>
                  <a:lnTo>
                    <a:pt x="603608" y="0"/>
                  </a:lnTo>
                  <a:lnTo>
                    <a:pt x="603608" y="603609"/>
                  </a:lnTo>
                  <a:lnTo>
                    <a:pt x="0" y="603609"/>
                  </a:lnTo>
                  <a:lnTo>
                    <a:pt x="0" y="0"/>
                  </a:lnTo>
                  <a:close/>
                </a:path>
              </a:pathLst>
            </a:custGeom>
            <a:ln w="30481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4601143" y="310773"/>
            <a:ext cx="1007747" cy="362279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125"/>
              </a:spcBef>
            </a:pPr>
            <a:r>
              <a:rPr lang="en-US" sz="2250" b="1" dirty="0" smtClean="0">
                <a:solidFill>
                  <a:schemeClr val="bg1"/>
                </a:solidFill>
                <a:latin typeface="Arial"/>
                <a:cs typeface="Arial"/>
              </a:rPr>
              <a:t>9-sinf</a:t>
            </a:r>
            <a:endParaRPr sz="2250" b="1" dirty="0">
              <a:solidFill>
                <a:schemeClr val="bg1"/>
              </a:solidFill>
              <a:latin typeface="Arial"/>
              <a:cs typeface="Arial"/>
            </a:endParaRP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9EEAE29-BC7B-4562-A6AB-B34B30C916D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28253" y="2460415"/>
            <a:ext cx="1353526" cy="86847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3"/>
            <a:ext cx="5650873" cy="3114225"/>
            <a:chOff x="66840" y="71163"/>
            <a:chExt cx="5650873" cy="3114225"/>
          </a:xfrm>
        </p:grpSpPr>
        <p:sp>
          <p:nvSpPr>
            <p:cNvPr id="3" name="object 3"/>
            <p:cNvSpPr/>
            <p:nvPr/>
          </p:nvSpPr>
          <p:spPr>
            <a:xfrm>
              <a:off x="66840" y="583722"/>
              <a:ext cx="5650865" cy="2601666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50503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7482" y="103434"/>
            <a:ext cx="4230835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endParaRPr spc="15" dirty="0"/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CE513B0-FC93-492B-A512-D2AD59B00126}"/>
              </a:ext>
            </a:extLst>
          </p:cNvPr>
          <p:cNvSpPr/>
          <p:nvPr/>
        </p:nvSpPr>
        <p:spPr>
          <a:xfrm>
            <a:off x="906534" y="2628744"/>
            <a:ext cx="4620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O‘tkir Rahmat qanday mukofotlarga sazovor bo‘lgan?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E69E26E-FB7A-425A-B812-889EB7585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0" y="614973"/>
            <a:ext cx="1139660" cy="114155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2E009EC-8195-45F0-99AA-2AD5D46B01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9700" y="672050"/>
            <a:ext cx="1684700" cy="2433456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F96AE712-35A4-422B-8F77-E33106D9FC5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386" y="860425"/>
            <a:ext cx="1880682" cy="2000216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xmlns="" id="{2FBCD4B3-379F-43B6-A2AA-739D7AFADF9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995" y="656571"/>
            <a:ext cx="1729718" cy="2384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08329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1945"/>
            <a:ext cx="5765800" cy="3173443"/>
            <a:chOff x="0" y="11945"/>
            <a:chExt cx="5765800" cy="3173443"/>
          </a:xfrm>
        </p:grpSpPr>
        <p:sp>
          <p:nvSpPr>
            <p:cNvPr id="3" name="object 3"/>
            <p:cNvSpPr/>
            <p:nvPr/>
          </p:nvSpPr>
          <p:spPr>
            <a:xfrm>
              <a:off x="66840" y="496181"/>
              <a:ext cx="5650865" cy="2689207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1945"/>
              <a:ext cx="5765800" cy="48423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087" y="94805"/>
            <a:ext cx="5650865" cy="564257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>
              <a:spcAft>
                <a:spcPts val="0"/>
              </a:spcAft>
            </a:pPr>
            <a:r>
              <a:rPr lang="en-US" sz="1800" kern="1200" dirty="0">
                <a:solidFill>
                  <a:srgbClr val="000000"/>
                </a:solidFill>
                <a:latin typeface="Arial" panose="020B0604020202020204" pitchFamily="34" charset="0"/>
                <a:ea typeface="+mn-ea"/>
              </a:rPr>
              <a:t> </a:t>
            </a:r>
            <a: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/>
            </a:r>
            <a:br>
              <a:rPr lang="ru-RU" sz="1600" dirty="0">
                <a:latin typeface="Times New Roman" panose="02020603050405020304" pitchFamily="18" charset="0"/>
                <a:ea typeface="Times New Roman" panose="02020603050405020304" pitchFamily="18" charset="0"/>
              </a:rPr>
            </a:br>
            <a:endParaRPr sz="1600" spc="15" dirty="0"/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93470C6-7342-4D39-AA1A-CD2207362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700" y="524501"/>
            <a:ext cx="4913267" cy="74306"/>
          </a:xfrm>
          <a:prstGeom prst="rect">
            <a:avLst/>
          </a:prstGeom>
        </p:spPr>
      </p:pic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18DF0CB9-FF03-4015-9D4C-E2E13EB9A333}"/>
              </a:ext>
            </a:extLst>
          </p:cNvPr>
          <p:cNvSpPr/>
          <p:nvPr/>
        </p:nvSpPr>
        <p:spPr>
          <a:xfrm>
            <a:off x="530940" y="650099"/>
            <a:ext cx="440936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en-US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6D9BD72D-5A43-4663-8683-D500A24350BE}"/>
              </a:ext>
            </a:extLst>
          </p:cNvPr>
          <p:cNvSpPr/>
          <p:nvPr/>
        </p:nvSpPr>
        <p:spPr>
          <a:xfrm>
            <a:off x="1968500" y="503597"/>
            <a:ext cx="3657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Chingizhon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harbiy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Urganchni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ololmagach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hiyla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ishlatishga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o‘tdi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Mo‘g‘ullar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Jayxunning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toshqinidan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saqlab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turadigan</a:t>
            </a:r>
            <a:r>
              <a:rPr lang="en-US" sz="1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to‘g‘onni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ochib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yubordilar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Shaharni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bosdi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Hamma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imoratlar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qulab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ostida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Ko‘plab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aholi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halok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   Bu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shahzoda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Jaloliddin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mo‘g‘ullarga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kurashish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Afg‘onistonda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to‘play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boshlagan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ru-RU" dirty="0"/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93D14436-98EF-4390-859A-0581CDCD459A}"/>
              </a:ext>
            </a:extLst>
          </p:cNvPr>
          <p:cNvSpPr/>
          <p:nvPr/>
        </p:nvSpPr>
        <p:spPr>
          <a:xfrm>
            <a:off x="620000" y="50161"/>
            <a:ext cx="4544544" cy="4078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05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Jaloliddin</a:t>
            </a:r>
            <a:r>
              <a:rPr lang="en-US" sz="2050" b="1" kern="0" spc="15" dirty="0">
                <a:solidFill>
                  <a:prstClr val="white"/>
                </a:solidFill>
                <a:latin typeface="Arial"/>
                <a:ea typeface="+mj-ea"/>
                <a:cs typeface="Arial"/>
              </a:rPr>
              <a:t> </a:t>
            </a:r>
            <a:r>
              <a:rPr lang="en-US" sz="2050" b="1" kern="0" spc="15" dirty="0" err="1">
                <a:solidFill>
                  <a:prstClr val="white"/>
                </a:solidFill>
                <a:latin typeface="Arial"/>
                <a:ea typeface="+mj-ea"/>
                <a:cs typeface="Arial"/>
              </a:rPr>
              <a:t>Manguberdi</a:t>
            </a:r>
            <a:endParaRPr lang="ru-RU" dirty="0"/>
          </a:p>
        </p:txBody>
      </p:sp>
      <p:pic>
        <p:nvPicPr>
          <p:cNvPr id="18" name="Рисунок 17">
            <a:extLst>
              <a:ext uri="{FF2B5EF4-FFF2-40B4-BE49-F238E27FC236}">
                <a16:creationId xmlns:a16="http://schemas.microsoft.com/office/drawing/2014/main" xmlns="" id="{D577B504-2446-4447-A6EB-C6AF7E8471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9700" y="621584"/>
            <a:ext cx="167640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90118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3"/>
            <a:ext cx="5650873" cy="3173687"/>
            <a:chOff x="66840" y="71163"/>
            <a:chExt cx="5650873" cy="3173687"/>
          </a:xfrm>
        </p:grpSpPr>
        <p:sp>
          <p:nvSpPr>
            <p:cNvPr id="3" name="object 3"/>
            <p:cNvSpPr/>
            <p:nvPr/>
          </p:nvSpPr>
          <p:spPr>
            <a:xfrm>
              <a:off x="66840" y="583722"/>
              <a:ext cx="5650865" cy="2661128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50503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1130300" y="100838"/>
            <a:ext cx="4528373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pc="15" dirty="0" err="1"/>
              <a:t>Jaloliddin</a:t>
            </a:r>
            <a:r>
              <a:rPr lang="en-US" spc="15" dirty="0"/>
              <a:t> </a:t>
            </a:r>
            <a:r>
              <a:rPr lang="en-US" spc="15" dirty="0" err="1"/>
              <a:t>Manguberdi</a:t>
            </a:r>
            <a:endParaRPr spc="15" dirty="0"/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058EA9E8-0000-41D4-9F75-0E5621C4FA98}"/>
              </a:ext>
            </a:extLst>
          </p:cNvPr>
          <p:cNvSpPr/>
          <p:nvPr/>
        </p:nvSpPr>
        <p:spPr>
          <a:xfrm>
            <a:off x="2215844" y="820083"/>
            <a:ext cx="3501861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U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qo‘shinni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birlashtirib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Nesa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hozirgi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Ashxobod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yonida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Parvona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shahri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atrofida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mo‘g‘ullar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qattiq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kurashdi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dushman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ustidan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g‘alaba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qozondi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Juda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o‘lja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olindi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dirty="0"/>
              <a:t>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Jaloliddinning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lashkarboshilari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o‘ljani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taqsimlay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boshladilar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Shu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payt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oralaridan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nizo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chiqib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lashkarboshilarning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ko‘pchiligi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ketib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Jaloliddinning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askarlari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kamayib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ketdi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>
            <a:extLst>
              <a:ext uri="{FF2B5EF4-FFF2-40B4-BE49-F238E27FC236}">
                <a16:creationId xmlns:a16="http://schemas.microsoft.com/office/drawing/2014/main" xmlns="" id="{C5F0E95F-8C9E-4B85-AEC3-3E9C993C634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343" y="633266"/>
            <a:ext cx="2116501" cy="1224948"/>
          </a:xfrm>
          <a:prstGeom prst="rect">
            <a:avLst/>
          </a:prstGeom>
        </p:spPr>
      </p:pic>
      <p:pic>
        <p:nvPicPr>
          <p:cNvPr id="19" name="Рисунок 18">
            <a:extLst>
              <a:ext uri="{FF2B5EF4-FFF2-40B4-BE49-F238E27FC236}">
                <a16:creationId xmlns:a16="http://schemas.microsoft.com/office/drawing/2014/main" xmlns="" id="{15C5488C-C42E-49EA-8E99-55B6A9B4ED6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5388" y="1903459"/>
            <a:ext cx="2090455" cy="1224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98661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4"/>
            <a:ext cx="5650873" cy="3114224"/>
            <a:chOff x="66840" y="71164"/>
            <a:chExt cx="5650873" cy="3114224"/>
          </a:xfrm>
        </p:grpSpPr>
        <p:sp>
          <p:nvSpPr>
            <p:cNvPr id="3" name="object 3"/>
            <p:cNvSpPr/>
            <p:nvPr/>
          </p:nvSpPr>
          <p:spPr>
            <a:xfrm>
              <a:off x="66840" y="528727"/>
              <a:ext cx="5650865" cy="2656661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4"/>
              <a:ext cx="5650865" cy="433922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087" y="94805"/>
            <a:ext cx="5277673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s-ES" sz="24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sz="2400" spc="15" dirty="0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xmlns="" id="{EBEF4866-942A-483C-AE09-547AB6B75FEC}"/>
              </a:ext>
            </a:extLst>
          </p:cNvPr>
          <p:cNvSpPr/>
          <p:nvPr/>
        </p:nvSpPr>
        <p:spPr>
          <a:xfrm>
            <a:off x="239177" y="603019"/>
            <a:ext cx="4137390" cy="375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50000"/>
              </a:lnSpc>
              <a:spcAft>
                <a:spcPts val="0"/>
              </a:spcAft>
              <a:buSzPts val="1000"/>
              <a:tabLst>
                <a:tab pos="457200" algn="l"/>
              </a:tabLs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78F402-AA29-4C21-8768-C1FA07569E6A}"/>
              </a:ext>
            </a:extLst>
          </p:cNvPr>
          <p:cNvSpPr/>
          <p:nvPr/>
        </p:nvSpPr>
        <p:spPr>
          <a:xfrm>
            <a:off x="2487953" y="726238"/>
            <a:ext cx="3229752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Jaloliddinning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askarlari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kamayib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ketganini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Chingizxon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Hind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daryosi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sohilida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Jaloliddinga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yurish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boshladi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g‘alaba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qozondi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Jaloliddin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dushman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qo‘liga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tushmaslik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ishongan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navkarlari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daryoning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narigi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qirg‘og‘iga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o‘tib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 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9F189B6A-55F0-4D94-A1C2-8F2BD72B5A9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60" y="738531"/>
            <a:ext cx="2447925" cy="2152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71759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4"/>
            <a:ext cx="5650873" cy="3114224"/>
            <a:chOff x="66840" y="71164"/>
            <a:chExt cx="5650873" cy="3114224"/>
          </a:xfrm>
        </p:grpSpPr>
        <p:sp>
          <p:nvSpPr>
            <p:cNvPr id="3" name="object 3"/>
            <p:cNvSpPr/>
            <p:nvPr/>
          </p:nvSpPr>
          <p:spPr>
            <a:xfrm>
              <a:off x="66840" y="528727"/>
              <a:ext cx="5650865" cy="2656661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4"/>
              <a:ext cx="5650865" cy="433922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48087" y="94805"/>
            <a:ext cx="5277673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s-ES" sz="2400" kern="120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endParaRPr sz="2400" spc="15" dirty="0"/>
          </a:p>
        </p:txBody>
      </p:sp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C278F402-AA29-4C21-8768-C1FA07569E6A}"/>
              </a:ext>
            </a:extLst>
          </p:cNvPr>
          <p:cNvSpPr/>
          <p:nvPr/>
        </p:nvSpPr>
        <p:spPr>
          <a:xfrm>
            <a:off x="2178454" y="708025"/>
            <a:ext cx="351178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Chingizxon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musht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ko‘rsatib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ketayotgan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Jaloliddinning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jasorati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mardligiga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qoyil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qolib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lashkarlarini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o‘rnak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olishga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chaqirdi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Jaloliddin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fojiyali</a:t>
            </a:r>
            <a:r>
              <a:rPr lang="en-US" sz="14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jangda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yengilganidan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so‘ng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yil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davomida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mo‘g‘ullarga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to‘pladi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Dushman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bo‘lgan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jangda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goh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yengdi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goh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yengildi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Sarkarda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1231-yil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halok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bo‘ldi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xmlns="" id="{F529BF87-97CF-4375-8241-A35E676671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2981" y="844835"/>
            <a:ext cx="2055473" cy="213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1539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7463" y="35821"/>
            <a:ext cx="5650873" cy="3114224"/>
            <a:chOff x="66840" y="71164"/>
            <a:chExt cx="5650873" cy="3114224"/>
          </a:xfrm>
        </p:grpSpPr>
        <p:sp>
          <p:nvSpPr>
            <p:cNvPr id="3" name="object 3"/>
            <p:cNvSpPr/>
            <p:nvPr/>
          </p:nvSpPr>
          <p:spPr>
            <a:xfrm>
              <a:off x="66840" y="528727"/>
              <a:ext cx="5650865" cy="2656661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4"/>
              <a:ext cx="5650865" cy="433922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811594" y="55024"/>
            <a:ext cx="4816013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r>
              <a:rPr lang="en-US" sz="2400" spc="15" dirty="0" err="1" smtClean="0"/>
              <a:t>Savollar</a:t>
            </a:r>
            <a:endParaRPr sz="2400" spc="15" dirty="0"/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92F01AB4-441F-47D9-AE6A-98D2415B18CE}"/>
              </a:ext>
            </a:extLst>
          </p:cNvPr>
          <p:cNvSpPr/>
          <p:nvPr/>
        </p:nvSpPr>
        <p:spPr>
          <a:xfrm>
            <a:off x="1435100" y="624770"/>
            <a:ext cx="301481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spcAft>
                <a:spcPts val="0"/>
              </a:spcAft>
              <a:tabLst>
                <a:tab pos="1257300" algn="l"/>
              </a:tabLs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1.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Chingizhon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hiyla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ishlatdi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Nima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spcAft>
                <a:spcPts val="0"/>
              </a:spcAft>
              <a:tabLst>
                <a:tab pos="1257300" algn="l"/>
              </a:tabLs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2.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Hikoya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qahramonlaridan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qay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biri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sizga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yoqdi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Nima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spcAft>
                <a:spcPts val="0"/>
              </a:spcAft>
              <a:tabLst>
                <a:tab pos="1257300" algn="l"/>
              </a:tabLs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40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Jaloliddinning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mo‘g‘ullarga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qarshi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kurashini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so‘zlab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bering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spcAft>
                <a:spcPts val="0"/>
              </a:spcAft>
              <a:tabLst>
                <a:tab pos="1257300" algn="l"/>
              </a:tabLst>
            </a:pP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1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Qaysi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voqea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sizni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hayajonga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soldi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endParaRPr lang="ru-RU" sz="14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E139D5E-46DE-40B4-92A1-4BB0F2ACF3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71310" y="724733"/>
            <a:ext cx="1215619" cy="1795381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17D260DC-3249-41A5-B4CD-A3F8CE36D9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9994" y="724734"/>
            <a:ext cx="1287991" cy="179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3950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911"/>
            <a:ext cx="5765799" cy="3166477"/>
            <a:chOff x="0" y="18911"/>
            <a:chExt cx="5765799" cy="3166477"/>
          </a:xfrm>
        </p:grpSpPr>
        <p:sp>
          <p:nvSpPr>
            <p:cNvPr id="3" name="object 3"/>
            <p:cNvSpPr/>
            <p:nvPr/>
          </p:nvSpPr>
          <p:spPr>
            <a:xfrm>
              <a:off x="66840" y="463513"/>
              <a:ext cx="5650865" cy="2721875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8911"/>
              <a:ext cx="5765799" cy="425694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87247" y="1895"/>
            <a:ext cx="5788574" cy="651076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Yozish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Matn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asosida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gaplarni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davom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ettiring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sz="18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CE513B0-FC93-492B-A512-D2AD59B00126}"/>
              </a:ext>
            </a:extLst>
          </p:cNvPr>
          <p:cNvSpPr/>
          <p:nvPr/>
        </p:nvSpPr>
        <p:spPr>
          <a:xfrm>
            <a:off x="906534" y="2628744"/>
            <a:ext cx="4620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O‘tkir Rahmat qanday mukofotlarga sazovor bo‘lgan?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36920C4-31BE-410A-A2E2-12821B23E8E9}"/>
              </a:ext>
            </a:extLst>
          </p:cNvPr>
          <p:cNvSpPr/>
          <p:nvPr/>
        </p:nvSpPr>
        <p:spPr>
          <a:xfrm>
            <a:off x="1360313" y="2584262"/>
            <a:ext cx="434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9D4016D-9CC1-4C2D-A0E9-6F7104A4CDFD}"/>
              </a:ext>
            </a:extLst>
          </p:cNvPr>
          <p:cNvSpPr/>
          <p:nvPr/>
        </p:nvSpPr>
        <p:spPr>
          <a:xfrm>
            <a:off x="105329" y="632709"/>
            <a:ext cx="5421294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Chingizhon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harbiy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Urganchni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ololmagach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_____________________________________________</a:t>
            </a:r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2. Bu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shahzoda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Jaloliddin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mo‘g‘ullarga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kurashish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_________________________________________ </a:t>
            </a:r>
          </a:p>
          <a:p>
            <a:endParaRPr lang="en-US" sz="1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ru-RU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416D3695-F004-4D43-9B3B-278143FC9F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61933" y="2138109"/>
            <a:ext cx="1828800" cy="988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83699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911"/>
            <a:ext cx="5765799" cy="3166477"/>
            <a:chOff x="0" y="18911"/>
            <a:chExt cx="5765799" cy="3166477"/>
          </a:xfrm>
        </p:grpSpPr>
        <p:sp>
          <p:nvSpPr>
            <p:cNvPr id="3" name="object 3"/>
            <p:cNvSpPr/>
            <p:nvPr/>
          </p:nvSpPr>
          <p:spPr>
            <a:xfrm>
              <a:off x="66840" y="463513"/>
              <a:ext cx="5650865" cy="2721875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8911"/>
              <a:ext cx="5765799" cy="425694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87247" y="1895"/>
            <a:ext cx="5788574" cy="651076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Yozish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Matn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asosida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gaplarni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davom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ettiring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sz="18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CE513B0-FC93-492B-A512-D2AD59B00126}"/>
              </a:ext>
            </a:extLst>
          </p:cNvPr>
          <p:cNvSpPr/>
          <p:nvPr/>
        </p:nvSpPr>
        <p:spPr>
          <a:xfrm>
            <a:off x="906534" y="2628744"/>
            <a:ext cx="4620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O‘tkir Rahmat qanday mukofotlarga sazovor bo‘lgan?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93470C6-7342-4D39-AA1A-CD2207362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11" y="2892038"/>
            <a:ext cx="4473294" cy="21544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36920C4-31BE-410A-A2E2-12821B23E8E9}"/>
              </a:ext>
            </a:extLst>
          </p:cNvPr>
          <p:cNvSpPr/>
          <p:nvPr/>
        </p:nvSpPr>
        <p:spPr>
          <a:xfrm>
            <a:off x="1360313" y="2584262"/>
            <a:ext cx="434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9D4016D-9CC1-4C2D-A0E9-6F7104A4CDFD}"/>
              </a:ext>
            </a:extLst>
          </p:cNvPr>
          <p:cNvSpPr/>
          <p:nvPr/>
        </p:nvSpPr>
        <p:spPr>
          <a:xfrm>
            <a:off x="48095" y="624846"/>
            <a:ext cx="565086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3.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Jaloliddinning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askarlari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kamayib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ketganini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bilgan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Chingizxon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Hind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daryosi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sohilida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_____________________ </a:t>
            </a:r>
          </a:p>
          <a:p>
            <a:pPr lvl="0" algn="just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_______________________________________________</a:t>
            </a:r>
          </a:p>
          <a:p>
            <a:pPr lvl="0" algn="just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Chingizxon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musht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ko‘rsatib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ketayotgan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Jaloliddinning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jasorati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mardligiga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qoyil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qolib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________________________________________________</a:t>
            </a:r>
          </a:p>
          <a:p>
            <a:pPr lvl="0" algn="just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76494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911"/>
            <a:ext cx="5765799" cy="3166477"/>
            <a:chOff x="0" y="18911"/>
            <a:chExt cx="5765799" cy="3166477"/>
          </a:xfrm>
        </p:grpSpPr>
        <p:sp>
          <p:nvSpPr>
            <p:cNvPr id="3" name="object 3"/>
            <p:cNvSpPr/>
            <p:nvPr/>
          </p:nvSpPr>
          <p:spPr>
            <a:xfrm>
              <a:off x="66840" y="463513"/>
              <a:ext cx="5650865" cy="2721875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8911"/>
              <a:ext cx="5765799" cy="425694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87247" y="1895"/>
            <a:ext cx="5788574" cy="651076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Yozish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Matn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asosida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gaplarni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davom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ettiring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sz="18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CE513B0-FC93-492B-A512-D2AD59B00126}"/>
              </a:ext>
            </a:extLst>
          </p:cNvPr>
          <p:cNvSpPr/>
          <p:nvPr/>
        </p:nvSpPr>
        <p:spPr>
          <a:xfrm>
            <a:off x="906534" y="2628744"/>
            <a:ext cx="4620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O‘tkir Rahmat qanday mukofotlarga sazovor bo‘lgan?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93470C6-7342-4D39-AA1A-CD2207362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11" y="2892038"/>
            <a:ext cx="4473294" cy="21544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36920C4-31BE-410A-A2E2-12821B23E8E9}"/>
              </a:ext>
            </a:extLst>
          </p:cNvPr>
          <p:cNvSpPr/>
          <p:nvPr/>
        </p:nvSpPr>
        <p:spPr>
          <a:xfrm>
            <a:off x="1360313" y="2584262"/>
            <a:ext cx="434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9D4016D-9CC1-4C2D-A0E9-6F7104A4CDFD}"/>
              </a:ext>
            </a:extLst>
          </p:cNvPr>
          <p:cNvSpPr/>
          <p:nvPr/>
        </p:nvSpPr>
        <p:spPr>
          <a:xfrm>
            <a:off x="105329" y="632709"/>
            <a:ext cx="559599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Chingizhon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harbiy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kuch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Urganchni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bosib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ololmagach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hiyla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ishlatishga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o‘tdi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endParaRPr lang="en-US" sz="1600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2. Bu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vaqtda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shahzoda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Jaloliddin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mo‘g‘ullarga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kurashish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Eron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Afg‘onistonda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to‘play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boshlagan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lvl="0" algn="just"/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  <a:p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AAEF616A-01D6-4156-93BF-C7BDA7460C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10811" y="1912330"/>
            <a:ext cx="1789351" cy="967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0266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911"/>
            <a:ext cx="5765799" cy="3166477"/>
            <a:chOff x="0" y="18911"/>
            <a:chExt cx="5765799" cy="3166477"/>
          </a:xfrm>
        </p:grpSpPr>
        <p:sp>
          <p:nvSpPr>
            <p:cNvPr id="3" name="object 3"/>
            <p:cNvSpPr/>
            <p:nvPr/>
          </p:nvSpPr>
          <p:spPr>
            <a:xfrm>
              <a:off x="66840" y="463513"/>
              <a:ext cx="5650865" cy="2721875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8911"/>
              <a:ext cx="5765799" cy="425694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87247" y="1895"/>
            <a:ext cx="5788574" cy="651076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Yozish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Matn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asosida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gaplarni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davom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800" dirty="0" err="1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ettiring</a:t>
            </a:r>
            <a:r>
              <a:rPr lang="en-US" sz="1800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8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sz="18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CE513B0-FC93-492B-A512-D2AD59B00126}"/>
              </a:ext>
            </a:extLst>
          </p:cNvPr>
          <p:cNvSpPr/>
          <p:nvPr/>
        </p:nvSpPr>
        <p:spPr>
          <a:xfrm>
            <a:off x="906534" y="2628744"/>
            <a:ext cx="4620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O‘tkir Rahmat qanday mukofotlarga sazovor bo‘lgan?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93470C6-7342-4D39-AA1A-CD2207362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4411" y="2892038"/>
            <a:ext cx="4473294" cy="215443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36920C4-31BE-410A-A2E2-12821B23E8E9}"/>
              </a:ext>
            </a:extLst>
          </p:cNvPr>
          <p:cNvSpPr/>
          <p:nvPr/>
        </p:nvSpPr>
        <p:spPr>
          <a:xfrm>
            <a:off x="1360313" y="2584262"/>
            <a:ext cx="4343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</a:t>
            </a:r>
            <a:endParaRPr lang="ru-RU" sz="1400" b="1" dirty="0">
              <a:solidFill>
                <a:schemeClr val="bg1"/>
              </a:solidFill>
            </a:endParaRPr>
          </a:p>
        </p:txBody>
      </p:sp>
      <p:sp>
        <p:nvSpPr>
          <p:cNvPr id="7" name="Прямоугольник 6">
            <a:extLst>
              <a:ext uri="{FF2B5EF4-FFF2-40B4-BE49-F238E27FC236}">
                <a16:creationId xmlns:a16="http://schemas.microsoft.com/office/drawing/2014/main" xmlns="" id="{F9D4016D-9CC1-4C2D-A0E9-6F7104A4CDFD}"/>
              </a:ext>
            </a:extLst>
          </p:cNvPr>
          <p:cNvSpPr/>
          <p:nvPr/>
        </p:nvSpPr>
        <p:spPr>
          <a:xfrm>
            <a:off x="48095" y="624846"/>
            <a:ext cx="5650865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lvl="0" algn="just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3.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Jaloliddinning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askarlari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kamayib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ketganini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bilgan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Chingizxon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Hind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daryosi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sohilida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Jaloliddinga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qarshi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yurish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boshladi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g‘alaba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qozondi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lvl="0" algn="just"/>
            <a:endParaRPr lang="en-US" sz="16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4.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Chingizxon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o‘ziga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musht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ko‘rsatib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ketayotgan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Jaloliddinning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jasorati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mardligiga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qoyil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qolib</a:t>
            </a:r>
            <a:r>
              <a:rPr lang="en-US" sz="16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lashkarlarini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undan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o‘rnak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olishga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dirty="0" err="1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chaqirdi</a:t>
            </a:r>
            <a:r>
              <a:rPr lang="en-US" sz="16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16764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145" y="5906"/>
            <a:ext cx="4746625" cy="44732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marR="25400" indent="228600" algn="ctr"/>
            <a:r>
              <a:rPr lang="en-US" sz="2798" spc="15" dirty="0" err="1">
                <a:latin typeface="Arial" panose="020B0604020202020204" pitchFamily="34" charset="0"/>
                <a:cs typeface="Arial" panose="020B0604020202020204" pitchFamily="34" charset="0"/>
              </a:rPr>
              <a:t>Darsimiz</a:t>
            </a:r>
            <a:r>
              <a:rPr lang="en-US" sz="2798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798" spc="15" dirty="0" err="1">
                <a:latin typeface="Arial" panose="020B0604020202020204" pitchFamily="34" charset="0"/>
                <a:cs typeface="Arial" panose="020B0604020202020204" pitchFamily="34" charset="0"/>
              </a:rPr>
              <a:t>shiori</a:t>
            </a:r>
            <a:endParaRPr sz="2798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91871" y="573193"/>
            <a:ext cx="2286000" cy="305254"/>
          </a:xfrm>
          <a:custGeom>
            <a:avLst/>
            <a:gdLst/>
            <a:ahLst/>
            <a:cxnLst/>
            <a:rect l="l" t="t" r="r" b="b"/>
            <a:pathLst>
              <a:path w="2563495" h="257175">
                <a:moveTo>
                  <a:pt x="2563174" y="0"/>
                </a:moveTo>
                <a:lnTo>
                  <a:pt x="179999" y="0"/>
                </a:lnTo>
                <a:lnTo>
                  <a:pt x="132290" y="6458"/>
                </a:lnTo>
                <a:lnTo>
                  <a:pt x="89331" y="24666"/>
                </a:lnTo>
                <a:lnTo>
                  <a:pt x="52873" y="52875"/>
                </a:lnTo>
                <a:lnTo>
                  <a:pt x="24665" y="89333"/>
                </a:lnTo>
                <a:lnTo>
                  <a:pt x="6458" y="132291"/>
                </a:lnTo>
                <a:lnTo>
                  <a:pt x="0" y="179999"/>
                </a:lnTo>
                <a:lnTo>
                  <a:pt x="0" y="257177"/>
                </a:lnTo>
                <a:lnTo>
                  <a:pt x="2383175" y="257177"/>
                </a:lnTo>
                <a:lnTo>
                  <a:pt x="2430884" y="250719"/>
                </a:lnTo>
                <a:lnTo>
                  <a:pt x="2473843" y="232510"/>
                </a:lnTo>
                <a:lnTo>
                  <a:pt x="2510301" y="204302"/>
                </a:lnTo>
                <a:lnTo>
                  <a:pt x="2538509" y="167843"/>
                </a:lnTo>
                <a:lnTo>
                  <a:pt x="2556716" y="124885"/>
                </a:lnTo>
                <a:lnTo>
                  <a:pt x="2563174" y="77176"/>
                </a:lnTo>
                <a:lnTo>
                  <a:pt x="2563174" y="0"/>
                </a:lnTo>
                <a:close/>
              </a:path>
            </a:pathLst>
          </a:custGeom>
          <a:solidFill>
            <a:srgbClr val="00A650"/>
          </a:solidFill>
        </p:spPr>
        <p:txBody>
          <a:bodyPr wrap="square" lIns="0" tIns="0" rIns="0" bIns="0" rtlCol="0"/>
          <a:lstStyle/>
          <a:p>
            <a:pPr defTabSz="913851"/>
            <a:r>
              <a:rPr lang="en-US" sz="1600" b="1" dirty="0">
                <a:solidFill>
                  <a:prstClr val="white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</a:t>
            </a:r>
            <a:endParaRPr sz="1600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7131F907-5581-4034-A302-07C9F819C4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1770" y="573194"/>
            <a:ext cx="618950" cy="700869"/>
          </a:xfrm>
          <a:prstGeom prst="rect">
            <a:avLst/>
          </a:prstGeom>
        </p:spPr>
      </p:pic>
      <p:sp>
        <p:nvSpPr>
          <p:cNvPr id="3" name="Лента: наклоненная вверх 2">
            <a:extLst>
              <a:ext uri="{FF2B5EF4-FFF2-40B4-BE49-F238E27FC236}">
                <a16:creationId xmlns:a16="http://schemas.microsoft.com/office/drawing/2014/main" xmlns="" id="{8AE87B5E-5114-4355-9FB5-98CEBC66DC60}"/>
              </a:ext>
            </a:extLst>
          </p:cNvPr>
          <p:cNvSpPr/>
          <p:nvPr/>
        </p:nvSpPr>
        <p:spPr>
          <a:xfrm>
            <a:off x="235144" y="1246091"/>
            <a:ext cx="5365575" cy="1262259"/>
          </a:xfrm>
          <a:prstGeom prst="ribbon2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3851"/>
            <a:r>
              <a:rPr lang="en-US" sz="179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1799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Vatanga</a:t>
            </a:r>
            <a:r>
              <a:rPr lang="en-US" sz="179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9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xizmat</a:t>
            </a:r>
            <a:r>
              <a:rPr lang="en-US" sz="179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9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faqat</a:t>
            </a:r>
            <a:r>
              <a:rPr lang="en-US" sz="179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9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sadoqat</a:t>
            </a:r>
            <a:r>
              <a:rPr lang="en-US" sz="1799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799" b="1" dirty="0" err="1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iladir</a:t>
            </a:r>
            <a:r>
              <a:rPr lang="en-US" sz="1799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799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4313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0752" y="102424"/>
            <a:ext cx="4956414" cy="332142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20" dirty="0" err="1"/>
              <a:t>Mustaqil</a:t>
            </a:r>
            <a:r>
              <a:rPr lang="en-US" spc="20" dirty="0"/>
              <a:t> </a:t>
            </a:r>
            <a:r>
              <a:rPr lang="en-US" spc="20" dirty="0" err="1"/>
              <a:t>bajarish</a:t>
            </a:r>
            <a:r>
              <a:rPr lang="en-US" spc="20" dirty="0"/>
              <a:t> </a:t>
            </a:r>
            <a:r>
              <a:rPr lang="en-US" spc="20" dirty="0" err="1"/>
              <a:t>uchun</a:t>
            </a:r>
            <a:r>
              <a:rPr lang="en-US" spc="20" dirty="0"/>
              <a:t> </a:t>
            </a:r>
            <a:r>
              <a:rPr lang="en-US" spc="20" dirty="0" err="1" smtClean="0"/>
              <a:t>topshiriq</a:t>
            </a:r>
            <a:endParaRPr spc="15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90912AD8-1EB5-43BE-B274-9A6E210BF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558528"/>
            <a:ext cx="574262" cy="481639"/>
          </a:xfrm>
          <a:prstGeom prst="rect">
            <a:avLst/>
          </a:prstGeom>
        </p:spPr>
      </p:pic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xmlns="" id="{1C195DCA-CCF6-4A81-B2BB-94224582621B}"/>
              </a:ext>
            </a:extLst>
          </p:cNvPr>
          <p:cNvSpPr/>
          <p:nvPr/>
        </p:nvSpPr>
        <p:spPr>
          <a:xfrm>
            <a:off x="300752" y="1309971"/>
            <a:ext cx="5404043" cy="1160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Vatanparvarlik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yana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rivoyat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hikoyalarni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bilasiz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O‘zingiz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qo‘shimcha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600" b="1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ma’lumotlar</a:t>
            </a: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toping.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3463315810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05BDA8A-E9C8-4325-8F0E-D3B0D481E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0" y="2410649"/>
            <a:ext cx="1444228" cy="834201"/>
          </a:xfrm>
          <a:prstGeom prst="rect">
            <a:avLst/>
          </a:prstGeom>
        </p:spPr>
      </p:pic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xmlns="" id="{8C607D11-B534-4615-B43D-E0A96C9CC93D}"/>
              </a:ext>
            </a:extLst>
          </p:cNvPr>
          <p:cNvSpPr/>
          <p:nvPr/>
        </p:nvSpPr>
        <p:spPr>
          <a:xfrm>
            <a:off x="279491" y="772974"/>
            <a:ext cx="5765888" cy="1446550"/>
          </a:xfrm>
          <a:prstGeom prst="rect">
            <a:avLst/>
          </a:prstGeom>
          <a:scene3d>
            <a:camera prst="isometricOffAxis1Right"/>
            <a:lightRig rig="threePt" dir="t"/>
          </a:scene3d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E’tiboringiz</a:t>
            </a:r>
            <a:r>
              <a:rPr kumimoji="0" lang="ru-RU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uchun</a:t>
            </a:r>
            <a:r>
              <a:rPr kumimoji="0" lang="en-US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4400" b="1" i="1" u="none" strike="noStrike" kern="0" cap="none" spc="50" normalizeH="0" baseline="0" noProof="0" dirty="0" err="1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onotype Corsiva" pitchFamily="66" charset="0"/>
                <a:ea typeface="+mn-ea"/>
                <a:cs typeface="Arial" panose="020B0604020202020204" pitchFamily="34" charset="0"/>
              </a:rPr>
              <a:t>rahmat</a:t>
            </a:r>
            <a:r>
              <a:rPr kumimoji="0" lang="en-US" sz="4400" b="1" i="1" u="none" strike="noStrike" kern="0" cap="none" spc="50" normalizeH="0" baseline="0" noProof="0" dirty="0">
                <a:ln w="11430"/>
                <a:solidFill>
                  <a:srgbClr val="2614AC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uLnTx/>
                <a:uFillTx/>
                <a:latin typeface="Matura MT Script Capitals" panose="03020802060602070202" pitchFamily="66" charset="0"/>
                <a:ea typeface="+mn-ea"/>
                <a:cs typeface="Arial" panose="020B0604020202020204" pitchFamily="34" charset="0"/>
              </a:rPr>
              <a:t>!</a:t>
            </a:r>
            <a:endParaRPr kumimoji="0" lang="ru-RU" sz="4400" b="0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9015041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18911"/>
            <a:ext cx="5765799" cy="3166477"/>
            <a:chOff x="0" y="18911"/>
            <a:chExt cx="5765799" cy="3166477"/>
          </a:xfrm>
        </p:grpSpPr>
        <p:sp>
          <p:nvSpPr>
            <p:cNvPr id="3" name="object 3"/>
            <p:cNvSpPr/>
            <p:nvPr/>
          </p:nvSpPr>
          <p:spPr>
            <a:xfrm>
              <a:off x="66840" y="463513"/>
              <a:ext cx="5650865" cy="2721875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0" y="18911"/>
              <a:ext cx="5765799" cy="425694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-87247" y="1895"/>
            <a:ext cx="5788574" cy="1111715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indent="449580" algn="ctr">
              <a:lnSpc>
                <a:spcPct val="115000"/>
              </a:lnSpc>
              <a:spcAft>
                <a:spcPts val="0"/>
              </a:spcAft>
            </a:pP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Qisqa</a:t>
            </a:r>
            <a:r>
              <a:rPr lang="en-US" sz="24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sharh</a:t>
            </a:r>
            <a: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/>
            </a:r>
            <a:br>
              <a:rPr lang="ru-RU" sz="12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CE513B0-FC93-492B-A512-D2AD59B00126}"/>
              </a:ext>
            </a:extLst>
          </p:cNvPr>
          <p:cNvSpPr/>
          <p:nvPr/>
        </p:nvSpPr>
        <p:spPr>
          <a:xfrm>
            <a:off x="906534" y="2628744"/>
            <a:ext cx="462008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O‘tkir Rahmat qanday mukofotlarga sazovor bo‘lgan?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1" name="Рисунок 20">
            <a:extLst>
              <a:ext uri="{FF2B5EF4-FFF2-40B4-BE49-F238E27FC236}">
                <a16:creationId xmlns:a16="http://schemas.microsoft.com/office/drawing/2014/main" xmlns="" id="{093470C6-7342-4D39-AA1A-CD22073628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6320" y="2829402"/>
            <a:ext cx="4473294" cy="307777"/>
          </a:xfrm>
          <a:prstGeom prst="rect">
            <a:avLst/>
          </a:prstGeom>
        </p:spPr>
      </p:pic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xmlns="" id="{436920C4-31BE-410A-A2E2-12821B23E8E9}"/>
              </a:ext>
            </a:extLst>
          </p:cNvPr>
          <p:cNvSpPr/>
          <p:nvPr/>
        </p:nvSpPr>
        <p:spPr>
          <a:xfrm>
            <a:off x="1188229" y="2857533"/>
            <a:ext cx="447329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 Sobir </a:t>
            </a:r>
            <a:r>
              <a:rPr lang="en-US" sz="1400" b="1" kern="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Rahimovga</a:t>
            </a:r>
            <a:r>
              <a:rPr lang="en-US" sz="14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kern="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oid</a:t>
            </a:r>
            <a:r>
              <a:rPr lang="en-US" sz="14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kern="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ma’lumotlarni</a:t>
            </a:r>
            <a:r>
              <a:rPr lang="en-US" sz="1400" b="1" kern="0" dirty="0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sz="1400" b="1" kern="0" dirty="0" err="1">
                <a:solidFill>
                  <a:schemeClr val="bg1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to‘ldiring</a:t>
            </a:r>
            <a:endParaRPr lang="ru-RU" sz="1400" b="1" dirty="0">
              <a:solidFill>
                <a:schemeClr val="bg1"/>
              </a:solidFill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E7F57643-7363-4A36-A2F8-F591E4F2F8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35462" y="83462"/>
            <a:ext cx="609653" cy="542591"/>
          </a:xfrm>
          <a:prstGeom prst="rect">
            <a:avLst/>
          </a:prstGeom>
        </p:spPr>
      </p:pic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xmlns="" id="{842D1739-C9A0-477C-886F-1F60BC0D80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120646"/>
              </p:ext>
            </p:extLst>
          </p:nvPr>
        </p:nvGraphicFramePr>
        <p:xfrm>
          <a:off x="185639" y="489428"/>
          <a:ext cx="5386924" cy="2313951"/>
        </p:xfrm>
        <a:graphic>
          <a:graphicData uri="http://schemas.openxmlformats.org/drawingml/2006/table">
            <a:tbl>
              <a:tblPr firstRow="1" firstCol="1" bandRow="1"/>
              <a:tblGrid>
                <a:gridCol w="1896448">
                  <a:extLst>
                    <a:ext uri="{9D8B030D-6E8A-4147-A177-3AD203B41FA5}">
                      <a16:colId xmlns:a16="http://schemas.microsoft.com/office/drawing/2014/main" xmlns="" val="957843107"/>
                    </a:ext>
                  </a:extLst>
                </a:gridCol>
                <a:gridCol w="3490476">
                  <a:extLst>
                    <a:ext uri="{9D8B030D-6E8A-4147-A177-3AD203B41FA5}">
                      <a16:colId xmlns:a16="http://schemas.microsoft.com/office/drawing/2014/main" xmlns="" val="1008984175"/>
                    </a:ext>
                  </a:extLst>
                </a:gridCol>
              </a:tblGrid>
              <a:tr h="202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z-Cyrl-U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19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02</a:t>
                      </a:r>
                      <a:r>
                        <a:rPr lang="uz-Cyrl-UZ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-yil </a:t>
                      </a:r>
                      <a:r>
                        <a:rPr lang="en-US" sz="1200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25-yanvar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432782403"/>
                  </a:ext>
                </a:extLst>
              </a:tr>
              <a:tr h="202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Yigirma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besh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yoshga</a:t>
                      </a:r>
                      <a:r>
                        <a:rPr lang="en-US" sz="120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120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to‘lganda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91572840"/>
                  </a:ext>
                </a:extLst>
              </a:tr>
              <a:tr h="210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1926-yilda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86366468"/>
                  </a:ext>
                </a:extLst>
              </a:tr>
              <a:tr h="202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1943-yil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martda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59476162"/>
                  </a:ext>
                </a:extLst>
              </a:tr>
              <a:tr h="202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K.Ye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. </a:t>
                      </a:r>
                      <a:r>
                        <a:rPr kumimoji="0" lang="ru-RU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Voroshilov</a:t>
                      </a:r>
                      <a:r>
                        <a:rPr kumimoji="0" lang="ru-RU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 panose="020F0502020204030204" pitchFamily="34" charset="0"/>
                          <a:cs typeface="+mn-cs"/>
                        </a:rPr>
                        <a:t> </a:t>
                      </a:r>
                      <a:endParaRPr lang="ru-RU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73889135"/>
                  </a:ext>
                </a:extLst>
              </a:tr>
              <a:tr h="202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Sharqiy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>
                            <a:noFill/>
                          </a:ln>
                          <a:solidFill>
                            <a:srgbClr val="222222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Prussiya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159686789"/>
                  </a:ext>
                </a:extLst>
              </a:tr>
              <a:tr h="210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spc="0" normalizeH="0" baseline="0" noProof="0" dirty="0" smtClean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1945-yilning 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26 </a:t>
                      </a:r>
                      <a:r>
                        <a:rPr kumimoji="0" lang="en-US" sz="1200" b="0" i="0" u="none" strike="noStrike" kern="1200" cap="none" spc="0" normalizeH="0" baseline="0" noProof="0" dirty="0" smtClean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martida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68558615"/>
                  </a:ext>
                </a:extLst>
              </a:tr>
              <a:tr h="202461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kumimoji="0" lang="en-US" sz="12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1967-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yil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, “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Oʻzbekfilm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” </a:t>
                      </a:r>
                      <a:r>
                        <a:rPr kumimoji="0" lang="en-US" sz="1200" b="0" i="0" u="none" strike="noStrike" kern="1200" cap="none" spc="0" normalizeH="0" baseline="0" noProof="0" dirty="0" err="1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studiyasi</a:t>
                      </a:r>
                      <a:r>
                        <a:rPr kumimoji="0" lang="en-US" sz="1200" b="0" i="0" u="none" strike="noStrike" kern="1200" cap="none" spc="0" normalizeH="0" baseline="0" noProof="0" dirty="0">
                          <a:ln w="0"/>
                          <a:solidFill>
                            <a:prstClr val="black"/>
                          </a:solidFill>
                          <a:effectLst>
                            <a:outerShdw blurRad="38100" dist="19050" dir="2700000" algn="tl" rotWithShape="0">
                              <a:prstClr val="black">
                                <a:alpha val="40000"/>
                              </a:prstClr>
                            </a:outerShdw>
                          </a:effectLst>
                          <a:uLnTx/>
                          <a:uFillTx/>
                          <a:latin typeface="Arial" panose="020B060402020202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 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91690370"/>
                  </a:ext>
                </a:extLst>
              </a:tr>
              <a:tr h="21048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200" dirty="0">
                          <a:effectLst/>
                          <a:latin typeface="Arial" panose="020B0604020202020204" pitchFamily="34" charset="0"/>
                          <a:ea typeface="Calibri" panose="020F0502020204030204" pitchFamily="34" charset="0"/>
                          <a:cs typeface="Arial" panose="020B0604020202020204" pitchFamily="34" charset="0"/>
                        </a:rPr>
                        <a:t>2018-yil</a:t>
                      </a:r>
                      <a:endParaRPr lang="ru-RU" sz="1200" dirty="0">
                        <a:effectLst/>
                        <a:latin typeface="Arial" panose="020B0604020202020204" pitchFamily="34" charset="0"/>
                        <a:ea typeface="Calibri" panose="020F0502020204030204" pitchFamily="34" charset="0"/>
                        <a:cs typeface="Arial" panose="020B0604020202020204" pitchFamily="34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900" b="1" i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ru-RU" sz="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418" marR="51418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4464887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71443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xmlns="" id="{0C144B87-E3BC-4CCB-ACD1-D6B2E4E29CD2}"/>
              </a:ext>
            </a:extLst>
          </p:cNvPr>
          <p:cNvSpPr/>
          <p:nvPr/>
        </p:nvSpPr>
        <p:spPr>
          <a:xfrm>
            <a:off x="135309" y="631825"/>
            <a:ext cx="3052391" cy="230678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13851"/>
            <a:r>
              <a:rPr lang="en-US" sz="1199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“SEN QUDRAT MANBAI, SAODAT MASKANI, JONAJON O‘ZBEKISTONIM” </a:t>
            </a:r>
          </a:p>
          <a:p>
            <a:pPr algn="ctr" defTabSz="913851"/>
            <a:r>
              <a:rPr lang="en-US" sz="11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shiorida</a:t>
            </a:r>
            <a:r>
              <a:rPr lang="en-US" sz="11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hikmat</a:t>
            </a:r>
            <a:r>
              <a:rPr lang="en-US" sz="11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sz="11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 defTabSz="913851"/>
            <a:r>
              <a:rPr lang="en-US" sz="11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Bu </a:t>
            </a:r>
            <a:r>
              <a:rPr lang="en-US" sz="11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shior</a:t>
            </a:r>
            <a:r>
              <a:rPr lang="en-US" sz="11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o‘zi</a:t>
            </a:r>
            <a:r>
              <a:rPr lang="en-US" sz="11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1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yagona, </a:t>
            </a:r>
            <a:r>
              <a:rPr lang="en-US" sz="11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muqaddas</a:t>
            </a:r>
            <a:r>
              <a:rPr lang="en-US" sz="11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1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sevgi-muhabbati</a:t>
            </a:r>
            <a:r>
              <a:rPr lang="en-US" sz="11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to‘lib</a:t>
            </a:r>
            <a:r>
              <a:rPr lang="en-US" sz="11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toshgan</a:t>
            </a:r>
            <a:r>
              <a:rPr lang="en-US" sz="11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sodiq</a:t>
            </a:r>
            <a:r>
              <a:rPr lang="en-US" sz="11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farzanlarning</a:t>
            </a:r>
            <a:r>
              <a:rPr lang="en-US" sz="11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go‘zal</a:t>
            </a:r>
            <a:r>
              <a:rPr lang="en-US" sz="11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ona</a:t>
            </a:r>
            <a:r>
              <a:rPr lang="en-US" sz="11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Vatanga</a:t>
            </a:r>
            <a:r>
              <a:rPr lang="en-US" sz="11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murojati</a:t>
            </a:r>
            <a:r>
              <a:rPr lang="en-US" sz="11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Biz </a:t>
            </a:r>
            <a:r>
              <a:rPr lang="en-US" sz="11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nimaniki</a:t>
            </a:r>
            <a:r>
              <a:rPr lang="en-US" sz="11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rejalashtirmaylik</a:t>
            </a:r>
            <a:r>
              <a:rPr lang="en-US" sz="11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nimaniki</a:t>
            </a:r>
            <a:r>
              <a:rPr lang="en-US" sz="11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amalga</a:t>
            </a:r>
            <a:r>
              <a:rPr lang="en-US" sz="11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oshirmaylik</a:t>
            </a:r>
            <a:r>
              <a:rPr lang="en-US" sz="11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1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nimagaki</a:t>
            </a:r>
            <a:r>
              <a:rPr lang="en-US" sz="11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intilmaylik-barchasining</a:t>
            </a:r>
            <a:r>
              <a:rPr lang="en-US" sz="11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bosh </a:t>
            </a:r>
            <a:r>
              <a:rPr lang="en-US" sz="11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maqsadi</a:t>
            </a:r>
            <a:r>
              <a:rPr lang="en-US" sz="11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inson</a:t>
            </a:r>
            <a:r>
              <a:rPr lang="en-US" sz="11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sz="11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sz="11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baxtli</a:t>
            </a:r>
            <a:r>
              <a:rPr lang="en-US" sz="11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hayotini</a:t>
            </a:r>
            <a:r>
              <a:rPr lang="en-US" sz="11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ta’minlashdan</a:t>
            </a:r>
            <a:r>
              <a:rPr lang="en-US" sz="11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199" b="1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iborat</a:t>
            </a:r>
            <a:r>
              <a:rPr lang="en-US" sz="1199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xmlns="" id="{D147E0F5-C72E-4275-8C26-CD1C320F1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87700" y="784225"/>
            <a:ext cx="2489404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361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5481" y="74200"/>
            <a:ext cx="5650873" cy="3114224"/>
            <a:chOff x="66840" y="71164"/>
            <a:chExt cx="5650873" cy="3114224"/>
          </a:xfrm>
        </p:grpSpPr>
        <p:sp>
          <p:nvSpPr>
            <p:cNvPr id="3" name="object 3"/>
            <p:cNvSpPr/>
            <p:nvPr/>
          </p:nvSpPr>
          <p:spPr>
            <a:xfrm>
              <a:off x="66840" y="490647"/>
              <a:ext cx="5650865" cy="2694741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4"/>
              <a:ext cx="5650865" cy="411962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70341" y="62571"/>
            <a:ext cx="5277673" cy="41036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algn="ctr">
              <a:spcAft>
                <a:spcPts val="0"/>
              </a:spcAft>
            </a:pPr>
            <a:r>
              <a:rPr lang="en-US" sz="2400" spc="15" dirty="0" err="1">
                <a:latin typeface="Arial" panose="020B0604020202020204" pitchFamily="34" charset="0"/>
                <a:cs typeface="Arial" panose="020B0604020202020204" pitchFamily="34" charset="0"/>
              </a:rPr>
              <a:t>Haqiqiy</a:t>
            </a:r>
            <a:r>
              <a:rPr lang="en-US" sz="2400" spc="15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spc="15" dirty="0" err="1">
                <a:latin typeface="Arial" panose="020B0604020202020204" pitchFamily="34" charset="0"/>
                <a:cs typeface="Arial" panose="020B0604020202020204" pitchFamily="34" charset="0"/>
              </a:rPr>
              <a:t>vatanparvar</a:t>
            </a:r>
            <a:endParaRPr sz="2400" spc="15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Прямоугольник 27">
            <a:extLst>
              <a:ext uri="{FF2B5EF4-FFF2-40B4-BE49-F238E27FC236}">
                <a16:creationId xmlns:a16="http://schemas.microsoft.com/office/drawing/2014/main" xmlns="" id="{3CE513B0-FC93-492B-A512-D2AD59B00126}"/>
              </a:ext>
            </a:extLst>
          </p:cNvPr>
          <p:cNvSpPr/>
          <p:nvPr/>
        </p:nvSpPr>
        <p:spPr>
          <a:xfrm>
            <a:off x="883404" y="2628744"/>
            <a:ext cx="464322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O‘tkir Rahmat qanday mukofotlarga sazovor bo‘lgan?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82D0B02C-B6D6-4001-828C-528F0C3670D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69647" y="703680"/>
            <a:ext cx="1337514" cy="2170364"/>
          </a:xfrm>
          <a:prstGeom prst="rect">
            <a:avLst/>
          </a:prstGeom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xmlns="" id="{E058B6DB-D30C-40D2-B63B-FC7142A3F154}"/>
              </a:ext>
            </a:extLst>
          </p:cNvPr>
          <p:cNvSpPr/>
          <p:nvPr/>
        </p:nvSpPr>
        <p:spPr>
          <a:xfrm>
            <a:off x="45481" y="560479"/>
            <a:ext cx="438362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Haqiqiy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vatanparvar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shunday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insonki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xalqining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milliy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qadriyat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odob-axloq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mezonini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yuksaltirish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barobarida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o‘z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xulq-atvorini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takomillashtirib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boradi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Xalq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qalbidagi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dard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-u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hasrat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g‘alayon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sir-u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sinoat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orzu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umidlarini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ko‘ra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Hayot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yo‘lini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riyokorlik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tamagirlik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yolg‘onchilik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illatlaridan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yiroq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tutadi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just"/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Xalqining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tinch-osuda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yashashi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farovon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turmush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kechirishi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tinim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bilmay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mehnat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qiladi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 Bu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yo‘lda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har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fidoyilikdan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latin typeface="Arial" panose="020B0604020202020204" pitchFamily="34" charset="0"/>
                <a:cs typeface="Arial" panose="020B0604020202020204" pitchFamily="34" charset="0"/>
              </a:rPr>
              <a:t>qaytmaydi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.	</a:t>
            </a:r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917103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13"/>
          <p:cNvSpPr txBox="1"/>
          <p:nvPr/>
        </p:nvSpPr>
        <p:spPr>
          <a:xfrm>
            <a:off x="4647115" y="2258609"/>
            <a:ext cx="661035" cy="3073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algn="l" defTabSz="914400" rtl="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8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M</a:t>
            </a:r>
            <a:r>
              <a:rPr kumimoji="0" sz="1850" b="0" i="0" u="none" strike="noStrike" kern="1200" cap="none" spc="-35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a</a:t>
            </a:r>
            <a:r>
              <a:rPr kumimoji="0" sz="185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/>
                <a:ea typeface="+mn-ea"/>
                <a:cs typeface="Arial Black"/>
              </a:rPr>
              <a:t>tn</a:t>
            </a:r>
            <a:endParaRPr kumimoji="0" sz="185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 Black"/>
              <a:ea typeface="+mn-ea"/>
              <a:cs typeface="Arial Black"/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8E9B9449-9580-4606-B03A-3625B9C98597}"/>
              </a:ext>
            </a:extLst>
          </p:cNvPr>
          <p:cNvSpPr/>
          <p:nvPr/>
        </p:nvSpPr>
        <p:spPr>
          <a:xfrm>
            <a:off x="619728" y="49819"/>
            <a:ext cx="4266621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lang="en-US" sz="2400" b="1" kern="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Vatanparvarlik</a:t>
            </a:r>
            <a:r>
              <a:rPr lang="en-US" sz="2400" b="1" kern="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nima</a:t>
            </a:r>
            <a:r>
              <a:rPr lang="en-US" sz="2400" b="1" kern="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  <a:r>
              <a:rPr lang="ru-RU" sz="2000" b="1" kern="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/>
            </a:r>
            <a:br>
              <a:rPr lang="ru-RU" sz="2000" b="1" kern="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xmlns="" id="{F529FD2F-788B-4A8C-BDC8-5158D6FFF0CD}"/>
              </a:ext>
            </a:extLst>
          </p:cNvPr>
          <p:cNvSpPr/>
          <p:nvPr/>
        </p:nvSpPr>
        <p:spPr>
          <a:xfrm>
            <a:off x="1338460" y="567582"/>
            <a:ext cx="3212015" cy="3810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kern="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Vatanparvarlik</a:t>
            </a:r>
            <a:r>
              <a:rPr lang="en-US" sz="2400" b="1" kern="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2400" b="1" kern="0" dirty="0" err="1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</a:t>
            </a:r>
            <a:r>
              <a:rPr lang="en-US" sz="2400" b="1" kern="0" dirty="0">
                <a:solidFill>
                  <a:prstClr val="white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-</a:t>
            </a:r>
            <a:endParaRPr lang="ru-RU" dirty="0"/>
          </a:p>
        </p:txBody>
      </p:sp>
      <p:sp>
        <p:nvSpPr>
          <p:cNvPr id="5" name="Волна 4">
            <a:extLst>
              <a:ext uri="{FF2B5EF4-FFF2-40B4-BE49-F238E27FC236}">
                <a16:creationId xmlns:a16="http://schemas.microsoft.com/office/drawing/2014/main" xmlns="" id="{690F3A27-6BF0-421F-A993-956A6A402F42}"/>
              </a:ext>
            </a:extLst>
          </p:cNvPr>
          <p:cNvSpPr/>
          <p:nvPr/>
        </p:nvSpPr>
        <p:spPr>
          <a:xfrm>
            <a:off x="901700" y="996738"/>
            <a:ext cx="1600200" cy="508796"/>
          </a:xfrm>
          <a:prstGeom prst="wave">
            <a:avLst/>
          </a:prstGeom>
          <a:solidFill>
            <a:srgbClr val="F2C91A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HALOLLIK</a:t>
            </a:r>
            <a:endParaRPr lang="en-US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Волна 6">
            <a:extLst>
              <a:ext uri="{FF2B5EF4-FFF2-40B4-BE49-F238E27FC236}">
                <a16:creationId xmlns:a16="http://schemas.microsoft.com/office/drawing/2014/main" xmlns="" id="{457EDA62-26EB-49F8-BBB6-092696C48AAB}"/>
              </a:ext>
            </a:extLst>
          </p:cNvPr>
          <p:cNvSpPr/>
          <p:nvPr/>
        </p:nvSpPr>
        <p:spPr>
          <a:xfrm>
            <a:off x="3659770" y="1569557"/>
            <a:ext cx="1840415" cy="492929"/>
          </a:xfrm>
          <a:prstGeom prst="wave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MAJBURIYAT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Волна 7">
            <a:extLst>
              <a:ext uri="{FF2B5EF4-FFF2-40B4-BE49-F238E27FC236}">
                <a16:creationId xmlns:a16="http://schemas.microsoft.com/office/drawing/2014/main" xmlns="" id="{AC971260-E2D4-47DC-A8E3-540980A3E72C}"/>
              </a:ext>
            </a:extLst>
          </p:cNvPr>
          <p:cNvSpPr/>
          <p:nvPr/>
        </p:nvSpPr>
        <p:spPr>
          <a:xfrm>
            <a:off x="139700" y="1507732"/>
            <a:ext cx="1764215" cy="440522"/>
          </a:xfrm>
          <a:prstGeom prst="wav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DAXLDORLIK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Волна 8">
            <a:extLst>
              <a:ext uri="{FF2B5EF4-FFF2-40B4-BE49-F238E27FC236}">
                <a16:creationId xmlns:a16="http://schemas.microsoft.com/office/drawing/2014/main" xmlns="" id="{DEFC8CB1-D24E-4A56-9BBC-55B9469AB875}"/>
              </a:ext>
            </a:extLst>
          </p:cNvPr>
          <p:cNvSpPr/>
          <p:nvPr/>
        </p:nvSpPr>
        <p:spPr>
          <a:xfrm>
            <a:off x="810538" y="2023884"/>
            <a:ext cx="1676400" cy="533400"/>
          </a:xfrm>
          <a:prstGeom prst="wav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MAS’ULIYAT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Волна 9">
            <a:extLst>
              <a:ext uri="{FF2B5EF4-FFF2-40B4-BE49-F238E27FC236}">
                <a16:creationId xmlns:a16="http://schemas.microsoft.com/office/drawing/2014/main" xmlns="" id="{3910DDA5-F913-465E-A0A9-0E8D34D3C2F3}"/>
              </a:ext>
            </a:extLst>
          </p:cNvPr>
          <p:cNvSpPr/>
          <p:nvPr/>
        </p:nvSpPr>
        <p:spPr>
          <a:xfrm>
            <a:off x="2882900" y="1012605"/>
            <a:ext cx="1518193" cy="492929"/>
          </a:xfrm>
          <a:prstGeom prst="wave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BURCH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Волна 10">
            <a:extLst>
              <a:ext uri="{FF2B5EF4-FFF2-40B4-BE49-F238E27FC236}">
                <a16:creationId xmlns:a16="http://schemas.microsoft.com/office/drawing/2014/main" xmlns="" id="{281A4CB4-EE71-4FA9-89BE-45AD0E458BBD}"/>
              </a:ext>
            </a:extLst>
          </p:cNvPr>
          <p:cNvSpPr/>
          <p:nvPr/>
        </p:nvSpPr>
        <p:spPr>
          <a:xfrm>
            <a:off x="2990505" y="2023884"/>
            <a:ext cx="1676399" cy="533401"/>
          </a:xfrm>
          <a:prstGeom prst="wav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ERKINLIK</a:t>
            </a:r>
            <a:endParaRPr lang="ru-RU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Волна 11">
            <a:extLst>
              <a:ext uri="{FF2B5EF4-FFF2-40B4-BE49-F238E27FC236}">
                <a16:creationId xmlns:a16="http://schemas.microsoft.com/office/drawing/2014/main" xmlns="" id="{9FDAE354-3D81-4640-B04C-E2A830606310}"/>
              </a:ext>
            </a:extLst>
          </p:cNvPr>
          <p:cNvSpPr/>
          <p:nvPr/>
        </p:nvSpPr>
        <p:spPr>
          <a:xfrm>
            <a:off x="221807" y="2565949"/>
            <a:ext cx="1447800" cy="452061"/>
          </a:xfrm>
          <a:prstGeom prst="wave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kern="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???</a:t>
            </a: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14" name="Волна 13">
            <a:extLst>
              <a:ext uri="{FF2B5EF4-FFF2-40B4-BE49-F238E27FC236}">
                <a16:creationId xmlns:a16="http://schemas.microsoft.com/office/drawing/2014/main" xmlns="" id="{DF4DB334-CA8D-48BB-8798-36F6B6715C3F}"/>
              </a:ext>
            </a:extLst>
          </p:cNvPr>
          <p:cNvSpPr/>
          <p:nvPr/>
        </p:nvSpPr>
        <p:spPr>
          <a:xfrm>
            <a:off x="3828704" y="2585558"/>
            <a:ext cx="1474285" cy="492929"/>
          </a:xfrm>
          <a:prstGeom prst="wave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2400" b="1" kern="0" dirty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???</a:t>
            </a:r>
            <a:endParaRPr lang="ru-RU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608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96158" y="92527"/>
            <a:ext cx="4746625" cy="343535"/>
          </a:xfrm>
          <a:prstGeom prst="rect">
            <a:avLst/>
          </a:prstGeom>
        </p:spPr>
        <p:txBody>
          <a:bodyPr vert="horz" wrap="square" lIns="0" tIns="16510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30"/>
              </a:spcBef>
            </a:pPr>
            <a:r>
              <a:rPr lang="en-US" spc="15" dirty="0" err="1"/>
              <a:t>Savollarga</a:t>
            </a:r>
            <a:r>
              <a:rPr lang="en-US" spc="15" dirty="0"/>
              <a:t> </a:t>
            </a:r>
            <a:r>
              <a:rPr lang="en-US" spc="15" dirty="0" err="1"/>
              <a:t>javob</a:t>
            </a:r>
            <a:r>
              <a:rPr lang="en-US" spc="15" dirty="0"/>
              <a:t> </a:t>
            </a:r>
            <a:r>
              <a:rPr lang="en-US" spc="15" dirty="0" err="1"/>
              <a:t>bering</a:t>
            </a:r>
            <a:endParaRPr spc="15" dirty="0"/>
          </a:p>
        </p:txBody>
      </p:sp>
      <p:sp>
        <p:nvSpPr>
          <p:cNvPr id="29" name="Rectangle 1">
            <a:extLst>
              <a:ext uri="{FF2B5EF4-FFF2-40B4-BE49-F238E27FC236}">
                <a16:creationId xmlns:a16="http://schemas.microsoft.com/office/drawing/2014/main" xmlns="" id="{F434B8C0-6CAA-458C-8DBF-A64BF1ED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5925" y="1430338"/>
            <a:ext cx="5765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xmlns="" id="{70DF3746-0B7E-48E6-9CBA-81A66C4FBA26}"/>
              </a:ext>
            </a:extLst>
          </p:cNvPr>
          <p:cNvSpPr/>
          <p:nvPr/>
        </p:nvSpPr>
        <p:spPr>
          <a:xfrm>
            <a:off x="98780" y="732070"/>
            <a:ext cx="3698520" cy="202149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just"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1.Tengdoshlaringiz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yoki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do‘stlaringiz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kelajakda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harbiy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bo‘lmoqchi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ekanligini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aytishganida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xayolingizdan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nimalar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o‘tadi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ham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harbiy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bo‘lishni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orzu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qilganmisiz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Nima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lvl="0" algn="just">
              <a:defRPr/>
            </a:pP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2.Vatan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himoyachilarining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jasoratlarini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1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bilasiz</a:t>
            </a:r>
            <a:r>
              <a:rPr lang="en-US" sz="1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kumimoji="0" lang="ru-RU" sz="140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xmlns="" id="{758468B2-FF4B-495C-BCCC-D5A0D02AB3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775" y="84069"/>
            <a:ext cx="751978" cy="443645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xmlns="" id="{FEF2AB07-58F2-43BB-B29D-753574EB95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73500" y="732071"/>
            <a:ext cx="1685703" cy="1841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3352729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>
            <a:extLst>
              <a:ext uri="{FF2B5EF4-FFF2-40B4-BE49-F238E27FC236}">
                <a16:creationId xmlns:a16="http://schemas.microsoft.com/office/drawing/2014/main" xmlns="" id="{D05BDA8A-E9C8-4325-8F0E-D3B0D481E5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701" y="2410650"/>
            <a:ext cx="1444228" cy="834201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6CBFDB07-0CFD-4206-833F-1AA8843760A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0100" y="860425"/>
            <a:ext cx="2218104" cy="20562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133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6840" y="71163"/>
            <a:ext cx="5650873" cy="3114225"/>
            <a:chOff x="66840" y="71163"/>
            <a:chExt cx="5650873" cy="3114225"/>
          </a:xfrm>
        </p:grpSpPr>
        <p:sp>
          <p:nvSpPr>
            <p:cNvPr id="3" name="object 3"/>
            <p:cNvSpPr/>
            <p:nvPr/>
          </p:nvSpPr>
          <p:spPr>
            <a:xfrm>
              <a:off x="66840" y="583722"/>
              <a:ext cx="5650865" cy="2601666"/>
            </a:xfrm>
            <a:custGeom>
              <a:avLst/>
              <a:gdLst/>
              <a:ahLst/>
              <a:cxnLst/>
              <a:rect l="l" t="t" r="r" b="b"/>
              <a:pathLst>
                <a:path w="5650865" h="2047239">
                  <a:moveTo>
                    <a:pt x="5650712" y="0"/>
                  </a:moveTo>
                  <a:lnTo>
                    <a:pt x="0" y="0"/>
                  </a:lnTo>
                  <a:lnTo>
                    <a:pt x="0" y="24130"/>
                  </a:lnTo>
                  <a:lnTo>
                    <a:pt x="0" y="2023110"/>
                  </a:lnTo>
                  <a:lnTo>
                    <a:pt x="0" y="2047240"/>
                  </a:lnTo>
                  <a:lnTo>
                    <a:pt x="5650712" y="2047240"/>
                  </a:lnTo>
                  <a:lnTo>
                    <a:pt x="5650712" y="2023110"/>
                  </a:lnTo>
                  <a:lnTo>
                    <a:pt x="24384" y="2023110"/>
                  </a:lnTo>
                  <a:lnTo>
                    <a:pt x="24384" y="24130"/>
                  </a:lnTo>
                  <a:lnTo>
                    <a:pt x="5626328" y="24130"/>
                  </a:lnTo>
                  <a:lnTo>
                    <a:pt x="5626328" y="2022995"/>
                  </a:lnTo>
                  <a:lnTo>
                    <a:pt x="5650712" y="2023008"/>
                  </a:lnTo>
                  <a:lnTo>
                    <a:pt x="5650712" y="24130"/>
                  </a:lnTo>
                  <a:lnTo>
                    <a:pt x="5650712" y="23876"/>
                  </a:lnTo>
                  <a:lnTo>
                    <a:pt x="5650712" y="0"/>
                  </a:lnTo>
                  <a:close/>
                </a:path>
              </a:pathLst>
            </a:custGeom>
            <a:solidFill>
              <a:srgbClr val="00A650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4" name="object 4"/>
            <p:cNvSpPr/>
            <p:nvPr/>
          </p:nvSpPr>
          <p:spPr>
            <a:xfrm>
              <a:off x="66848" y="71163"/>
              <a:ext cx="5650865" cy="505037"/>
            </a:xfrm>
            <a:custGeom>
              <a:avLst/>
              <a:gdLst/>
              <a:ahLst/>
              <a:cxnLst/>
              <a:rect l="l" t="t" r="r" b="b"/>
              <a:pathLst>
                <a:path w="5650865" h="1028700">
                  <a:moveTo>
                    <a:pt x="5650710" y="0"/>
                  </a:moveTo>
                  <a:lnTo>
                    <a:pt x="0" y="0"/>
                  </a:lnTo>
                  <a:lnTo>
                    <a:pt x="0" y="1028444"/>
                  </a:lnTo>
                  <a:lnTo>
                    <a:pt x="5650710" y="1028444"/>
                  </a:lnTo>
                  <a:lnTo>
                    <a:pt x="5650710" y="0"/>
                  </a:lnTo>
                  <a:close/>
                </a:path>
              </a:pathLst>
            </a:custGeom>
            <a:solidFill>
              <a:srgbClr val="2365C7"/>
            </a:solidFill>
          </p:spPr>
          <p:txBody>
            <a:bodyPr wrap="square" lIns="0" tIns="0" rIns="0" bIns="0" rtlCol="0"/>
            <a:lstStyle/>
            <a:p>
              <a:endParaRPr dirty="0"/>
            </a:p>
          </p:txBody>
        </p:sp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767482" y="103434"/>
            <a:ext cx="4230835" cy="335989"/>
          </a:xfrm>
          <a:prstGeom prst="rect">
            <a:avLst/>
          </a:prstGeom>
        </p:spPr>
        <p:txBody>
          <a:bodyPr vert="horz" wrap="square" lIns="0" tIns="40640" rIns="0" bIns="0" rtlCol="0">
            <a:spAutoFit/>
          </a:bodyPr>
          <a:lstStyle/>
          <a:p>
            <a:pPr marL="12700" marR="1093470" algn="ctr">
              <a:lnSpc>
                <a:spcPts val="2330"/>
              </a:lnSpc>
              <a:spcBef>
                <a:spcPts val="320"/>
              </a:spcBef>
            </a:pPr>
            <a:endParaRPr spc="15" dirty="0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xmlns="" id="{1E69E26E-FB7A-425A-B812-889EB75853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40" y="614973"/>
            <a:ext cx="1139660" cy="114155"/>
          </a:xfrm>
          <a:prstGeom prst="rect">
            <a:avLst/>
          </a:prstGeom>
        </p:spPr>
      </p:pic>
      <p:sp>
        <p:nvSpPr>
          <p:cNvPr id="9" name="Прямоугольник 8">
            <a:extLst>
              <a:ext uri="{FF2B5EF4-FFF2-40B4-BE49-F238E27FC236}">
                <a16:creationId xmlns:a16="http://schemas.microsoft.com/office/drawing/2014/main" xmlns="" id="{53867D19-4810-40BF-8E4E-876CF751F561}"/>
              </a:ext>
            </a:extLst>
          </p:cNvPr>
          <p:cNvSpPr/>
          <p:nvPr/>
        </p:nvSpPr>
        <p:spPr>
          <a:xfrm>
            <a:off x="66840" y="729128"/>
            <a:ext cx="4285039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200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      </a:t>
            </a:r>
            <a:r>
              <a:rPr lang="en-US" sz="1200" dirty="0">
                <a:solidFill>
                  <a:srgbClr val="000000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</a:p>
          <a:p>
            <a:pPr algn="just"/>
            <a:r>
              <a:rPr lang="en-US" sz="1200" dirty="0">
                <a:solidFill>
                  <a:prstClr val="black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endParaRPr lang="ru-RU" sz="12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xmlns="" id="{E71FB1B1-27ED-4550-94CF-AEDBD9F3DD8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5675" y="959960"/>
            <a:ext cx="5014447" cy="183011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212666" y="959960"/>
            <a:ext cx="3177455" cy="183011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XURSHID DAVRON</a:t>
            </a:r>
          </a:p>
          <a:p>
            <a:pPr algn="ctr"/>
            <a:endParaRPr lang="en-US" dirty="0" smtClean="0"/>
          </a:p>
          <a:p>
            <a:pPr algn="ctr"/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Vatan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haqida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yetti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rivoyat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87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2769</TotalTime>
  <Words>677</Words>
  <Application>Microsoft Office PowerPoint</Application>
  <PresentationFormat>Произвольный</PresentationFormat>
  <Paragraphs>116</Paragraphs>
  <Slides>21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21</vt:i4>
      </vt:variant>
    </vt:vector>
  </HeadingPairs>
  <TitlesOfParts>
    <vt:vector size="29" baseType="lpstr">
      <vt:lpstr>Arial</vt:lpstr>
      <vt:lpstr>Arial Black</vt:lpstr>
      <vt:lpstr>Calibri</vt:lpstr>
      <vt:lpstr>Matura MT Script Capitals</vt:lpstr>
      <vt:lpstr>Monotype Corsiva</vt:lpstr>
      <vt:lpstr>Times New Roman</vt:lpstr>
      <vt:lpstr>Office Theme</vt:lpstr>
      <vt:lpstr>1_Office Theme</vt:lpstr>
      <vt:lpstr>    O‘zbek  tili</vt:lpstr>
      <vt:lpstr>Darsimiz shiori</vt:lpstr>
      <vt:lpstr>Qisqa sharh  </vt:lpstr>
      <vt:lpstr>Презентация PowerPoint</vt:lpstr>
      <vt:lpstr>Haqiqiy vatanparvar</vt:lpstr>
      <vt:lpstr>Презентация PowerPoint</vt:lpstr>
      <vt:lpstr>Savollarga javob bering</vt:lpstr>
      <vt:lpstr>Презентация PowerPoint</vt:lpstr>
      <vt:lpstr>Презентация PowerPoint</vt:lpstr>
      <vt:lpstr>Презентация PowerPoint</vt:lpstr>
      <vt:lpstr>  </vt:lpstr>
      <vt:lpstr>Jaloliddin Manguberdi</vt:lpstr>
      <vt:lpstr>         </vt:lpstr>
      <vt:lpstr>         </vt:lpstr>
      <vt:lpstr>Savollar</vt:lpstr>
      <vt:lpstr>Yozish. Matn asosida gaplarni davom ettiring. </vt:lpstr>
      <vt:lpstr>Yozish. Matn asosida gaplarni davom ettiring. </vt:lpstr>
      <vt:lpstr>Yozish. Matn asosida gaplarni davom ettiring. </vt:lpstr>
      <vt:lpstr>Yozish. Matn asosida gaplarni davom ettiring. </vt:lpstr>
      <vt:lpstr>Mustaqil bajarish uchun topshiriq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O‘zbek  tili</dc:title>
  <cp:lastModifiedBy>Teacher</cp:lastModifiedBy>
  <cp:revision>344</cp:revision>
  <dcterms:created xsi:type="dcterms:W3CDTF">2020-04-13T08:06:06Z</dcterms:created>
  <dcterms:modified xsi:type="dcterms:W3CDTF">2020-12-30T07:56:18Z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2020-04-13T00:00:00Z</vt:filetime>
  </property>
</Properties>
</file>