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322" r:id="rId3"/>
    <p:sldId id="321" r:id="rId4"/>
    <p:sldId id="257" r:id="rId5"/>
    <p:sldId id="263" r:id="rId6"/>
    <p:sldId id="324" r:id="rId7"/>
    <p:sldId id="283" r:id="rId8"/>
    <p:sldId id="269" r:id="rId9"/>
    <p:sldId id="266" r:id="rId10"/>
    <p:sldId id="335" r:id="rId11"/>
    <p:sldId id="258" r:id="rId12"/>
    <p:sldId id="337" r:id="rId13"/>
    <p:sldId id="336" r:id="rId14"/>
    <p:sldId id="284" r:id="rId15"/>
    <p:sldId id="339" r:id="rId16"/>
    <p:sldId id="270" r:id="rId17"/>
    <p:sldId id="314" r:id="rId18"/>
    <p:sldId id="319" r:id="rId19"/>
    <p:sldId id="328" r:id="rId20"/>
    <p:sldId id="329" r:id="rId21"/>
    <p:sldId id="334" r:id="rId22"/>
    <p:sldId id="271" r:id="rId23"/>
    <p:sldId id="281" r:id="rId24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86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CF423-EE3C-4925-8AE2-0E6E9962545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F1164-4D4E-4F53-97F0-3ABB73299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02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F1164-4D4E-4F53-97F0-3ABB732990F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910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F1164-4D4E-4F53-97F0-3ABB732990F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02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2540921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3400" spc="10" dirty="0" err="1"/>
              <a:t>O‘zbek</a:t>
            </a:r>
            <a:r>
              <a:rPr sz="3400" spc="-80" dirty="0"/>
              <a:t> </a:t>
            </a:r>
            <a:r>
              <a:rPr sz="3400" spc="5" dirty="0"/>
              <a:t>tili</a:t>
            </a:r>
            <a:endParaRPr sz="3400" dirty="0"/>
          </a:p>
        </p:txBody>
      </p:sp>
      <p:sp>
        <p:nvSpPr>
          <p:cNvPr id="6" name="object 6"/>
          <p:cNvSpPr/>
          <p:nvPr/>
        </p:nvSpPr>
        <p:spPr>
          <a:xfrm>
            <a:off x="70707" y="1151582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163" y="1957488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102101" y="212868"/>
            <a:ext cx="1219024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330700" y="327025"/>
            <a:ext cx="914400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9-sinf</a:t>
            </a:r>
            <a:endParaRPr sz="2250" dirty="0">
              <a:latin typeface="Arial"/>
              <a:cs typeface="Arial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0EB1723C-F94B-4C7C-B292-C2B1646C7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300" y="2146841"/>
            <a:ext cx="1525374" cy="98273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B64A698-FC3F-4E91-AB91-565D95E75685}"/>
              </a:ext>
            </a:extLst>
          </p:cNvPr>
          <p:cNvSpPr/>
          <p:nvPr/>
        </p:nvSpPr>
        <p:spPr>
          <a:xfrm>
            <a:off x="478630" y="1064702"/>
            <a:ext cx="5147470" cy="1225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" lvl="0">
              <a:spcBef>
                <a:spcPts val="110"/>
              </a:spcBef>
            </a:pP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18415" lvl="0">
              <a:spcBef>
                <a:spcPts val="110"/>
              </a:spcBef>
            </a:pP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Vatan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himoyachilari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. (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Hol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)</a:t>
            </a:r>
          </a:p>
          <a:p>
            <a:pPr marL="18415" lvl="0">
              <a:spcBef>
                <a:spcPts val="110"/>
              </a:spcBef>
            </a:pPr>
            <a:r>
              <a:rPr lang="en-US" sz="2400" b="1" dirty="0">
                <a:solidFill>
                  <a:srgbClr val="0070C0"/>
                </a:solidFill>
                <a:latin typeface="Arial"/>
                <a:cs typeface="Arial"/>
              </a:rPr>
              <a:t>2-dars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1800" y="129985"/>
            <a:ext cx="4746625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it-IT" sz="1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Matnni o‘qing va ona tilingizga tarjima qiling.</a:t>
            </a:r>
            <a:endParaRPr spc="15" dirty="0"/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430338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B5B7307-D69D-40E1-8D2A-2DDFCFC72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1" y="90175"/>
            <a:ext cx="865707" cy="37188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FEFA292-6012-4780-9DFD-F19A6E2991E9}"/>
              </a:ext>
            </a:extLst>
          </p:cNvPr>
          <p:cNvSpPr/>
          <p:nvPr/>
        </p:nvSpPr>
        <p:spPr>
          <a:xfrm>
            <a:off x="96290" y="555625"/>
            <a:ext cx="36919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Bizning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xalqimiz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maqollarida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ijobiy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salbiy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fazilatlarni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zo‘r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mahorat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ifoda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Mardlik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kishining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husni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Mardlik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yiqitmoq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turg‘azmoq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Polvonlarning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odati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shuki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avvalo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kurash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tushganda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yiqitgan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polvon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raqibini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ko‘tarib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turg‘azadi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-da,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yelkasidan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qoqib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qo‘yadi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xalqimiz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qiyin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ahvolga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tushib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odamga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qo‘llab-quvvatlash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avvalambor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mardlik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belgisi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demoqchi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DFD16F0-C72E-42D7-8899-85BDEEED8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088"/>
          <a:stretch/>
        </p:blipFill>
        <p:spPr>
          <a:xfrm>
            <a:off x="3790042" y="1089724"/>
            <a:ext cx="1905000" cy="144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746625" cy="343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15" dirty="0"/>
              <a:t> “</a:t>
            </a:r>
            <a:r>
              <a:rPr lang="en-US" spc="15" dirty="0" err="1"/>
              <a:t>Xotira</a:t>
            </a:r>
            <a:r>
              <a:rPr lang="en-US" spc="15" dirty="0"/>
              <a:t> </a:t>
            </a:r>
            <a:r>
              <a:rPr lang="en-US" spc="15" dirty="0" err="1"/>
              <a:t>mashqi</a:t>
            </a:r>
            <a:r>
              <a:rPr lang="en-US" spc="15" dirty="0"/>
              <a:t>”</a:t>
            </a: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1374276" y="577682"/>
            <a:ext cx="1751614" cy="343535"/>
          </a:xfrm>
          <a:custGeom>
            <a:avLst/>
            <a:gdLst/>
            <a:ahLst/>
            <a:cxnLst/>
            <a:rect l="l" t="t" r="r" b="b"/>
            <a:pathLst>
              <a:path w="2563495" h="257175">
                <a:moveTo>
                  <a:pt x="2563174" y="0"/>
                </a:moveTo>
                <a:lnTo>
                  <a:pt x="179999" y="0"/>
                </a:lnTo>
                <a:lnTo>
                  <a:pt x="132290" y="6458"/>
                </a:lnTo>
                <a:lnTo>
                  <a:pt x="89331" y="24666"/>
                </a:lnTo>
                <a:lnTo>
                  <a:pt x="52873" y="52875"/>
                </a:lnTo>
                <a:lnTo>
                  <a:pt x="24665" y="89333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7"/>
                </a:lnTo>
                <a:lnTo>
                  <a:pt x="2383175" y="257177"/>
                </a:lnTo>
                <a:lnTo>
                  <a:pt x="2430884" y="250719"/>
                </a:lnTo>
                <a:lnTo>
                  <a:pt x="2473843" y="232510"/>
                </a:lnTo>
                <a:lnTo>
                  <a:pt x="2510301" y="204302"/>
                </a:lnTo>
                <a:lnTo>
                  <a:pt x="2538509" y="167843"/>
                </a:lnTo>
                <a:lnTo>
                  <a:pt x="2556716" y="124885"/>
                </a:lnTo>
                <a:lnTo>
                  <a:pt x="2563174" y="77176"/>
                </a:lnTo>
                <a:lnTo>
                  <a:pt x="256317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qoling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3459" y="739023"/>
            <a:ext cx="2380615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1400" spc="10" dirty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430338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539D281-7984-4BE4-BAB4-2F82A0974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625092"/>
            <a:ext cx="1102481" cy="616216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D30A88BF-C38F-48CA-AED3-028FA9025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034704"/>
              </p:ext>
            </p:extLst>
          </p:nvPr>
        </p:nvGraphicFramePr>
        <p:xfrm>
          <a:off x="202495" y="1274099"/>
          <a:ext cx="4933950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2469351">
                  <a:extLst>
                    <a:ext uri="{9D8B030D-6E8A-4147-A177-3AD203B41FA5}">
                      <a16:colId xmlns:a16="http://schemas.microsoft.com/office/drawing/2014/main" xmlns="" val="2362925185"/>
                    </a:ext>
                  </a:extLst>
                </a:gridCol>
                <a:gridCol w="2464599">
                  <a:extLst>
                    <a:ext uri="{9D8B030D-6E8A-4147-A177-3AD203B41FA5}">
                      <a16:colId xmlns:a16="http://schemas.microsoft.com/office/drawing/2014/main" xmlns="" val="1765646019"/>
                    </a:ext>
                  </a:extLst>
                </a:gridCol>
              </a:tblGrid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mardlik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смелость	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2494173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mangulik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вечность	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914564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ezgu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доброжелательный	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066310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tuyg‘u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z-Cyrl-UZ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чувство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3085510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fazilat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качество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8290483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faxrlanmoq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гордиться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8486976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madad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bermoq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пом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гать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5565038"/>
                  </a:ext>
                </a:extLst>
              </a:tr>
              <a:tr h="177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shaxs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	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личность</a:t>
                      </a:r>
                    </a:p>
                  </a:txBody>
                  <a:tcPr marL="57022" marR="570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414956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0" y="686352"/>
            <a:ext cx="5650865" cy="2499036"/>
          </a:xfrm>
          <a:custGeom>
            <a:avLst/>
            <a:gdLst/>
            <a:ahLst/>
            <a:cxnLst/>
            <a:rect l="l" t="t" r="r" b="b"/>
            <a:pathLst>
              <a:path w="5650865" h="233680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312670"/>
                </a:lnTo>
                <a:lnTo>
                  <a:pt x="0" y="2336800"/>
                </a:lnTo>
                <a:lnTo>
                  <a:pt x="5650712" y="2336800"/>
                </a:lnTo>
                <a:lnTo>
                  <a:pt x="5650712" y="2312670"/>
                </a:lnTo>
                <a:lnTo>
                  <a:pt x="24384" y="2312670"/>
                </a:lnTo>
                <a:lnTo>
                  <a:pt x="24384" y="24130"/>
                </a:lnTo>
                <a:lnTo>
                  <a:pt x="5626328" y="24130"/>
                </a:lnTo>
                <a:lnTo>
                  <a:pt x="5626328" y="2312555"/>
                </a:lnTo>
                <a:lnTo>
                  <a:pt x="5650712" y="2312555"/>
                </a:lnTo>
                <a:lnTo>
                  <a:pt x="5650712" y="24130"/>
                </a:lnTo>
                <a:lnTo>
                  <a:pt x="5650712" y="23939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848" y="71163"/>
            <a:ext cx="5650865" cy="617523"/>
          </a:xfrm>
          <a:custGeom>
            <a:avLst/>
            <a:gdLst/>
            <a:ahLst/>
            <a:cxnLst/>
            <a:rect l="l" t="t" r="r" b="b"/>
            <a:pathLst>
              <a:path w="5650865" h="731520">
                <a:moveTo>
                  <a:pt x="5650710" y="0"/>
                </a:moveTo>
                <a:lnTo>
                  <a:pt x="0" y="0"/>
                </a:lnTo>
                <a:lnTo>
                  <a:pt x="0" y="731246"/>
                </a:lnTo>
                <a:lnTo>
                  <a:pt x="5650710" y="731246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087" y="71163"/>
            <a:ext cx="5416960" cy="925894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lnSpc>
                <a:spcPts val="2330"/>
              </a:lnSpc>
              <a:spcBef>
                <a:spcPts val="320"/>
              </a:spcBef>
            </a:pPr>
            <a:r>
              <a:rPr lang="en-US" sz="1400" spc="15" dirty="0" smtClean="0">
                <a:solidFill>
                  <a:prstClr val="white"/>
                </a:solidFill>
              </a:rPr>
              <a:t>4-mashq</a:t>
            </a:r>
            <a:r>
              <a:rPr lang="en-US" sz="1400" spc="15" dirty="0">
                <a:solidFill>
                  <a:prstClr val="white"/>
                </a:solidFill>
              </a:rPr>
              <a:t>.</a:t>
            </a:r>
            <a:r>
              <a:rPr lang="uz-Cyrl-UZ" sz="1400" spc="15" dirty="0">
                <a:solidFill>
                  <a:prstClr val="white"/>
                </a:solidFill>
              </a:rPr>
              <a:t> </a:t>
            </a:r>
            <a:r>
              <a:rPr lang="en-US" sz="1400" spc="15" dirty="0" err="1">
                <a:solidFill>
                  <a:prstClr val="white"/>
                </a:solidFill>
              </a:rPr>
              <a:t>Berilgan</a:t>
            </a:r>
            <a:r>
              <a:rPr lang="en-US" sz="1400" spc="15" dirty="0">
                <a:solidFill>
                  <a:prstClr val="white"/>
                </a:solidFill>
              </a:rPr>
              <a:t> </a:t>
            </a:r>
            <a:r>
              <a:rPr lang="en-US" sz="1400" spc="15" dirty="0" err="1">
                <a:solidFill>
                  <a:prstClr val="white"/>
                </a:solidFill>
              </a:rPr>
              <a:t>gaplarni</a:t>
            </a:r>
            <a:r>
              <a:rPr lang="en-US" sz="1400" spc="15" dirty="0">
                <a:solidFill>
                  <a:prstClr val="white"/>
                </a:solidFill>
              </a:rPr>
              <a:t> </a:t>
            </a:r>
            <a:r>
              <a:rPr lang="en-US" sz="1400" spc="15" dirty="0" err="1">
                <a:solidFill>
                  <a:prstClr val="white"/>
                </a:solidFill>
              </a:rPr>
              <a:t>o‘qing</a:t>
            </a:r>
            <a:r>
              <a:rPr lang="en-US" sz="1400" spc="15" dirty="0">
                <a:solidFill>
                  <a:prstClr val="white"/>
                </a:solidFill>
              </a:rPr>
              <a:t>. </a:t>
            </a:r>
            <a:r>
              <a:rPr lang="en-US" sz="1400" spc="15" dirty="0" err="1">
                <a:solidFill>
                  <a:prstClr val="white"/>
                </a:solidFill>
              </a:rPr>
              <a:t>Hollarni</a:t>
            </a:r>
            <a:r>
              <a:rPr lang="en-US" sz="1400" spc="15" dirty="0">
                <a:solidFill>
                  <a:prstClr val="white"/>
                </a:solidFill>
              </a:rPr>
              <a:t> </a:t>
            </a:r>
            <a:r>
              <a:rPr lang="en-US" sz="1400" spc="15" dirty="0" err="1">
                <a:solidFill>
                  <a:prstClr val="white"/>
                </a:solidFill>
              </a:rPr>
              <a:t>savol</a:t>
            </a:r>
            <a:r>
              <a:rPr lang="en-US" sz="1400" spc="15" dirty="0">
                <a:solidFill>
                  <a:prstClr val="white"/>
                </a:solidFill>
              </a:rPr>
              <a:t> </a:t>
            </a:r>
            <a:r>
              <a:rPr lang="en-US" sz="1400" spc="15" dirty="0" err="1">
                <a:solidFill>
                  <a:prstClr val="white"/>
                </a:solidFill>
              </a:rPr>
              <a:t>berib</a:t>
            </a:r>
            <a:r>
              <a:rPr lang="en-US" sz="1400" spc="15" dirty="0">
                <a:solidFill>
                  <a:prstClr val="white"/>
                </a:solidFill>
              </a:rPr>
              <a:t> </a:t>
            </a:r>
            <a:r>
              <a:rPr lang="en-US" sz="1400" spc="15" dirty="0" err="1">
                <a:solidFill>
                  <a:prstClr val="white"/>
                </a:solidFill>
              </a:rPr>
              <a:t>aniqlang</a:t>
            </a:r>
            <a:r>
              <a:rPr lang="en-US" sz="1400" spc="15" dirty="0">
                <a:solidFill>
                  <a:prstClr val="white"/>
                </a:solidFill>
              </a:rPr>
              <a:t>. </a:t>
            </a:r>
            <a:br>
              <a:rPr lang="en-US" sz="1400" spc="15" dirty="0">
                <a:solidFill>
                  <a:prstClr val="white"/>
                </a:solidFill>
              </a:rPr>
            </a:br>
            <a:endParaRPr spc="15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FDE38C7-0DFA-44EC-8FEB-820A3AE5B8D7}"/>
              </a:ext>
            </a:extLst>
          </p:cNvPr>
          <p:cNvSpPr/>
          <p:nvPr/>
        </p:nvSpPr>
        <p:spPr>
          <a:xfrm>
            <a:off x="247352" y="860425"/>
            <a:ext cx="52491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Imtihonlar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yozda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Manzura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opa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quvonganidan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gapira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olmas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Zilola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opa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bafurja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gaplashish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 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notiqning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gaplarini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diqqat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tingladi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Xiyobonning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tomonida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kutubxona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oxirlab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vodiydagi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qorlar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allaqachon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erib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ketgan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olishga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shiyponiga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ketishdi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Hamdam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ikkovini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bilmadi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yig‘laganicha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narigi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uyga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(A.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Qahhor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5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08067"/>
            <a:ext cx="5473700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1600" spc="15" dirty="0" err="1"/>
              <a:t>Berilgan</a:t>
            </a:r>
            <a:r>
              <a:rPr lang="en-US" sz="1600" spc="15" dirty="0"/>
              <a:t> </a:t>
            </a:r>
            <a:r>
              <a:rPr lang="en-US" sz="1600" spc="15" dirty="0" err="1"/>
              <a:t>savollar</a:t>
            </a:r>
            <a:r>
              <a:rPr lang="en-US" sz="1600" spc="15" dirty="0"/>
              <a:t> </a:t>
            </a:r>
            <a:r>
              <a:rPr lang="en-US" sz="1600" spc="15" dirty="0" err="1"/>
              <a:t>asosida</a:t>
            </a:r>
            <a:r>
              <a:rPr lang="en-US" sz="1600" spc="15" dirty="0"/>
              <a:t> </a:t>
            </a:r>
            <a:r>
              <a:rPr lang="en-US" sz="1600" spc="15" dirty="0" err="1"/>
              <a:t>suhbat</a:t>
            </a:r>
            <a:endParaRPr sz="1600" spc="15" dirty="0"/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430338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FAB8F9E-76FA-4552-AA51-3AD4766666E1}"/>
              </a:ext>
            </a:extLst>
          </p:cNvPr>
          <p:cNvSpPr/>
          <p:nvPr/>
        </p:nvSpPr>
        <p:spPr>
          <a:xfrm>
            <a:off x="139700" y="535553"/>
            <a:ext cx="472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Mardlik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tushunasiz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... ... ... .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insonni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mard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ataymiz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... ... ... .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Mardlikda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ehtiyotkorlik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zarurmi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... ... ... .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Insonning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vataniga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munosabati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nimalarda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... ... ... .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Mard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insonlarni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kimlar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hurmat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qiladilar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304CCDF-6DC1-44AF-9391-C054AE959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794" y="2472666"/>
            <a:ext cx="1243692" cy="5791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45C4D5D-B474-4B52-825D-E0B47745A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393" y="648121"/>
            <a:ext cx="1511893" cy="11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31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5"/>
            <a:chOff x="66840" y="71163"/>
            <a:chExt cx="5650873" cy="3114225"/>
          </a:xfrm>
        </p:grpSpPr>
        <p:sp>
          <p:nvSpPr>
            <p:cNvPr id="3" name="object 3"/>
            <p:cNvSpPr/>
            <p:nvPr/>
          </p:nvSpPr>
          <p:spPr>
            <a:xfrm>
              <a:off x="66840" y="667050"/>
              <a:ext cx="5650865" cy="251833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50503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2427" y="119536"/>
            <a:ext cx="5277673" cy="308931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1600" spc="15" dirty="0" err="1">
                <a:solidFill>
                  <a:prstClr val="white"/>
                </a:solidFill>
              </a:rPr>
              <a:t>Berilgan</a:t>
            </a:r>
            <a:r>
              <a:rPr lang="en-US" sz="1600" spc="15" dirty="0">
                <a:solidFill>
                  <a:prstClr val="white"/>
                </a:solidFill>
              </a:rPr>
              <a:t> </a:t>
            </a:r>
            <a:r>
              <a:rPr lang="en-US" sz="1600" spc="15" dirty="0" err="1">
                <a:solidFill>
                  <a:prstClr val="white"/>
                </a:solidFill>
              </a:rPr>
              <a:t>savollar</a:t>
            </a:r>
            <a:r>
              <a:rPr lang="en-US" sz="1600" spc="15" dirty="0">
                <a:solidFill>
                  <a:prstClr val="white"/>
                </a:solidFill>
              </a:rPr>
              <a:t> </a:t>
            </a:r>
            <a:r>
              <a:rPr lang="en-US" sz="1600" spc="15" dirty="0" err="1">
                <a:solidFill>
                  <a:prstClr val="white"/>
                </a:solidFill>
              </a:rPr>
              <a:t>asosida</a:t>
            </a:r>
            <a:r>
              <a:rPr lang="en-US" sz="1600" spc="15" dirty="0">
                <a:solidFill>
                  <a:prstClr val="white"/>
                </a:solidFill>
              </a:rPr>
              <a:t> </a:t>
            </a:r>
            <a:r>
              <a:rPr lang="en-US" sz="1600" spc="15" dirty="0" err="1">
                <a:solidFill>
                  <a:prstClr val="white"/>
                </a:solidFill>
              </a:rPr>
              <a:t>suhbat</a:t>
            </a:r>
            <a:endParaRPr spc="15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3083401-01C0-487F-A8FE-EF177EBD9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976" y="782033"/>
            <a:ext cx="622446" cy="54418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E513B0-FC93-492B-A512-D2AD59B00126}"/>
              </a:ext>
            </a:extLst>
          </p:cNvPr>
          <p:cNvSpPr/>
          <p:nvPr/>
        </p:nvSpPr>
        <p:spPr>
          <a:xfrm>
            <a:off x="906534" y="2628744"/>
            <a:ext cx="4620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O‘tkir Rahmat qanday mukofotlarga sazovor bo‘lgan?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A7227E4-0BC8-4C13-94BB-05E9914C9E8E}"/>
              </a:ext>
            </a:extLst>
          </p:cNvPr>
          <p:cNvSpPr/>
          <p:nvPr/>
        </p:nvSpPr>
        <p:spPr>
          <a:xfrm>
            <a:off x="270341" y="724854"/>
            <a:ext cx="4805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9CC86D96-028B-46DE-AA61-B2AEC23D288A}"/>
              </a:ext>
            </a:extLst>
          </p:cNvPr>
          <p:cNvSpPr/>
          <p:nvPr/>
        </p:nvSpPr>
        <p:spPr>
          <a:xfrm>
            <a:off x="162216" y="1061680"/>
            <a:ext cx="5463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A029960C-120E-45B4-9B28-4A59C5E605CE}"/>
              </a:ext>
            </a:extLst>
          </p:cNvPr>
          <p:cNvSpPr/>
          <p:nvPr/>
        </p:nvSpPr>
        <p:spPr>
          <a:xfrm>
            <a:off x="107179" y="1026805"/>
            <a:ext cx="2034884" cy="7254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Mardlik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tushunasiz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трелка: изогнутая вниз 10">
            <a:extLst>
              <a:ext uri="{FF2B5EF4-FFF2-40B4-BE49-F238E27FC236}">
                <a16:creationId xmlns:a16="http://schemas.microsoft.com/office/drawing/2014/main" xmlns="" id="{99FF190A-C7BB-4175-97DF-22E0066FB96C}"/>
              </a:ext>
            </a:extLst>
          </p:cNvPr>
          <p:cNvSpPr/>
          <p:nvPr/>
        </p:nvSpPr>
        <p:spPr>
          <a:xfrm>
            <a:off x="2132992" y="1139597"/>
            <a:ext cx="491070" cy="1887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D541CBEC-6960-4A4E-8381-4C1BEA8AA708}"/>
              </a:ext>
            </a:extLst>
          </p:cNvPr>
          <p:cNvSpPr/>
          <p:nvPr/>
        </p:nvSpPr>
        <p:spPr>
          <a:xfrm>
            <a:off x="2501900" y="1304735"/>
            <a:ext cx="3200399" cy="1079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Mardlik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vatanparvarlik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iftixor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vatanni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himoya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Mardlik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kishining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husni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67C9C30-EF4A-408D-8CE0-E144DA868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29" y="2829852"/>
            <a:ext cx="5158323" cy="3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8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5"/>
            <a:chOff x="66840" y="71163"/>
            <a:chExt cx="5650873" cy="3114225"/>
          </a:xfrm>
        </p:grpSpPr>
        <p:sp>
          <p:nvSpPr>
            <p:cNvPr id="3" name="object 3"/>
            <p:cNvSpPr/>
            <p:nvPr/>
          </p:nvSpPr>
          <p:spPr>
            <a:xfrm>
              <a:off x="66840" y="667050"/>
              <a:ext cx="5650865" cy="251833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50503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2427" y="119536"/>
            <a:ext cx="5277673" cy="308931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1600" spc="15" dirty="0" err="1">
                <a:solidFill>
                  <a:prstClr val="white"/>
                </a:solidFill>
              </a:rPr>
              <a:t>Berilgan</a:t>
            </a:r>
            <a:r>
              <a:rPr lang="en-US" sz="1600" spc="15" dirty="0">
                <a:solidFill>
                  <a:prstClr val="white"/>
                </a:solidFill>
              </a:rPr>
              <a:t> </a:t>
            </a:r>
            <a:r>
              <a:rPr lang="en-US" sz="1600" spc="15" dirty="0" err="1">
                <a:solidFill>
                  <a:prstClr val="white"/>
                </a:solidFill>
              </a:rPr>
              <a:t>savollar</a:t>
            </a:r>
            <a:r>
              <a:rPr lang="en-US" sz="1600" spc="15" dirty="0">
                <a:solidFill>
                  <a:prstClr val="white"/>
                </a:solidFill>
              </a:rPr>
              <a:t> </a:t>
            </a:r>
            <a:r>
              <a:rPr lang="en-US" sz="1600" spc="15" dirty="0" err="1">
                <a:solidFill>
                  <a:prstClr val="white"/>
                </a:solidFill>
              </a:rPr>
              <a:t>asosida</a:t>
            </a:r>
            <a:r>
              <a:rPr lang="en-US" sz="1600" spc="15" dirty="0">
                <a:solidFill>
                  <a:prstClr val="white"/>
                </a:solidFill>
              </a:rPr>
              <a:t> </a:t>
            </a:r>
            <a:r>
              <a:rPr lang="en-US" sz="1600" spc="15" dirty="0" err="1">
                <a:solidFill>
                  <a:prstClr val="white"/>
                </a:solidFill>
              </a:rPr>
              <a:t>suhbat</a:t>
            </a:r>
            <a:endParaRPr spc="15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3083401-01C0-487F-A8FE-EF177EBD9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976" y="782033"/>
            <a:ext cx="622446" cy="54418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E513B0-FC93-492B-A512-D2AD59B00126}"/>
              </a:ext>
            </a:extLst>
          </p:cNvPr>
          <p:cNvSpPr/>
          <p:nvPr/>
        </p:nvSpPr>
        <p:spPr>
          <a:xfrm>
            <a:off x="906534" y="2628744"/>
            <a:ext cx="4620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O‘tkir Rahmat qanday mukofotlarga sazovor bo‘lgan?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A7227E4-0BC8-4C13-94BB-05E9914C9E8E}"/>
              </a:ext>
            </a:extLst>
          </p:cNvPr>
          <p:cNvSpPr/>
          <p:nvPr/>
        </p:nvSpPr>
        <p:spPr>
          <a:xfrm>
            <a:off x="270341" y="724854"/>
            <a:ext cx="4805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A029960C-120E-45B4-9B28-4A59C5E605CE}"/>
              </a:ext>
            </a:extLst>
          </p:cNvPr>
          <p:cNvSpPr/>
          <p:nvPr/>
        </p:nvSpPr>
        <p:spPr>
          <a:xfrm>
            <a:off x="107178" y="1026805"/>
            <a:ext cx="2192845" cy="7254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insonni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ataymiz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трелка: изогнутая вниз 10">
            <a:extLst>
              <a:ext uri="{FF2B5EF4-FFF2-40B4-BE49-F238E27FC236}">
                <a16:creationId xmlns:a16="http://schemas.microsoft.com/office/drawing/2014/main" xmlns="" id="{99FF190A-C7BB-4175-97DF-22E0066FB96C}"/>
              </a:ext>
            </a:extLst>
          </p:cNvPr>
          <p:cNvSpPr/>
          <p:nvPr/>
        </p:nvSpPr>
        <p:spPr>
          <a:xfrm>
            <a:off x="2340361" y="1087807"/>
            <a:ext cx="491070" cy="1887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D541CBEC-6960-4A4E-8381-4C1BEA8AA708}"/>
              </a:ext>
            </a:extLst>
          </p:cNvPr>
          <p:cNvSpPr/>
          <p:nvPr/>
        </p:nvSpPr>
        <p:spPr>
          <a:xfrm>
            <a:off x="2501900" y="1304735"/>
            <a:ext cx="3200399" cy="1079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insonlarni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birinchidan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xalqimiz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hurmat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ikkinchidan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faxrlanadi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67C9C30-EF4A-408D-8CE0-E144DA868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29" y="2829852"/>
            <a:ext cx="5158323" cy="3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6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746625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1800" spc="15" dirty="0" err="1"/>
              <a:t>O‘zbekiston</a:t>
            </a:r>
            <a:r>
              <a:rPr lang="en-US" sz="1800" spc="15" dirty="0"/>
              <a:t> askari</a:t>
            </a:r>
            <a:endParaRPr sz="1800" spc="15" dirty="0"/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430338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58468B2-FF4B-495C-BCCC-D5A0D02AB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36" y="101808"/>
            <a:ext cx="537595" cy="31716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1905AAE-A03B-483B-AF33-820D14E5E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6" y="533657"/>
            <a:ext cx="1851914" cy="34140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34B8F41-CBA7-4416-901E-6AB40BE23BA5}"/>
              </a:ext>
            </a:extLst>
          </p:cNvPr>
          <p:cNvSpPr/>
          <p:nvPr/>
        </p:nvSpPr>
        <p:spPr>
          <a:xfrm>
            <a:off x="74975" y="479425"/>
            <a:ext cx="18496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Tinglang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3F71E48-6700-4077-9C05-9464A64F0E0E}"/>
              </a:ext>
            </a:extLst>
          </p:cNvPr>
          <p:cNvSpPr/>
          <p:nvPr/>
        </p:nvSpPr>
        <p:spPr>
          <a:xfrm>
            <a:off x="59607" y="1019229"/>
            <a:ext cx="29756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Qadamingdan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o‘t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chaqnar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Liboslaring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yarashar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Ko‘rganlar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havas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qilar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askari!</a:t>
            </a:r>
          </a:p>
          <a:p>
            <a:pPr algn="just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o‘rning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sardori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Himoyangda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yosh-qari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Yo‘latmagin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dushmanni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askari!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F66682-BE83-4E0D-B738-BB33A1E6B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900" y="1019229"/>
            <a:ext cx="2597174" cy="166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7754" y="122815"/>
            <a:ext cx="3882142" cy="53989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O‘qing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16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Tinglang</a:t>
            </a: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ru-RU" sz="1800" b="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b="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sz="1800" spc="15" dirty="0"/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430338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58468B2-FF4B-495C-BCCC-D5A0D02AB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36" y="101808"/>
            <a:ext cx="537595" cy="31716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1905AAE-A03B-483B-AF33-820D14E5E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6" y="533657"/>
            <a:ext cx="1851914" cy="17604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1A380C6-6397-4897-A421-16EF18316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700" y="2917825"/>
            <a:ext cx="3653542" cy="2207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7A6664B-2776-4005-BB5B-16B5FBCA5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63" y="712482"/>
            <a:ext cx="466667" cy="39047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ABE7683-75B9-486A-B6DC-A7250D45B844}"/>
              </a:ext>
            </a:extLst>
          </p:cNvPr>
          <p:cNvSpPr/>
          <p:nvPr/>
        </p:nvSpPr>
        <p:spPr>
          <a:xfrm>
            <a:off x="569475" y="781431"/>
            <a:ext cx="37406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Tomirda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qaynoq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qoning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0" algn="just"/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Qadrlidir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oning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Oshgay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shuhrat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shoning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askari! </a:t>
            </a:r>
          </a:p>
          <a:p>
            <a:pPr lvl="0" algn="just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Sergak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turgin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charchama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0"/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askari!</a:t>
            </a:r>
          </a:p>
          <a:p>
            <a:pPr lvl="0"/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Ardoqlaydi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Vatanni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 </a:t>
            </a:r>
          </a:p>
          <a:p>
            <a:pPr lvl="0"/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Bag‘ishlab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tanni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5FBDB09-717B-44D2-B1D9-0E301B20BE95}"/>
              </a:ext>
            </a:extLst>
          </p:cNvPr>
          <p:cNvSpPr/>
          <p:nvPr/>
        </p:nvSpPr>
        <p:spPr>
          <a:xfrm>
            <a:off x="3187700" y="1266403"/>
            <a:ext cx="251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Ozod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yurtim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ayt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Yuzing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yorug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qayt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Faxr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aylab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bitgum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bayt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askari!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9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DA2D91A-442C-4303-A303-9036C1CC9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555626"/>
            <a:ext cx="2352071" cy="2286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BAF2736-DA04-4326-97F1-A4521246A407}"/>
              </a:ext>
            </a:extLst>
          </p:cNvPr>
          <p:cNvSpPr/>
          <p:nvPr/>
        </p:nvSpPr>
        <p:spPr>
          <a:xfrm>
            <a:off x="177800" y="770950"/>
            <a:ext cx="5410200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Sizningcha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she’rning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yaratilishiga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She’rning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g‘oyasi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nimadan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o‘ylaysiz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She’rning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mazmunini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so‘zlaringiz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so‘zlab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743406A-4001-49D1-8413-B2CAB2BC6CBB}"/>
              </a:ext>
            </a:extLst>
          </p:cNvPr>
          <p:cNvSpPr/>
          <p:nvPr/>
        </p:nvSpPr>
        <p:spPr>
          <a:xfrm>
            <a:off x="1511300" y="98425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tahlili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mashqi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AA3BD91-74E7-4FF2-9ED9-26AC52959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700" y="1792833"/>
            <a:ext cx="2158158" cy="13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698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3819ED6-FF4E-4191-BE30-0675CCBADD8E}"/>
              </a:ext>
            </a:extLst>
          </p:cNvPr>
          <p:cNvSpPr/>
          <p:nvPr/>
        </p:nvSpPr>
        <p:spPr>
          <a:xfrm>
            <a:off x="215900" y="826773"/>
            <a:ext cx="3733800" cy="3693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fikringizni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bayon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eting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89B3892-2581-4FC0-9F26-A87010464C08}"/>
              </a:ext>
            </a:extLst>
          </p:cNvPr>
          <p:cNvSpPr/>
          <p:nvPr/>
        </p:nvSpPr>
        <p:spPr>
          <a:xfrm>
            <a:off x="219439" y="1314949"/>
            <a:ext cx="4953000" cy="3693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fikringiz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bayoniga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misol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keltiring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12B3B44-6AC1-4BB7-A764-66FB113A8AE6}"/>
              </a:ext>
            </a:extLst>
          </p:cNvPr>
          <p:cNvSpPr/>
          <p:nvPr/>
        </p:nvSpPr>
        <p:spPr>
          <a:xfrm>
            <a:off x="211944" y="1864080"/>
            <a:ext cx="5397317" cy="3693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rsatilgan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sababni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isbotlovchi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misol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keltiring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216299C-D097-4141-8E7F-B010BED82889}"/>
              </a:ext>
            </a:extLst>
          </p:cNvPr>
          <p:cNvSpPr/>
          <p:nvPr/>
        </p:nvSpPr>
        <p:spPr>
          <a:xfrm>
            <a:off x="202783" y="2405438"/>
            <a:ext cx="5380037" cy="3693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fikringizni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umumlashtiring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609B89C-913A-4543-A426-C5BA883D7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2" y="-13502"/>
            <a:ext cx="5765800" cy="60140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E8F80E4-21FF-4141-919F-C791D5E5C14C}"/>
              </a:ext>
            </a:extLst>
          </p:cNvPr>
          <p:cNvSpPr/>
          <p:nvPr/>
        </p:nvSpPr>
        <p:spPr>
          <a:xfrm>
            <a:off x="219439" y="-37134"/>
            <a:ext cx="562175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6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/>
              </a:rPr>
              <a:t>“FSMU” </a:t>
            </a:r>
            <a:r>
              <a:rPr lang="en-US" altLang="ru-RU" sz="1600" b="1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/>
              </a:rPr>
              <a:t>texnologiyasi</a:t>
            </a:r>
            <a:r>
              <a:rPr lang="en-US" altLang="ru-RU" sz="16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/>
              </a:rPr>
              <a:t> </a:t>
            </a:r>
            <a:r>
              <a:rPr lang="en-US" altLang="ru-RU" sz="1600" b="1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/>
              </a:rPr>
              <a:t>asosida</a:t>
            </a:r>
            <a:r>
              <a:rPr lang="en-US" altLang="ru-RU" sz="16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/>
              </a:rPr>
              <a:t> 8-topshiriqdagi ”D</a:t>
            </a:r>
            <a:r>
              <a:rPr lang="ru-RU" altLang="ru-RU" sz="16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/>
              </a:rPr>
              <a:t>о</a:t>
            </a:r>
            <a:r>
              <a:rPr lang="en-US" altLang="ru-RU" sz="1600" b="1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/>
              </a:rPr>
              <a:t>im</a:t>
            </a:r>
            <a:r>
              <a:rPr lang="en-US" altLang="ru-RU" sz="16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/>
              </a:rPr>
              <a:t> </a:t>
            </a:r>
            <a:r>
              <a:rPr lang="en-US" altLang="ru-RU" sz="1600" b="1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/>
              </a:rPr>
              <a:t>hushyor</a:t>
            </a:r>
            <a:r>
              <a:rPr lang="en-US" altLang="ru-RU" sz="16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/>
              </a:rPr>
              <a:t>” </a:t>
            </a:r>
            <a:r>
              <a:rPr lang="en-US" altLang="ru-RU" sz="1600" b="1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/>
              </a:rPr>
              <a:t>matnini</a:t>
            </a:r>
            <a:r>
              <a:rPr lang="en-US" altLang="ru-RU" sz="16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/>
              </a:rPr>
              <a:t> </a:t>
            </a:r>
            <a:r>
              <a:rPr lang="en-US" altLang="ru-RU" sz="1600" b="1" dirty="0" err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/>
              </a:rPr>
              <a:t>o‘rganish</a:t>
            </a: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/>
              </a:rPr>
              <a:t/>
            </a:r>
            <a:b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75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5765800" cy="3185387"/>
            <a:chOff x="0" y="1"/>
            <a:chExt cx="5765800" cy="3185387"/>
          </a:xfrm>
        </p:grpSpPr>
        <p:sp>
          <p:nvSpPr>
            <p:cNvPr id="3" name="object 3"/>
            <p:cNvSpPr/>
            <p:nvPr/>
          </p:nvSpPr>
          <p:spPr>
            <a:xfrm>
              <a:off x="66840" y="642980"/>
              <a:ext cx="5650865" cy="254240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5765800" cy="576200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840" y="66780"/>
            <a:ext cx="6397460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2000" spc="15" dirty="0" err="1"/>
              <a:t>Berilgan</a:t>
            </a:r>
            <a:r>
              <a:rPr lang="en-US" sz="2000" spc="15" dirty="0"/>
              <a:t> </a:t>
            </a:r>
            <a:r>
              <a:rPr lang="en-US" sz="2000" spc="15" dirty="0" err="1"/>
              <a:t>suhbatni</a:t>
            </a:r>
            <a:r>
              <a:rPr lang="en-US" sz="2000" spc="15" dirty="0"/>
              <a:t> </a:t>
            </a:r>
            <a:r>
              <a:rPr lang="en-US" sz="2000" spc="15" dirty="0" err="1"/>
              <a:t>to‘ldirib</a:t>
            </a:r>
            <a:r>
              <a:rPr lang="en-US" sz="2000" spc="15" dirty="0"/>
              <a:t>, </a:t>
            </a:r>
            <a:r>
              <a:rPr lang="en-US" sz="2000" spc="15" dirty="0" err="1"/>
              <a:t>davom</a:t>
            </a:r>
            <a:r>
              <a:rPr lang="en-US" sz="2000" spc="15" dirty="0"/>
              <a:t> </a:t>
            </a:r>
            <a:r>
              <a:rPr lang="en-US" sz="2000" spc="15" dirty="0" err="1"/>
              <a:t>ettiring</a:t>
            </a:r>
            <a:r>
              <a:rPr lang="en-US" sz="2000" spc="15" dirty="0"/>
              <a:t>. </a:t>
            </a:r>
            <a:endParaRPr sz="2000" spc="15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BF2F50D-533B-4142-BF11-F5B050424E87}"/>
              </a:ext>
            </a:extLst>
          </p:cNvPr>
          <p:cNvSpPr/>
          <p:nvPr/>
        </p:nvSpPr>
        <p:spPr>
          <a:xfrm>
            <a:off x="126999" y="761918"/>
            <a:ext cx="57657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sarhadlari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tushunasiz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………………………………… 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Vatanni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himoya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xislatlarga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………………………………… 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„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Ko‘z-qorachig‘idek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asrash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tushunasiz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………………………………… 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81E986C-15F5-4B52-8C45-4BEE7F286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336" y="2461614"/>
            <a:ext cx="1243692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9478" y="3007720"/>
            <a:ext cx="5353865" cy="172735"/>
          </a:xfrm>
          <a:custGeom>
            <a:avLst/>
            <a:gdLst/>
            <a:ahLst/>
            <a:cxnLst/>
            <a:rect l="l" t="t" r="r" b="b"/>
            <a:pathLst>
              <a:path w="3086100" h="257175">
                <a:moveTo>
                  <a:pt x="3086078" y="0"/>
                </a:moveTo>
                <a:lnTo>
                  <a:pt x="179997" y="0"/>
                </a:lnTo>
                <a:lnTo>
                  <a:pt x="132291" y="6458"/>
                </a:lnTo>
                <a:lnTo>
                  <a:pt x="89334" y="24666"/>
                </a:lnTo>
                <a:lnTo>
                  <a:pt x="52876" y="52874"/>
                </a:lnTo>
                <a:lnTo>
                  <a:pt x="24667" y="89332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6"/>
                </a:lnTo>
                <a:lnTo>
                  <a:pt x="2906082" y="257176"/>
                </a:lnTo>
                <a:lnTo>
                  <a:pt x="2953788" y="250717"/>
                </a:lnTo>
                <a:lnTo>
                  <a:pt x="2996744" y="232509"/>
                </a:lnTo>
                <a:lnTo>
                  <a:pt x="3033202" y="204301"/>
                </a:lnTo>
                <a:lnTo>
                  <a:pt x="3061411" y="167843"/>
                </a:lnTo>
                <a:lnTo>
                  <a:pt x="3079619" y="124885"/>
                </a:lnTo>
                <a:lnTo>
                  <a:pt x="3086078" y="77176"/>
                </a:lnTo>
                <a:lnTo>
                  <a:pt x="3086078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кругленный прямоугольник 79">
            <a:extLst>
              <a:ext uri="{FF2B5EF4-FFF2-40B4-BE49-F238E27FC236}">
                <a16:creationId xmlns:a16="http://schemas.microsoft.com/office/drawing/2014/main" xmlns="" id="{622060E9-8B5B-49A0-ADD0-F9074C4F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4" y="794965"/>
            <a:ext cx="4935066" cy="44699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–Yurt </a:t>
            </a:r>
            <a:r>
              <a:rPr lang="en-US" alt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tinchligi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b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е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b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а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h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о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n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е’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m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а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t, </a:t>
            </a:r>
            <a:r>
              <a:rPr lang="en-US" alt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ulug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‘ s</a:t>
            </a:r>
            <a:r>
              <a:rPr lang="ru-RU" alt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ао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d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а</a:t>
            </a:r>
            <a:r>
              <a:rPr lang="en-US" alt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tdir</a:t>
            </a:r>
            <a:r>
              <a:rPr kumimoji="0" lang="en-US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9" name="Скругленный прямоугольник 78">
            <a:extLst>
              <a:ext uri="{FF2B5EF4-FFF2-40B4-BE49-F238E27FC236}">
                <a16:creationId xmlns:a16="http://schemas.microsoft.com/office/drawing/2014/main" xmlns="" id="{A957799B-C4B2-4C42-90C7-D36B1A382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967" y="1665371"/>
            <a:ext cx="5353865" cy="65126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Yurt	</a:t>
            </a:r>
            <a:r>
              <a:rPr lang="en-US" alt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tinchligi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	– t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а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r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а</a:t>
            </a:r>
            <a:r>
              <a:rPr lang="en-US" alt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qqiyot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g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а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r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о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vi.</a:t>
            </a:r>
            <a:endParaRPr kumimoji="0" lang="en-US" altLang="ru-RU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A86811C7-B9EA-4ECE-B7BA-3E13C4A8A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4" y="150762"/>
            <a:ext cx="47605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“FSMU” </a:t>
            </a:r>
            <a:r>
              <a:rPr kumimoji="0" lang="en-US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texnologiyasi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xmlns="" id="{C09FA639-55CC-42BF-85F6-625F85DF9B49}"/>
              </a:ext>
            </a:extLst>
          </p:cNvPr>
          <p:cNvSpPr/>
          <p:nvPr/>
        </p:nvSpPr>
        <p:spPr>
          <a:xfrm>
            <a:off x="2385410" y="1263434"/>
            <a:ext cx="381000" cy="380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0B88A6B-470E-483E-A86F-4F1E040B7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853" y="2316631"/>
            <a:ext cx="445047" cy="549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80">
            <a:extLst>
              <a:ext uri="{FF2B5EF4-FFF2-40B4-BE49-F238E27FC236}">
                <a16:creationId xmlns:a16="http://schemas.microsoft.com/office/drawing/2014/main" xmlns="" id="{BDA3ECA1-45D4-46D9-A31F-5E6D185C8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29" y="663524"/>
            <a:ext cx="5398272" cy="958902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lang="en-US" alt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O‘zb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е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k x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а</a:t>
            </a:r>
            <a:r>
              <a:rPr lang="en-US" alt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lqi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tinchlikni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yuks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а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k q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а</a:t>
            </a:r>
            <a:r>
              <a:rPr lang="en-US" alt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drl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а</a:t>
            </a:r>
            <a:r>
              <a:rPr lang="en-US" alt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ydi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n-US" alt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o‘z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о</a:t>
            </a:r>
            <a:r>
              <a:rPr lang="en-US" alt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rzu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- </a:t>
            </a:r>
            <a:r>
              <a:rPr lang="en-US" alt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intilishl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а</a:t>
            </a:r>
            <a:r>
              <a:rPr lang="en-US" alt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ri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m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а</a:t>
            </a:r>
            <a:r>
              <a:rPr lang="en-US" alt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qs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а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d – </a:t>
            </a:r>
            <a:r>
              <a:rPr lang="en-US" alt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mudd</a:t>
            </a:r>
            <a:r>
              <a:rPr lang="ru-RU" alt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ао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l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а</a:t>
            </a:r>
            <a:r>
              <a:rPr lang="en-US" alt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ri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ro‘yobg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а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chiqishining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k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а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f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о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l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а</a:t>
            </a:r>
            <a:r>
              <a:rPr lang="en-US" alt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ti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 d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е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b </a:t>
            </a:r>
            <a:r>
              <a:rPr lang="en-US" altLang="ru-RU" sz="1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bil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а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</a:rPr>
              <a:t>di.		</a:t>
            </a:r>
            <a:endParaRPr kumimoji="0" lang="en-US" altLang="ru-RU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A86811C7-B9EA-4ECE-B7BA-3E13C4A8A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05" y="98425"/>
            <a:ext cx="47605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r>
              <a:rPr kumimoji="0" lang="en-US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FSMU”texnologiyasi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68DE10-8326-4E27-BEC4-AD4FD5034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624" y="1657601"/>
            <a:ext cx="457200" cy="580144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F7E852CB-CDD4-43D6-981B-B792CF59CA43}"/>
              </a:ext>
            </a:extLst>
          </p:cNvPr>
          <p:cNvSpPr/>
          <p:nvPr/>
        </p:nvSpPr>
        <p:spPr>
          <a:xfrm>
            <a:off x="368300" y="2155825"/>
            <a:ext cx="5105400" cy="938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Must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qilligimizning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stl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bki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kunl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biz yurt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tinchligini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ylik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k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qd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miz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5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700" y="102424"/>
            <a:ext cx="47919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pc="20" dirty="0"/>
              <a:t> </a:t>
            </a:r>
            <a:r>
              <a:rPr lang="en-US" spc="20" dirty="0" err="1"/>
              <a:t>Mustaqil</a:t>
            </a:r>
            <a:r>
              <a:rPr lang="en-US" spc="20" dirty="0"/>
              <a:t> </a:t>
            </a:r>
            <a:r>
              <a:rPr lang="en-US" spc="20" dirty="0" err="1"/>
              <a:t>bajarish</a:t>
            </a:r>
            <a:r>
              <a:rPr lang="en-US" spc="20" dirty="0"/>
              <a:t> </a:t>
            </a:r>
            <a:r>
              <a:rPr lang="en-US" spc="20" dirty="0" err="1"/>
              <a:t>uchun</a:t>
            </a:r>
            <a:r>
              <a:rPr lang="en-US" spc="20" dirty="0"/>
              <a:t> </a:t>
            </a:r>
            <a:r>
              <a:rPr lang="en-US" spc="20" dirty="0" err="1" smtClean="0"/>
              <a:t>topshiriqlar</a:t>
            </a:r>
            <a:r>
              <a:rPr spc="-40" dirty="0" smtClean="0"/>
              <a:t> </a:t>
            </a:r>
            <a:endParaRPr spc="15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B18F5FA-47C5-4E45-AE91-8737F072C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4" y="544957"/>
            <a:ext cx="569686" cy="47853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396D314-3CC2-4766-8F33-61DD2EAF2F21}"/>
              </a:ext>
            </a:extLst>
          </p:cNvPr>
          <p:cNvSpPr/>
          <p:nvPr/>
        </p:nvSpPr>
        <p:spPr>
          <a:xfrm>
            <a:off x="673100" y="784225"/>
            <a:ext cx="518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sarhadlari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tushunasiz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 – 4 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maqol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hikoyalarni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roman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o‘qigansiz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Aytib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51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05BDA8A-E9C8-4325-8F0E-D3B0D481E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410649"/>
            <a:ext cx="1444228" cy="83420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C607D11-B534-4615-B43D-E0A96C9CC93D}"/>
              </a:ext>
            </a:extLst>
          </p:cNvPr>
          <p:cNvSpPr/>
          <p:nvPr/>
        </p:nvSpPr>
        <p:spPr>
          <a:xfrm>
            <a:off x="279491" y="772974"/>
            <a:ext cx="5765888" cy="144655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E’tiboringiz</a:t>
            </a:r>
            <a:r>
              <a:rPr kumimoji="0" lang="ru-RU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rahmat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atura MT Script Capitals" panose="03020802060602070202" pitchFamily="66" charset="0"/>
                <a:ea typeface="+mn-ea"/>
                <a:cs typeface="Arial" panose="020B0604020202020204" pitchFamily="34" charset="0"/>
              </a:rPr>
              <a:t>!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1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52487" y="545056"/>
            <a:ext cx="2785501" cy="193968"/>
          </a:xfrm>
          <a:custGeom>
            <a:avLst/>
            <a:gdLst/>
            <a:ahLst/>
            <a:cxnLst/>
            <a:rect l="l" t="t" r="r" b="b"/>
            <a:pathLst>
              <a:path w="2563495" h="257175">
                <a:moveTo>
                  <a:pt x="2563174" y="0"/>
                </a:moveTo>
                <a:lnTo>
                  <a:pt x="179999" y="0"/>
                </a:lnTo>
                <a:lnTo>
                  <a:pt x="132290" y="6458"/>
                </a:lnTo>
                <a:lnTo>
                  <a:pt x="89331" y="24666"/>
                </a:lnTo>
                <a:lnTo>
                  <a:pt x="52873" y="52875"/>
                </a:lnTo>
                <a:lnTo>
                  <a:pt x="24665" y="89333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7"/>
                </a:lnTo>
                <a:lnTo>
                  <a:pt x="2383175" y="257177"/>
                </a:lnTo>
                <a:lnTo>
                  <a:pt x="2430884" y="250719"/>
                </a:lnTo>
                <a:lnTo>
                  <a:pt x="2473843" y="232510"/>
                </a:lnTo>
                <a:lnTo>
                  <a:pt x="2510301" y="204302"/>
                </a:lnTo>
                <a:lnTo>
                  <a:pt x="2538509" y="167843"/>
                </a:lnTo>
                <a:lnTo>
                  <a:pt x="2556716" y="124885"/>
                </a:lnTo>
                <a:lnTo>
                  <a:pt x="2563174" y="77176"/>
                </a:lnTo>
                <a:lnTo>
                  <a:pt x="256317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lvl="0"/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3459" y="739023"/>
            <a:ext cx="2380615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430338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3F7A6CB9-A5C2-443F-8651-B51DDFEF07FB}"/>
              </a:ext>
            </a:extLst>
          </p:cNvPr>
          <p:cNvSpPr/>
          <p:nvPr/>
        </p:nvSpPr>
        <p:spPr>
          <a:xfrm>
            <a:off x="129924" y="1622425"/>
            <a:ext cx="5553123" cy="1447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Tayanch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Vatanni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sevmoq,Vatan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himoyachilarimiz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vatanparvarlik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sarhadlarimiz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mardona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chegarachi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askar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bo‘lmoqchiman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r>
              <a:rPr lang="en-US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himoyachilarimiz</a:t>
            </a:r>
            <a:r>
              <a:rPr lang="en-US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yurtimiz</a:t>
            </a:r>
            <a:r>
              <a:rPr lang="en-US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sarhadlarini</a:t>
            </a:r>
            <a:r>
              <a:rPr lang="en-US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mardona</a:t>
            </a:r>
            <a:r>
              <a:rPr lang="en-US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himoya</a:t>
            </a:r>
            <a:r>
              <a:rPr lang="en-US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qiladilar</a:t>
            </a:r>
            <a:r>
              <a:rPr lang="en-US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E1652EF-5B4C-439A-81CC-3A05153D71D7}"/>
              </a:ext>
            </a:extLst>
          </p:cNvPr>
          <p:cNvSpPr/>
          <p:nvPr/>
        </p:nvSpPr>
        <p:spPr>
          <a:xfrm>
            <a:off x="106338" y="18386"/>
            <a:ext cx="5553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Rasmdan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foydalanib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berilgan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tayanch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so‘z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so‘z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birikmalari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ishtirokida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bog‘lanishli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gaplar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tuzing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1F60E6E-86A6-4420-B1FF-9E1FFB460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900" y="617806"/>
            <a:ext cx="1487553" cy="928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647115" y="2258609"/>
            <a:ext cx="66103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dirty="0">
                <a:solidFill>
                  <a:srgbClr val="FFFFFF"/>
                </a:solidFill>
                <a:latin typeface="Arial Black"/>
                <a:cs typeface="Arial Black"/>
              </a:rPr>
              <a:t>M</a:t>
            </a:r>
            <a:r>
              <a:rPr sz="1850" spc="-3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850" dirty="0">
                <a:solidFill>
                  <a:srgbClr val="FFFFFF"/>
                </a:solidFill>
                <a:latin typeface="Arial Black"/>
                <a:cs typeface="Arial Black"/>
              </a:rPr>
              <a:t>tn</a:t>
            </a:r>
            <a:endParaRPr sz="1850" dirty="0">
              <a:latin typeface="Arial Black"/>
              <a:cs typeface="Arial Black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E9B9449-9580-4606-B03A-3625B9C98597}"/>
              </a:ext>
            </a:extLst>
          </p:cNvPr>
          <p:cNvSpPr/>
          <p:nvPr/>
        </p:nvSpPr>
        <p:spPr>
          <a:xfrm>
            <a:off x="619729" y="110867"/>
            <a:ext cx="42666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Tushunchalar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9F25CF6-C059-4DD8-9967-4D9CE366E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555626"/>
            <a:ext cx="3810000" cy="276999"/>
          </a:xfrm>
          <a:prstGeom prst="rect">
            <a:avLst/>
          </a:prstGeom>
        </p:spPr>
      </p:pic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xmlns="" id="{CC55EE39-50E7-4586-9577-E75368F75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46298"/>
              </p:ext>
            </p:extLst>
          </p:nvPr>
        </p:nvGraphicFramePr>
        <p:xfrm>
          <a:off x="139700" y="860426"/>
          <a:ext cx="5562600" cy="2307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794">
                  <a:extLst>
                    <a:ext uri="{9D8B030D-6E8A-4147-A177-3AD203B41FA5}">
                      <a16:colId xmlns:a16="http://schemas.microsoft.com/office/drawing/2014/main" xmlns="" val="2785456638"/>
                    </a:ext>
                  </a:extLst>
                </a:gridCol>
                <a:gridCol w="1809206">
                  <a:extLst>
                    <a:ext uri="{9D8B030D-6E8A-4147-A177-3AD203B41FA5}">
                      <a16:colId xmlns:a16="http://schemas.microsoft.com/office/drawing/2014/main" xmlns="" val="148927888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3929750665"/>
                    </a:ext>
                  </a:extLst>
                </a:gridCol>
              </a:tblGrid>
              <a:tr h="32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T/R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Tushunchalar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Mazmuni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5081249"/>
                  </a:ext>
                </a:extLst>
              </a:tr>
              <a:tr h="609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Vatan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</a:t>
                      </a: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biz </a:t>
                      </a:r>
                      <a:r>
                        <a:rPr lang="en-US" sz="1200" b="1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tug‘ilgan</a:t>
                      </a: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yurt, </a:t>
                      </a:r>
                      <a:r>
                        <a:rPr lang="en-US" sz="1200" b="1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mamlakatimizning</a:t>
                      </a: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 </a:t>
                      </a:r>
                      <a:r>
                        <a:rPr lang="en-US" sz="1200" b="1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bir</a:t>
                      </a: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qarich</a:t>
                      </a: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yeri</a:t>
                      </a: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pl-PL" sz="12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o‘z uyim</a:t>
                      </a:r>
                      <a:r>
                        <a:rPr lang="en-US" sz="1200" b="1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iz</a:t>
                      </a:r>
                      <a:r>
                        <a:rPr lang="pl-PL" sz="12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oilami</a:t>
                      </a: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pl-PL" sz="12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do‘stlarim</a:t>
                      </a:r>
                      <a:r>
                        <a:rPr lang="en-US" sz="1200" b="1" i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iz</a:t>
                      </a:r>
                      <a:r>
                        <a:rPr lang="en-US" sz="12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…, …. .</a:t>
                      </a:r>
                      <a:endParaRPr lang="ru-RU" sz="12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94137081"/>
                  </a:ext>
                </a:extLst>
              </a:tr>
              <a:tr h="432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Vatanparvarlik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41494013"/>
                  </a:ext>
                </a:extLst>
              </a:tr>
              <a:tr h="281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Sadoqat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83114401"/>
                  </a:ext>
                </a:extLst>
              </a:tr>
              <a:tr h="320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Fidoyilik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91186386"/>
                  </a:ext>
                </a:extLst>
              </a:tr>
              <a:tr h="3206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Sarhad</a:t>
                      </a:r>
                      <a:endParaRPr kumimoji="0" lang="ru-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77975485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0D3D278-6363-454D-83BC-4CD64A62137D}"/>
              </a:ext>
            </a:extLst>
          </p:cNvPr>
          <p:cNvSpPr/>
          <p:nvPr/>
        </p:nvSpPr>
        <p:spPr>
          <a:xfrm>
            <a:off x="292100" y="510977"/>
            <a:ext cx="373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Berilgan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tushunchalarga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izoh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bering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uz-Cyrl-UZ" sz="1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 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19" y="857057"/>
            <a:ext cx="5689127" cy="2335851"/>
          </a:xfrm>
          <a:custGeom>
            <a:avLst/>
            <a:gdLst/>
            <a:ahLst/>
            <a:cxnLst/>
            <a:rect l="l" t="t" r="r" b="b"/>
            <a:pathLst>
              <a:path w="5650865" h="233680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312670"/>
                </a:lnTo>
                <a:lnTo>
                  <a:pt x="0" y="2336800"/>
                </a:lnTo>
                <a:lnTo>
                  <a:pt x="5650712" y="2336800"/>
                </a:lnTo>
                <a:lnTo>
                  <a:pt x="5650712" y="2312670"/>
                </a:lnTo>
                <a:lnTo>
                  <a:pt x="24384" y="2312670"/>
                </a:lnTo>
                <a:lnTo>
                  <a:pt x="24384" y="24130"/>
                </a:lnTo>
                <a:lnTo>
                  <a:pt x="5626328" y="24130"/>
                </a:lnTo>
                <a:lnTo>
                  <a:pt x="5626328" y="2312555"/>
                </a:lnTo>
                <a:lnTo>
                  <a:pt x="5650712" y="2312555"/>
                </a:lnTo>
                <a:lnTo>
                  <a:pt x="5650712" y="24130"/>
                </a:lnTo>
                <a:lnTo>
                  <a:pt x="5650712" y="23939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419" y="-27625"/>
            <a:ext cx="5717705" cy="790077"/>
          </a:xfrm>
          <a:custGeom>
            <a:avLst/>
            <a:gdLst/>
            <a:ahLst/>
            <a:cxnLst/>
            <a:rect l="l" t="t" r="r" b="b"/>
            <a:pathLst>
              <a:path w="5650865" h="731520">
                <a:moveTo>
                  <a:pt x="5650710" y="0"/>
                </a:moveTo>
                <a:lnTo>
                  <a:pt x="0" y="0"/>
                </a:lnTo>
                <a:lnTo>
                  <a:pt x="0" y="731246"/>
                </a:lnTo>
                <a:lnTo>
                  <a:pt x="5650710" y="731246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56151086-43DA-4EED-814D-73A0767B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67" y="51942"/>
            <a:ext cx="5791200" cy="630942"/>
          </a:xfrm>
        </p:spPr>
        <p:txBody>
          <a:bodyPr/>
          <a:lstStyle/>
          <a:p>
            <a:pPr algn="l"/>
            <a:r>
              <a:rPr lang="en-US" dirty="0"/>
              <a:t>    </a:t>
            </a:r>
            <a:r>
              <a:rPr lang="en-US" sz="1800" dirty="0" err="1"/>
              <a:t>Vatan</a:t>
            </a:r>
            <a:r>
              <a:rPr lang="en-US" sz="1800" dirty="0"/>
              <a:t> </a:t>
            </a:r>
            <a:r>
              <a:rPr lang="en-US" sz="1800" dirty="0" err="1"/>
              <a:t>uchun</a:t>
            </a:r>
            <a:r>
              <a:rPr lang="en-US" sz="1800" dirty="0"/>
              <a:t> </a:t>
            </a:r>
            <a:r>
              <a:rPr lang="en-US" sz="1800" dirty="0" err="1"/>
              <a:t>jasorat</a:t>
            </a:r>
            <a:r>
              <a:rPr lang="en-US" sz="1800" dirty="0"/>
              <a:t> </a:t>
            </a:r>
            <a:r>
              <a:rPr lang="en-US" sz="1800" dirty="0" err="1"/>
              <a:t>ko‘rsatganlardan</a:t>
            </a:r>
            <a:r>
              <a:rPr lang="en-US" sz="1800" dirty="0"/>
              <a:t> </a:t>
            </a:r>
            <a:r>
              <a:rPr lang="en-US" sz="1800" dirty="0" err="1"/>
              <a:t>kimlarni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 err="1"/>
              <a:t>bilasiz</a:t>
            </a:r>
            <a:r>
              <a:rPr lang="en-US" sz="1800" dirty="0"/>
              <a:t>? </a:t>
            </a:r>
            <a:r>
              <a:rPr lang="en-US" sz="1800" dirty="0" err="1"/>
              <a:t>Qisqacha</a:t>
            </a:r>
            <a:r>
              <a:rPr lang="en-US" sz="1800" dirty="0"/>
              <a:t> </a:t>
            </a:r>
            <a:r>
              <a:rPr lang="en-US" sz="1800" dirty="0" err="1"/>
              <a:t>yozing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97484BB-B0FF-4949-AE32-896F3F7817A3}"/>
              </a:ext>
            </a:extLst>
          </p:cNvPr>
          <p:cNvSpPr/>
          <p:nvPr/>
        </p:nvSpPr>
        <p:spPr>
          <a:xfrm>
            <a:off x="95266" y="784676"/>
            <a:ext cx="36258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b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</a:t>
            </a:r>
            <a:r>
              <a:rPr lang="en-US" sz="1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sarkarda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Jaloliddin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Manguberdi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mo‘g‘ullar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bosqinchiligiga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ayovsiz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kurashgan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qahramoni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Jaloliddin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mobaynida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i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i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i="1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ona-Vatanning</a:t>
            </a:r>
            <a:r>
              <a:rPr lang="en-US" sz="1400" i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400" i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sarhadlarida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mo‘g‘ul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to‘dalariga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zarbalar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defRPr/>
            </a:pP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ona-Vatanga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muhabbati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xalqi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hayotida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mangu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sochib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14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>
              <a:defRPr/>
            </a:pPr>
            <a:endParaRPr lang="en-US" sz="16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0A48C33-B4AF-453C-ABB3-BBDE32873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708" y="1165225"/>
            <a:ext cx="1829987" cy="1653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81" y="936625"/>
            <a:ext cx="5650865" cy="2178397"/>
          </a:xfrm>
          <a:custGeom>
            <a:avLst/>
            <a:gdLst/>
            <a:ahLst/>
            <a:cxnLst/>
            <a:rect l="l" t="t" r="r" b="b"/>
            <a:pathLst>
              <a:path w="5650865" h="233680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312670"/>
                </a:lnTo>
                <a:lnTo>
                  <a:pt x="0" y="2336800"/>
                </a:lnTo>
                <a:lnTo>
                  <a:pt x="5650712" y="2336800"/>
                </a:lnTo>
                <a:lnTo>
                  <a:pt x="5650712" y="2312670"/>
                </a:lnTo>
                <a:lnTo>
                  <a:pt x="24384" y="2312670"/>
                </a:lnTo>
                <a:lnTo>
                  <a:pt x="24384" y="24130"/>
                </a:lnTo>
                <a:lnTo>
                  <a:pt x="5626328" y="24130"/>
                </a:lnTo>
                <a:lnTo>
                  <a:pt x="5626328" y="2312555"/>
                </a:lnTo>
                <a:lnTo>
                  <a:pt x="5650712" y="2312555"/>
                </a:lnTo>
                <a:lnTo>
                  <a:pt x="5650712" y="24130"/>
                </a:lnTo>
                <a:lnTo>
                  <a:pt x="5650712" y="23939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419" y="-27625"/>
            <a:ext cx="5717705" cy="790077"/>
          </a:xfrm>
          <a:custGeom>
            <a:avLst/>
            <a:gdLst/>
            <a:ahLst/>
            <a:cxnLst/>
            <a:rect l="l" t="t" r="r" b="b"/>
            <a:pathLst>
              <a:path w="5650865" h="731520">
                <a:moveTo>
                  <a:pt x="5650710" y="0"/>
                </a:moveTo>
                <a:lnTo>
                  <a:pt x="0" y="0"/>
                </a:lnTo>
                <a:lnTo>
                  <a:pt x="0" y="731246"/>
                </a:lnTo>
                <a:lnTo>
                  <a:pt x="5650710" y="731246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56151086-43DA-4EED-814D-73A0767B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67" y="51942"/>
            <a:ext cx="5791200" cy="315471"/>
          </a:xfrm>
        </p:spPr>
        <p:txBody>
          <a:bodyPr/>
          <a:lstStyle/>
          <a:p>
            <a:pPr algn="ctr"/>
            <a:r>
              <a:rPr lang="en-US" dirty="0" err="1" smtClean="0"/>
              <a:t>Topshiriqlarni</a:t>
            </a:r>
            <a:r>
              <a:rPr lang="en-US" dirty="0" smtClean="0"/>
              <a:t> </a:t>
            </a:r>
            <a:r>
              <a:rPr lang="en-US" dirty="0" err="1" smtClean="0"/>
              <a:t>bajaring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97484BB-B0FF-4949-AE32-896F3F7817A3}"/>
              </a:ext>
            </a:extLst>
          </p:cNvPr>
          <p:cNvSpPr/>
          <p:nvPr/>
        </p:nvSpPr>
        <p:spPr>
          <a:xfrm>
            <a:off x="215900" y="936625"/>
            <a:ext cx="51642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kurashganlardan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kimlarni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bilasiz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____________________________________________</a:t>
            </a:r>
          </a:p>
          <a:p>
            <a:pPr lvl="0">
              <a:defRPr/>
            </a:pPr>
            <a:endParaRPr lang="en-US" sz="16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O‘zingizni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vatanparvar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hisoblaysizmi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3 ta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sababini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</a:t>
            </a:r>
          </a:p>
          <a:p>
            <a:pPr lvl="0"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Do‘stingizni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vatanparvar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o‘ylaysizmi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237022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2" y="631863"/>
            <a:ext cx="5708333" cy="2609644"/>
          </a:xfrm>
          <a:custGeom>
            <a:avLst/>
            <a:gdLst/>
            <a:ahLst/>
            <a:cxnLst/>
            <a:rect l="l" t="t" r="r" b="b"/>
            <a:pathLst>
              <a:path w="5650865" h="233680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312670"/>
                </a:lnTo>
                <a:lnTo>
                  <a:pt x="0" y="2336800"/>
                </a:lnTo>
                <a:lnTo>
                  <a:pt x="5650712" y="2336800"/>
                </a:lnTo>
                <a:lnTo>
                  <a:pt x="5650712" y="2312670"/>
                </a:lnTo>
                <a:lnTo>
                  <a:pt x="24384" y="2312670"/>
                </a:lnTo>
                <a:lnTo>
                  <a:pt x="24384" y="24130"/>
                </a:lnTo>
                <a:lnTo>
                  <a:pt x="5626328" y="24130"/>
                </a:lnTo>
                <a:lnTo>
                  <a:pt x="5626328" y="2312555"/>
                </a:lnTo>
                <a:lnTo>
                  <a:pt x="5650712" y="2312555"/>
                </a:lnTo>
                <a:lnTo>
                  <a:pt x="5650712" y="24130"/>
                </a:lnTo>
                <a:lnTo>
                  <a:pt x="5650712" y="23939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372" y="3343"/>
            <a:ext cx="5765799" cy="628520"/>
          </a:xfrm>
          <a:custGeom>
            <a:avLst/>
            <a:gdLst/>
            <a:ahLst/>
            <a:cxnLst/>
            <a:rect l="l" t="t" r="r" b="b"/>
            <a:pathLst>
              <a:path w="5650865" h="731520">
                <a:moveTo>
                  <a:pt x="5650710" y="0"/>
                </a:moveTo>
                <a:lnTo>
                  <a:pt x="0" y="0"/>
                </a:lnTo>
                <a:lnTo>
                  <a:pt x="0" y="731246"/>
                </a:lnTo>
                <a:lnTo>
                  <a:pt x="5650710" y="731246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5900" y="50863"/>
            <a:ext cx="5717705" cy="53347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15" dirty="0" err="1"/>
              <a:t>O‘zbekiston</a:t>
            </a:r>
            <a:r>
              <a:rPr lang="en-US" sz="1600" spc="15" dirty="0"/>
              <a:t> </a:t>
            </a:r>
            <a:r>
              <a:rPr lang="en-US" sz="1600" spc="15" dirty="0" err="1"/>
              <a:t>xaritasidan</a:t>
            </a:r>
            <a:r>
              <a:rPr lang="en-US" sz="1600" spc="15" dirty="0"/>
              <a:t> </a:t>
            </a:r>
            <a:r>
              <a:rPr lang="en-US" sz="1600" spc="15" dirty="0" err="1"/>
              <a:t>foydalanib</a:t>
            </a:r>
            <a:r>
              <a:rPr lang="en-US" sz="1600" spc="15" dirty="0"/>
              <a:t>, </a:t>
            </a:r>
            <a:r>
              <a:rPr lang="en-US" sz="1600" spc="15" dirty="0" err="1"/>
              <a:t>berilgan</a:t>
            </a:r>
            <a:r>
              <a:rPr lang="en-US" sz="1600" spc="15" dirty="0"/>
              <a:t> </a:t>
            </a:r>
            <a:r>
              <a:rPr lang="en-US" sz="1600" spc="15" dirty="0" err="1"/>
              <a:t>savollar</a:t>
            </a:r>
            <a:r>
              <a:rPr lang="en-US" sz="1600" spc="15" dirty="0"/>
              <a:t> </a:t>
            </a:r>
            <a:br>
              <a:rPr lang="en-US" sz="1600" spc="15" dirty="0"/>
            </a:br>
            <a:r>
              <a:rPr lang="en-US" sz="1600" spc="15" dirty="0" err="1"/>
              <a:t>asosida</a:t>
            </a:r>
            <a:r>
              <a:rPr lang="en-US" sz="1600" spc="15" dirty="0"/>
              <a:t> „</a:t>
            </a:r>
            <a:r>
              <a:rPr lang="en-US" sz="1600" spc="15" dirty="0" err="1"/>
              <a:t>Klaster</a:t>
            </a:r>
            <a:r>
              <a:rPr lang="en-US" sz="1600" spc="15" dirty="0"/>
              <a:t>“ </a:t>
            </a:r>
            <a:r>
              <a:rPr lang="en-US" sz="1600" spc="15" dirty="0" err="1"/>
              <a:t>tuzing</a:t>
            </a:r>
            <a:r>
              <a:rPr lang="en-US" sz="1600" spc="15" dirty="0"/>
              <a:t>.</a:t>
            </a:r>
            <a:endParaRPr sz="1600" spc="15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C98B47D-B383-4742-BB0B-5E4986A3045E}"/>
              </a:ext>
            </a:extLst>
          </p:cNvPr>
          <p:cNvSpPr/>
          <p:nvPr/>
        </p:nvSpPr>
        <p:spPr>
          <a:xfrm>
            <a:off x="139700" y="679383"/>
            <a:ext cx="5486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viloyat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markazlari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shaharlar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chegaradosh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07C9397-579A-46C2-8D28-385A366B5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418048"/>
            <a:ext cx="4493734" cy="177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07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0" y="686352"/>
            <a:ext cx="5650865" cy="2499036"/>
          </a:xfrm>
          <a:custGeom>
            <a:avLst/>
            <a:gdLst/>
            <a:ahLst/>
            <a:cxnLst/>
            <a:rect l="l" t="t" r="r" b="b"/>
            <a:pathLst>
              <a:path w="5650865" h="233680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312670"/>
                </a:lnTo>
                <a:lnTo>
                  <a:pt x="0" y="2336800"/>
                </a:lnTo>
                <a:lnTo>
                  <a:pt x="5650712" y="2336800"/>
                </a:lnTo>
                <a:lnTo>
                  <a:pt x="5650712" y="2312670"/>
                </a:lnTo>
                <a:lnTo>
                  <a:pt x="24384" y="2312670"/>
                </a:lnTo>
                <a:lnTo>
                  <a:pt x="24384" y="24130"/>
                </a:lnTo>
                <a:lnTo>
                  <a:pt x="5626328" y="24130"/>
                </a:lnTo>
                <a:lnTo>
                  <a:pt x="5626328" y="2312555"/>
                </a:lnTo>
                <a:lnTo>
                  <a:pt x="5650712" y="2312555"/>
                </a:lnTo>
                <a:lnTo>
                  <a:pt x="5650712" y="24130"/>
                </a:lnTo>
                <a:lnTo>
                  <a:pt x="5650712" y="23939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848" y="71163"/>
            <a:ext cx="5650865" cy="617523"/>
          </a:xfrm>
          <a:custGeom>
            <a:avLst/>
            <a:gdLst/>
            <a:ahLst/>
            <a:cxnLst/>
            <a:rect l="l" t="t" r="r" b="b"/>
            <a:pathLst>
              <a:path w="5650865" h="731520">
                <a:moveTo>
                  <a:pt x="5650710" y="0"/>
                </a:moveTo>
                <a:lnTo>
                  <a:pt x="0" y="0"/>
                </a:lnTo>
                <a:lnTo>
                  <a:pt x="0" y="731246"/>
                </a:lnTo>
                <a:lnTo>
                  <a:pt x="5650710" y="731246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5164295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lnSpc>
                <a:spcPts val="2330"/>
              </a:lnSpc>
              <a:spcBef>
                <a:spcPts val="320"/>
              </a:spcBef>
            </a:pPr>
            <a:r>
              <a:rPr lang="en-US" spc="15" dirty="0"/>
              <a:t>“Har </a:t>
            </a:r>
            <a:r>
              <a:rPr lang="en-US" spc="15" dirty="0" err="1"/>
              <a:t>bir</a:t>
            </a:r>
            <a:r>
              <a:rPr lang="en-US" spc="15" dirty="0"/>
              <a:t> </a:t>
            </a:r>
            <a:r>
              <a:rPr lang="en-US" spc="15" dirty="0" err="1"/>
              <a:t>harfga</a:t>
            </a:r>
            <a:r>
              <a:rPr lang="en-US" spc="15" dirty="0"/>
              <a:t> </a:t>
            </a:r>
            <a:r>
              <a:rPr lang="en-US" spc="15" dirty="0" err="1"/>
              <a:t>so‘z</a:t>
            </a:r>
            <a:r>
              <a:rPr lang="en-US" spc="15" dirty="0"/>
              <a:t> top” </a:t>
            </a:r>
            <a:r>
              <a:rPr lang="en-US" spc="15" dirty="0" err="1"/>
              <a:t>mashqi</a:t>
            </a:r>
            <a:endParaRPr spc="15" dirty="0"/>
          </a:p>
        </p:txBody>
      </p:sp>
      <p:sp>
        <p:nvSpPr>
          <p:cNvPr id="8" name="object 8"/>
          <p:cNvSpPr/>
          <p:nvPr/>
        </p:nvSpPr>
        <p:spPr>
          <a:xfrm>
            <a:off x="679005" y="2590391"/>
            <a:ext cx="4560191" cy="520893"/>
          </a:xfrm>
          <a:custGeom>
            <a:avLst/>
            <a:gdLst/>
            <a:ahLst/>
            <a:cxnLst/>
            <a:rect l="l" t="t" r="r" b="b"/>
            <a:pathLst>
              <a:path w="3799204" h="257175">
                <a:moveTo>
                  <a:pt x="3799194" y="0"/>
                </a:moveTo>
                <a:lnTo>
                  <a:pt x="179999" y="0"/>
                </a:lnTo>
                <a:lnTo>
                  <a:pt x="132292" y="6458"/>
                </a:lnTo>
                <a:lnTo>
                  <a:pt x="89334" y="24666"/>
                </a:lnTo>
                <a:lnTo>
                  <a:pt x="52876" y="52874"/>
                </a:lnTo>
                <a:lnTo>
                  <a:pt x="24667" y="89332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6"/>
                </a:lnTo>
                <a:lnTo>
                  <a:pt x="3619195" y="257176"/>
                </a:lnTo>
                <a:lnTo>
                  <a:pt x="3666902" y="250717"/>
                </a:lnTo>
                <a:lnTo>
                  <a:pt x="3709860" y="232509"/>
                </a:lnTo>
                <a:lnTo>
                  <a:pt x="3746318" y="204301"/>
                </a:lnTo>
                <a:lnTo>
                  <a:pt x="3774527" y="167843"/>
                </a:lnTo>
                <a:lnTo>
                  <a:pt x="3792736" y="124885"/>
                </a:lnTo>
                <a:lnTo>
                  <a:pt x="3799194" y="77176"/>
                </a:lnTo>
                <a:lnTo>
                  <a:pt x="379919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z-Latn-UZ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 bir harfga, shu harf bilan boshlanadigan, mavzuga mos bo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uz-Latn-UZ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lgan </a:t>
            </a:r>
            <a:r>
              <a:rPr lang="uz-Latn-UZ" sz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uz-Latn-UZ" sz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zlarni </a:t>
            </a:r>
            <a:r>
              <a:rPr lang="uz-Latn-UZ" sz="1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topib yozi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ng.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5671461-AB55-46B9-B959-97DC8AA435E7}"/>
              </a:ext>
            </a:extLst>
          </p:cNvPr>
          <p:cNvSpPr/>
          <p:nvPr/>
        </p:nvSpPr>
        <p:spPr>
          <a:xfrm>
            <a:off x="200496" y="758700"/>
            <a:ext cx="3124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z-Latn-UZ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uz-Latn-UZ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evamiz – любим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z-Latn-UZ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uz-Latn-UZ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sraymiz – бережем 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z-Latn-UZ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uz-Latn-UZ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z-Latn-UZ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uz-Latn-UZ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stlashamiz</a:t>
            </a:r>
            <a:r>
              <a:rPr lang="uz-Latn-UZ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подружимся 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z-Latn-UZ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uz-Latn-UZ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lqishlaymiz - опладируем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z-Latn-UZ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uz-Latn-UZ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adrlaymiz - ценим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z-Latn-UZ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uz-Latn-UZ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rdoqlaymiz - почитаем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anishamiz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знакомимся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16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2A619F1-949E-4C4A-86F8-E8930BCDD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01"/>
          <a:stretch/>
        </p:blipFill>
        <p:spPr>
          <a:xfrm>
            <a:off x="3104728" y="852278"/>
            <a:ext cx="2269789" cy="148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17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1800" y="129985"/>
            <a:ext cx="4746625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it-IT" sz="14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Matnni o‘qing va ona tilingizga tarjima qiling.</a:t>
            </a: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81775" y="533487"/>
            <a:ext cx="1429525" cy="243572"/>
          </a:xfrm>
          <a:custGeom>
            <a:avLst/>
            <a:gdLst/>
            <a:ahLst/>
            <a:cxnLst/>
            <a:rect l="l" t="t" r="r" b="b"/>
            <a:pathLst>
              <a:path w="2563495" h="257175">
                <a:moveTo>
                  <a:pt x="2563174" y="0"/>
                </a:moveTo>
                <a:lnTo>
                  <a:pt x="179999" y="0"/>
                </a:lnTo>
                <a:lnTo>
                  <a:pt x="132290" y="6458"/>
                </a:lnTo>
                <a:lnTo>
                  <a:pt x="89331" y="24666"/>
                </a:lnTo>
                <a:lnTo>
                  <a:pt x="52873" y="52875"/>
                </a:lnTo>
                <a:lnTo>
                  <a:pt x="24665" y="89333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7"/>
                </a:lnTo>
                <a:lnTo>
                  <a:pt x="2383175" y="257177"/>
                </a:lnTo>
                <a:lnTo>
                  <a:pt x="2430884" y="250719"/>
                </a:lnTo>
                <a:lnTo>
                  <a:pt x="2473843" y="232510"/>
                </a:lnTo>
                <a:lnTo>
                  <a:pt x="2510301" y="204302"/>
                </a:lnTo>
                <a:lnTo>
                  <a:pt x="2538509" y="167843"/>
                </a:lnTo>
                <a:lnTo>
                  <a:pt x="2556716" y="124885"/>
                </a:lnTo>
                <a:lnTo>
                  <a:pt x="2563174" y="77176"/>
                </a:lnTo>
                <a:lnTo>
                  <a:pt x="256317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430338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B5B7307-D69D-40E1-8D2A-2DDFCFC72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1" y="90175"/>
            <a:ext cx="865707" cy="37188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FEFA292-6012-4780-9DFD-F19A6E2991E9}"/>
              </a:ext>
            </a:extLst>
          </p:cNvPr>
          <p:cNvSpPr/>
          <p:nvPr/>
        </p:nvSpPr>
        <p:spPr>
          <a:xfrm>
            <a:off x="105362" y="877021"/>
            <a:ext cx="36919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Mardlik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so‘zida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vatanparvarlik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iftixor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vatanni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himoya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fazilatlar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mujassamlashgan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Vatanparvar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mard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insonlarni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birinchidan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xalqimiz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hurmat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ikkinchidan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faxrlanadi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Hayotda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mardlik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insonning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qanchalik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fazilati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nomardlik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sotqinlik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shunchalik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tuban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illatidir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EA3F760-87AE-4B29-AFF2-286ED45D5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974" y="1774825"/>
            <a:ext cx="1900464" cy="126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95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</TotalTime>
  <Words>1021</Words>
  <Application>Microsoft Office PowerPoint</Application>
  <PresentationFormat>Произвольный</PresentationFormat>
  <Paragraphs>171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Matura MT Script Capitals</vt:lpstr>
      <vt:lpstr>Monotype Corsiva</vt:lpstr>
      <vt:lpstr>Times New Roman</vt:lpstr>
      <vt:lpstr>Office Theme</vt:lpstr>
      <vt:lpstr>O‘zbek tili</vt:lpstr>
      <vt:lpstr>Berilgan suhbatni to‘ldirib, davom ettiring. </vt:lpstr>
      <vt:lpstr>Презентация PowerPoint</vt:lpstr>
      <vt:lpstr>Презентация PowerPoint</vt:lpstr>
      <vt:lpstr>    Vatan uchun jasorat ko‘rsatganlardan kimlarni  bilasiz? Qisqacha yozing.</vt:lpstr>
      <vt:lpstr>Topshiriqlarni bajaring</vt:lpstr>
      <vt:lpstr>O‘zbekiston xaritasidan foydalanib, berilgan savollar  asosida „Klaster“ tuzing.</vt:lpstr>
      <vt:lpstr>“Har bir harfga so‘z top” mashqi</vt:lpstr>
      <vt:lpstr>Matnni o‘qing va ona tilingizga tarjima qiling.</vt:lpstr>
      <vt:lpstr>Matnni o‘qing va ona tilingizga tarjima qiling.</vt:lpstr>
      <vt:lpstr> “Xotira mashqi”</vt:lpstr>
      <vt:lpstr>4-mashq. Berilgan gaplarni o‘qing. Hollarni savol berib aniqlang.  </vt:lpstr>
      <vt:lpstr>Berilgan savollar asosida suhbat</vt:lpstr>
      <vt:lpstr>Berilgan savollar asosida suhbat</vt:lpstr>
      <vt:lpstr>Berilgan savollar asosida suhbat</vt:lpstr>
      <vt:lpstr>O‘zbekiston askari</vt:lpstr>
      <vt:lpstr>O‘qing. Tinglang. </vt:lpstr>
      <vt:lpstr>Презентация PowerPoint</vt:lpstr>
      <vt:lpstr>Презентация PowerPoint</vt:lpstr>
      <vt:lpstr>Презентация PowerPoint</vt:lpstr>
      <vt:lpstr>Презентация PowerPoint</vt:lpstr>
      <vt:lpstr> Mustaqil bajarish uchun topshiriqlar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O‘zbek tili</dc:title>
  <cp:lastModifiedBy>Teacher</cp:lastModifiedBy>
  <cp:revision>169</cp:revision>
  <dcterms:created xsi:type="dcterms:W3CDTF">2020-04-13T08:06:06Z</dcterms:created>
  <dcterms:modified xsi:type="dcterms:W3CDTF">2020-12-24T14:21:03Z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