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22" r:id="rId3"/>
    <p:sldId id="321" r:id="rId4"/>
    <p:sldId id="257" r:id="rId5"/>
    <p:sldId id="263" r:id="rId6"/>
    <p:sldId id="324" r:id="rId7"/>
    <p:sldId id="283" r:id="rId8"/>
    <p:sldId id="269" r:id="rId9"/>
    <p:sldId id="266" r:id="rId10"/>
    <p:sldId id="335" r:id="rId11"/>
    <p:sldId id="258" r:id="rId12"/>
    <p:sldId id="337" r:id="rId13"/>
    <p:sldId id="336" r:id="rId14"/>
    <p:sldId id="284" r:id="rId15"/>
    <p:sldId id="339" r:id="rId16"/>
    <p:sldId id="270" r:id="rId17"/>
    <p:sldId id="314" r:id="rId18"/>
    <p:sldId id="319" r:id="rId19"/>
    <p:sldId id="328" r:id="rId20"/>
    <p:sldId id="329" r:id="rId21"/>
    <p:sldId id="334" r:id="rId22"/>
    <p:sldId id="271" r:id="rId23"/>
    <p:sldId id="281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86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CF423-EE3C-4925-8AE2-0E6E99625458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F1164-4D4E-4F53-97F0-3ABB73299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02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1164-4D4E-4F53-97F0-3ABB732990F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910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1164-4D4E-4F53-97F0-3ABB732990F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10" dirty="0" err="1"/>
              <a:t>O‘zbek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70707" y="1151582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63" y="19574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02101" y="212868"/>
            <a:ext cx="12190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30700" y="327025"/>
            <a:ext cx="914400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300" y="2146841"/>
            <a:ext cx="1525374" cy="982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B64A698-FC3F-4E91-AB91-565D95E75685}"/>
              </a:ext>
            </a:extLst>
          </p:cNvPr>
          <p:cNvSpPr/>
          <p:nvPr/>
        </p:nvSpPr>
        <p:spPr>
          <a:xfrm>
            <a:off x="478630" y="1064702"/>
            <a:ext cx="5147470" cy="1225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415" lvl="0">
              <a:spcBef>
                <a:spcPts val="110"/>
              </a:spcBef>
            </a:pP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Vatan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himoyachilari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. (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Hol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)</a:t>
            </a:r>
          </a:p>
          <a:p>
            <a:pPr marL="18415" lvl="0">
              <a:spcBef>
                <a:spcPts val="110"/>
              </a:spcBef>
            </a:pP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2-dars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1800" y="129985"/>
            <a:ext cx="474662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it-IT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 o‘qing va ona tilingizga tarjima qiling.</a:t>
            </a:r>
            <a:endParaRPr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" y="90175"/>
            <a:ext cx="865707" cy="37188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FEFA292-6012-4780-9DFD-F19A6E2991E9}"/>
              </a:ext>
            </a:extLst>
          </p:cNvPr>
          <p:cNvSpPr/>
          <p:nvPr/>
        </p:nvSpPr>
        <p:spPr>
          <a:xfrm>
            <a:off x="96290" y="555625"/>
            <a:ext cx="36919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maqollarida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fazilatlarni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yiqitmoq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turg‘azmoq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Polvonlarning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yiqitgan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raqibini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turg‘azadi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yelkasidan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ahvolga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demoqchi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DFD16F0-C72E-42D7-8899-85BDEEED8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88"/>
          <a:stretch/>
        </p:blipFill>
        <p:spPr>
          <a:xfrm>
            <a:off x="3790042" y="1089724"/>
            <a:ext cx="1905000" cy="144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74276" y="577682"/>
            <a:ext cx="1751614" cy="34353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25092"/>
            <a:ext cx="1102481" cy="616216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034704"/>
              </p:ext>
            </p:extLst>
          </p:nvPr>
        </p:nvGraphicFramePr>
        <p:xfrm>
          <a:off x="202495" y="1274099"/>
          <a:ext cx="49339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469351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4599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mardlik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смелость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mangulik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вечность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ezgu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доброжелательный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tuyg‘u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чувство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fazilat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качество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faxrlanmoq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гордиться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48697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madad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bermoq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пом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гать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65038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личность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414956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686352"/>
            <a:ext cx="5650865" cy="2499036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8" y="71163"/>
            <a:ext cx="5650865" cy="617523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087" y="71163"/>
            <a:ext cx="5416960" cy="92589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n-US" sz="1400" spc="15" dirty="0" smtClean="0">
                <a:solidFill>
                  <a:prstClr val="white"/>
                </a:solidFill>
              </a:rPr>
              <a:t>4-mashq</a:t>
            </a:r>
            <a:r>
              <a:rPr lang="en-US" sz="1400" spc="15" dirty="0">
                <a:solidFill>
                  <a:prstClr val="white"/>
                </a:solidFill>
              </a:rPr>
              <a:t>.</a:t>
            </a:r>
            <a:r>
              <a:rPr lang="uz-Cyrl-UZ" sz="1400" spc="15" dirty="0">
                <a:solidFill>
                  <a:prstClr val="white"/>
                </a:solidFill>
              </a:rPr>
              <a:t> </a:t>
            </a:r>
            <a:r>
              <a:rPr lang="en-US" sz="1400" spc="15" dirty="0" err="1">
                <a:solidFill>
                  <a:prstClr val="white"/>
                </a:solidFill>
              </a:rPr>
              <a:t>Berilgan</a:t>
            </a:r>
            <a:r>
              <a:rPr lang="en-US" sz="1400" spc="15" dirty="0">
                <a:solidFill>
                  <a:prstClr val="white"/>
                </a:solidFill>
              </a:rPr>
              <a:t> </a:t>
            </a:r>
            <a:r>
              <a:rPr lang="en-US" sz="1400" spc="15" dirty="0" err="1">
                <a:solidFill>
                  <a:prstClr val="white"/>
                </a:solidFill>
              </a:rPr>
              <a:t>gaplarni</a:t>
            </a:r>
            <a:r>
              <a:rPr lang="en-US" sz="1400" spc="15" dirty="0">
                <a:solidFill>
                  <a:prstClr val="white"/>
                </a:solidFill>
              </a:rPr>
              <a:t> </a:t>
            </a:r>
            <a:r>
              <a:rPr lang="en-US" sz="1400" spc="15" dirty="0" err="1">
                <a:solidFill>
                  <a:prstClr val="white"/>
                </a:solidFill>
              </a:rPr>
              <a:t>o‘qing</a:t>
            </a:r>
            <a:r>
              <a:rPr lang="en-US" sz="1400" spc="15" dirty="0">
                <a:solidFill>
                  <a:prstClr val="white"/>
                </a:solidFill>
              </a:rPr>
              <a:t>. </a:t>
            </a:r>
            <a:r>
              <a:rPr lang="en-US" sz="1400" spc="15" dirty="0" err="1">
                <a:solidFill>
                  <a:prstClr val="white"/>
                </a:solidFill>
              </a:rPr>
              <a:t>Hollarni</a:t>
            </a:r>
            <a:r>
              <a:rPr lang="en-US" sz="1400" spc="15" dirty="0">
                <a:solidFill>
                  <a:prstClr val="white"/>
                </a:solidFill>
              </a:rPr>
              <a:t> </a:t>
            </a:r>
            <a:r>
              <a:rPr lang="en-US" sz="1400" spc="15" dirty="0" err="1">
                <a:solidFill>
                  <a:prstClr val="white"/>
                </a:solidFill>
              </a:rPr>
              <a:t>savol</a:t>
            </a:r>
            <a:r>
              <a:rPr lang="en-US" sz="1400" spc="15" dirty="0">
                <a:solidFill>
                  <a:prstClr val="white"/>
                </a:solidFill>
              </a:rPr>
              <a:t> </a:t>
            </a:r>
            <a:r>
              <a:rPr lang="en-US" sz="1400" spc="15" dirty="0" err="1">
                <a:solidFill>
                  <a:prstClr val="white"/>
                </a:solidFill>
              </a:rPr>
              <a:t>berib</a:t>
            </a:r>
            <a:r>
              <a:rPr lang="en-US" sz="1400" spc="15" dirty="0">
                <a:solidFill>
                  <a:prstClr val="white"/>
                </a:solidFill>
              </a:rPr>
              <a:t> </a:t>
            </a:r>
            <a:r>
              <a:rPr lang="en-US" sz="1400" spc="15" dirty="0" err="1">
                <a:solidFill>
                  <a:prstClr val="white"/>
                </a:solidFill>
              </a:rPr>
              <a:t>aniqlang</a:t>
            </a:r>
            <a:r>
              <a:rPr lang="en-US" sz="1400" spc="15" dirty="0">
                <a:solidFill>
                  <a:prstClr val="white"/>
                </a:solidFill>
              </a:rPr>
              <a:t>. </a:t>
            </a:r>
            <a:br>
              <a:rPr lang="en-US" sz="1400" spc="15" dirty="0">
                <a:solidFill>
                  <a:prstClr val="white"/>
                </a:solidFill>
              </a:rPr>
            </a:br>
            <a:endParaRPr spc="15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FDE38C7-0DFA-44EC-8FEB-820A3AE5B8D7}"/>
              </a:ext>
            </a:extLst>
          </p:cNvPr>
          <p:cNvSpPr/>
          <p:nvPr/>
        </p:nvSpPr>
        <p:spPr>
          <a:xfrm>
            <a:off x="247352" y="860425"/>
            <a:ext cx="52491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Imtihonlar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Manzura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quvonganidan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gapira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olmas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Zilola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bafurja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gaplashish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notiqning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gaplarini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tingladi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Xiyobonning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oxirlab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vodiydagi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shiyponiga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ikkovini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yig‘laganicha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narigi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(A.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5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08067"/>
            <a:ext cx="547370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600" spc="15" dirty="0" err="1"/>
              <a:t>Berilgan</a:t>
            </a:r>
            <a:r>
              <a:rPr lang="en-US" sz="1600" spc="15" dirty="0"/>
              <a:t> </a:t>
            </a:r>
            <a:r>
              <a:rPr lang="en-US" sz="1600" spc="15" dirty="0" err="1"/>
              <a:t>savollar</a:t>
            </a:r>
            <a:r>
              <a:rPr lang="en-US" sz="1600" spc="15" dirty="0"/>
              <a:t> </a:t>
            </a:r>
            <a:r>
              <a:rPr lang="en-US" sz="1600" spc="15" dirty="0" err="1"/>
              <a:t>asosida</a:t>
            </a:r>
            <a:r>
              <a:rPr lang="en-US" sz="1600" spc="15" dirty="0"/>
              <a:t> </a:t>
            </a:r>
            <a:r>
              <a:rPr lang="en-US" sz="1600" spc="15" dirty="0" err="1"/>
              <a:t>suhbat</a:t>
            </a:r>
            <a:endParaRPr sz="16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FAB8F9E-76FA-4552-AA51-3AD4766666E1}"/>
              </a:ext>
            </a:extLst>
          </p:cNvPr>
          <p:cNvSpPr/>
          <p:nvPr/>
        </p:nvSpPr>
        <p:spPr>
          <a:xfrm>
            <a:off x="139700" y="535553"/>
            <a:ext cx="4724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... ... ... 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... ... ... 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ehtiyotkorlik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zarurmi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... ... ... 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... ... ... 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04CCDF-6DC1-44AF-9391-C054AE959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794" y="2472666"/>
            <a:ext cx="1243692" cy="5791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45C4D5D-B474-4B52-825D-E0B47745A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393" y="648121"/>
            <a:ext cx="1511893" cy="113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3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277673" cy="30893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600" spc="15" dirty="0" err="1">
                <a:solidFill>
                  <a:prstClr val="white"/>
                </a:solidFill>
              </a:rPr>
              <a:t>Berilgan</a:t>
            </a:r>
            <a:r>
              <a:rPr lang="en-US" sz="1600" spc="15" dirty="0">
                <a:solidFill>
                  <a:prstClr val="white"/>
                </a:solidFill>
              </a:rPr>
              <a:t> </a:t>
            </a:r>
            <a:r>
              <a:rPr lang="en-US" sz="1600" spc="15" dirty="0" err="1">
                <a:solidFill>
                  <a:prstClr val="white"/>
                </a:solidFill>
              </a:rPr>
              <a:t>savollar</a:t>
            </a:r>
            <a:r>
              <a:rPr lang="en-US" sz="1600" spc="15" dirty="0">
                <a:solidFill>
                  <a:prstClr val="white"/>
                </a:solidFill>
              </a:rPr>
              <a:t> </a:t>
            </a:r>
            <a:r>
              <a:rPr lang="en-US" sz="1600" spc="15" dirty="0" err="1">
                <a:solidFill>
                  <a:prstClr val="white"/>
                </a:solidFill>
              </a:rPr>
              <a:t>asosida</a:t>
            </a:r>
            <a:r>
              <a:rPr lang="en-US" sz="1600" spc="15" dirty="0">
                <a:solidFill>
                  <a:prstClr val="white"/>
                </a:solidFill>
              </a:rPr>
              <a:t> </a:t>
            </a:r>
            <a:r>
              <a:rPr lang="en-US" sz="1600" spc="15" dirty="0" err="1">
                <a:solidFill>
                  <a:prstClr val="white"/>
                </a:solidFill>
              </a:rPr>
              <a:t>suhbat</a:t>
            </a:r>
            <a:endParaRPr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07179" y="1026805"/>
            <a:ext cx="2034884" cy="725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132992" y="1139597"/>
            <a:ext cx="491070" cy="18879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501900" y="1304735"/>
            <a:ext cx="32003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277673" cy="30893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600" spc="15" dirty="0" err="1">
                <a:solidFill>
                  <a:prstClr val="white"/>
                </a:solidFill>
              </a:rPr>
              <a:t>Berilgan</a:t>
            </a:r>
            <a:r>
              <a:rPr lang="en-US" sz="1600" spc="15" dirty="0">
                <a:solidFill>
                  <a:prstClr val="white"/>
                </a:solidFill>
              </a:rPr>
              <a:t> </a:t>
            </a:r>
            <a:r>
              <a:rPr lang="en-US" sz="1600" spc="15" dirty="0" err="1">
                <a:solidFill>
                  <a:prstClr val="white"/>
                </a:solidFill>
              </a:rPr>
              <a:t>savollar</a:t>
            </a:r>
            <a:r>
              <a:rPr lang="en-US" sz="1600" spc="15" dirty="0">
                <a:solidFill>
                  <a:prstClr val="white"/>
                </a:solidFill>
              </a:rPr>
              <a:t> </a:t>
            </a:r>
            <a:r>
              <a:rPr lang="en-US" sz="1600" spc="15" dirty="0" err="1">
                <a:solidFill>
                  <a:prstClr val="white"/>
                </a:solidFill>
              </a:rPr>
              <a:t>asosida</a:t>
            </a:r>
            <a:r>
              <a:rPr lang="en-US" sz="1600" spc="15" dirty="0">
                <a:solidFill>
                  <a:prstClr val="white"/>
                </a:solidFill>
              </a:rPr>
              <a:t> </a:t>
            </a:r>
            <a:r>
              <a:rPr lang="en-US" sz="1600" spc="15" dirty="0" err="1">
                <a:solidFill>
                  <a:prstClr val="white"/>
                </a:solidFill>
              </a:rPr>
              <a:t>suhbat</a:t>
            </a:r>
            <a:endParaRPr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07178" y="1026805"/>
            <a:ext cx="2192845" cy="725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340361" y="1087807"/>
            <a:ext cx="491070" cy="18879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501900" y="1304735"/>
            <a:ext cx="32003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faxrlanadi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6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 err="1"/>
              <a:t>O‘zbekiston</a:t>
            </a:r>
            <a:r>
              <a:rPr lang="en-US" sz="1800" spc="15" dirty="0"/>
              <a:t> askari</a:t>
            </a:r>
            <a:endParaRPr sz="18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6" y="101808"/>
            <a:ext cx="537595" cy="317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1905AAE-A03B-483B-AF33-820D14E5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6" y="533657"/>
            <a:ext cx="1851914" cy="34140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4B8F41-CBA7-4416-901E-6AB40BE23BA5}"/>
              </a:ext>
            </a:extLst>
          </p:cNvPr>
          <p:cNvSpPr/>
          <p:nvPr/>
        </p:nvSpPr>
        <p:spPr>
          <a:xfrm>
            <a:off x="74975" y="479425"/>
            <a:ext cx="18496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3F71E48-6700-4077-9C05-9464A64F0E0E}"/>
              </a:ext>
            </a:extLst>
          </p:cNvPr>
          <p:cNvSpPr/>
          <p:nvPr/>
        </p:nvSpPr>
        <p:spPr>
          <a:xfrm>
            <a:off x="59607" y="1019229"/>
            <a:ext cx="29756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Qadamingdan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chaqnar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Liboslaring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yarashar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Ko‘rganlar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  <a:p>
            <a:pPr algn="just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Himoyangda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yosh-qari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Yo‘latmagin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dushmanni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F66682-BE83-4E0D-B738-BB33A1E6B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1019229"/>
            <a:ext cx="2597174" cy="166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7754" y="122815"/>
            <a:ext cx="3882142" cy="53989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O‘qing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Tinglang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ru-RU" sz="1800" b="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1800" b="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sz="18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6" y="101808"/>
            <a:ext cx="537595" cy="317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1905AAE-A03B-483B-AF33-820D14E5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6" y="533657"/>
            <a:ext cx="1851914" cy="17604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1A380C6-6397-4897-A421-16EF18316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700" y="2917825"/>
            <a:ext cx="3653542" cy="2207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7A6664B-2776-4005-BB5B-16B5FBCA5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63" y="712482"/>
            <a:ext cx="466667" cy="39047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ABE7683-75B9-486A-B6DC-A7250D45B844}"/>
              </a:ext>
            </a:extLst>
          </p:cNvPr>
          <p:cNvSpPr/>
          <p:nvPr/>
        </p:nvSpPr>
        <p:spPr>
          <a:xfrm>
            <a:off x="569475" y="781431"/>
            <a:ext cx="37406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Tomirda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qoning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 algn="just"/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Qadrlidir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oning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Oshgay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shoning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 </a:t>
            </a:r>
          </a:p>
          <a:p>
            <a:pPr lvl="0" algn="just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Sergak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turgin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charchama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Ardoqlaydi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</a:t>
            </a: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Bag‘ishlab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tanni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FBDB09-717B-44D2-B1D9-0E301B20BE95}"/>
              </a:ext>
            </a:extLst>
          </p:cNvPr>
          <p:cNvSpPr/>
          <p:nvPr/>
        </p:nvSpPr>
        <p:spPr>
          <a:xfrm>
            <a:off x="3187700" y="1266403"/>
            <a:ext cx="2514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Yuzing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qayt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Faxr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aylab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bitgum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9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DA2D91A-442C-4303-A303-9036C1CC9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6"/>
            <a:ext cx="2352071" cy="2286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BAF2736-DA04-4326-97F1-A4521246A407}"/>
              </a:ext>
            </a:extLst>
          </p:cNvPr>
          <p:cNvSpPr/>
          <p:nvPr/>
        </p:nvSpPr>
        <p:spPr>
          <a:xfrm>
            <a:off x="177800" y="770950"/>
            <a:ext cx="5410200" cy="102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she’rning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yaratilishiga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She’rning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She’rning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so‘zlaringiz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743406A-4001-49D1-8413-B2CAB2BC6CBB}"/>
              </a:ext>
            </a:extLst>
          </p:cNvPr>
          <p:cNvSpPr/>
          <p:nvPr/>
        </p:nvSpPr>
        <p:spPr>
          <a:xfrm>
            <a:off x="1511300" y="98425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AA3BD91-74E7-4FF2-9ED9-26AC52959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00" y="1792833"/>
            <a:ext cx="2158158" cy="13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698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3819ED6-FF4E-4191-BE30-0675CCBADD8E}"/>
              </a:ext>
            </a:extLst>
          </p:cNvPr>
          <p:cNvSpPr/>
          <p:nvPr/>
        </p:nvSpPr>
        <p:spPr>
          <a:xfrm>
            <a:off x="215900" y="826773"/>
            <a:ext cx="3733800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fikringizni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89B3892-2581-4FC0-9F26-A87010464C08}"/>
              </a:ext>
            </a:extLst>
          </p:cNvPr>
          <p:cNvSpPr/>
          <p:nvPr/>
        </p:nvSpPr>
        <p:spPr>
          <a:xfrm>
            <a:off x="219439" y="1314949"/>
            <a:ext cx="4953000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8064A2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fikringiz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bayoniga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12B3B44-6AC1-4BB7-A764-66FB113A8AE6}"/>
              </a:ext>
            </a:extLst>
          </p:cNvPr>
          <p:cNvSpPr/>
          <p:nvPr/>
        </p:nvSpPr>
        <p:spPr>
          <a:xfrm>
            <a:off x="211944" y="1864080"/>
            <a:ext cx="5397317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rsatilgan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sababni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isbotlovchi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216299C-D097-4141-8E7F-B010BED82889}"/>
              </a:ext>
            </a:extLst>
          </p:cNvPr>
          <p:cNvSpPr/>
          <p:nvPr/>
        </p:nvSpPr>
        <p:spPr>
          <a:xfrm>
            <a:off x="202783" y="2405438"/>
            <a:ext cx="5380037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fikringizni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umumlashtiring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09B89C-913A-4543-A426-C5BA883D7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2" y="-13502"/>
            <a:ext cx="5765800" cy="6014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E8F80E4-21FF-4141-919F-C791D5E5C14C}"/>
              </a:ext>
            </a:extLst>
          </p:cNvPr>
          <p:cNvSpPr/>
          <p:nvPr/>
        </p:nvSpPr>
        <p:spPr>
          <a:xfrm>
            <a:off x="219439" y="-37134"/>
            <a:ext cx="56217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“FSMU” </a:t>
            </a:r>
            <a:r>
              <a:rPr lang="en-US" altLang="ru-RU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texnologiyasi</a:t>
            </a:r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en-US" altLang="ru-RU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asosida</a:t>
            </a:r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8-topshiriqdagi ”D</a:t>
            </a:r>
            <a:r>
              <a:rPr lang="ru-RU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о</a:t>
            </a:r>
            <a:r>
              <a:rPr lang="en-US" altLang="ru-RU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im</a:t>
            </a:r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en-US" altLang="ru-RU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hushyor</a:t>
            </a:r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” </a:t>
            </a:r>
            <a:r>
              <a:rPr lang="en-US" altLang="ru-RU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matnini</a:t>
            </a:r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en-US" altLang="ru-RU" sz="16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o‘rganish</a:t>
            </a: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/>
              </a:rPr>
              <a:t/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75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642980"/>
              <a:ext cx="5650865" cy="254240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57620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840" y="66780"/>
            <a:ext cx="639746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 err="1"/>
              <a:t>Berilgan</a:t>
            </a:r>
            <a:r>
              <a:rPr lang="en-US" sz="2000" spc="15" dirty="0"/>
              <a:t> </a:t>
            </a:r>
            <a:r>
              <a:rPr lang="en-US" sz="2000" spc="15" dirty="0" err="1"/>
              <a:t>suhbatni</a:t>
            </a:r>
            <a:r>
              <a:rPr lang="en-US" sz="2000" spc="15" dirty="0"/>
              <a:t> </a:t>
            </a:r>
            <a:r>
              <a:rPr lang="en-US" sz="2000" spc="15" dirty="0" err="1"/>
              <a:t>to‘ldirib</a:t>
            </a:r>
            <a:r>
              <a:rPr lang="en-US" sz="2000" spc="15" dirty="0"/>
              <a:t>, </a:t>
            </a:r>
            <a:r>
              <a:rPr lang="en-US" sz="2000" spc="15" dirty="0" err="1"/>
              <a:t>davom</a:t>
            </a:r>
            <a:r>
              <a:rPr lang="en-US" sz="2000" spc="15" dirty="0"/>
              <a:t> </a:t>
            </a:r>
            <a:r>
              <a:rPr lang="en-US" sz="2000" spc="15" dirty="0" err="1"/>
              <a:t>ettiring</a:t>
            </a:r>
            <a:r>
              <a:rPr lang="en-US" sz="2000" spc="15" dirty="0"/>
              <a:t>. </a:t>
            </a:r>
            <a:endParaRPr sz="2000"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BF2F50D-533B-4142-BF11-F5B050424E87}"/>
              </a:ext>
            </a:extLst>
          </p:cNvPr>
          <p:cNvSpPr/>
          <p:nvPr/>
        </p:nvSpPr>
        <p:spPr>
          <a:xfrm>
            <a:off x="126999" y="761918"/>
            <a:ext cx="57657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sarhadlari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………………………………… 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xislatlarga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………………………………… 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Ko‘z-qorachig‘idek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………………………………… 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81E986C-15F5-4B52-8C45-4BEE7F286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336" y="2461614"/>
            <a:ext cx="1243692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89478" y="3007720"/>
            <a:ext cx="5353865" cy="172735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Скругленный прямоугольник 79">
            <a:extLst>
              <a:ext uri="{FF2B5EF4-FFF2-40B4-BE49-F238E27FC236}">
                <a16:creationId xmlns:a16="http://schemas.microsoft.com/office/drawing/2014/main" xmlns="" id="{622060E9-8B5B-49A0-ADD0-F9074C4FF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34" y="794965"/>
            <a:ext cx="4935066" cy="44699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–Yurt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tinchligi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b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е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b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h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е’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m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t,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ulug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‘ s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ао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d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tdir</a:t>
            </a:r>
            <a:r>
              <a:rPr kumimoji="0" lang="en-US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9" name="Скругленный прямоугольник 78">
            <a:extLst>
              <a:ext uri="{FF2B5EF4-FFF2-40B4-BE49-F238E27FC236}">
                <a16:creationId xmlns:a16="http://schemas.microsoft.com/office/drawing/2014/main" xmlns="" id="{A957799B-C4B2-4C42-90C7-D36B1A382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967" y="1665371"/>
            <a:ext cx="5353865" cy="65126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Yurt	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tinchligi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	– t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qqiyot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vi.</a:t>
            </a:r>
            <a:endParaRPr kumimoji="0" lang="en-US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86811C7-B9EA-4ECE-B7BA-3E13C4A8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4" y="150762"/>
            <a:ext cx="476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“FSMU” 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texnologiyasi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C09FA639-55CC-42BF-85F6-625F85DF9B49}"/>
              </a:ext>
            </a:extLst>
          </p:cNvPr>
          <p:cNvSpPr/>
          <p:nvPr/>
        </p:nvSpPr>
        <p:spPr>
          <a:xfrm>
            <a:off x="2385410" y="1263434"/>
            <a:ext cx="381000" cy="3804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B88A6B-470E-483E-A86F-4F1E040B7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853" y="2316631"/>
            <a:ext cx="445047" cy="5498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80">
            <a:extLst>
              <a:ext uri="{FF2B5EF4-FFF2-40B4-BE49-F238E27FC236}">
                <a16:creationId xmlns:a16="http://schemas.microsoft.com/office/drawing/2014/main" xmlns="" id="{BDA3ECA1-45D4-46D9-A31F-5E6D185C8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29" y="663524"/>
            <a:ext cx="5398272" cy="95890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O‘zb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е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k x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lqi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tinchlikni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yuks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k q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drl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ydi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o‘z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rzu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-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intilishl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m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qs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d –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mudd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ао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l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ro‘yobg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chiqishining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k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f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l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ti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d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е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b </a:t>
            </a:r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bil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di.		</a:t>
            </a:r>
            <a:endParaRPr kumimoji="0" lang="en-US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86811C7-B9EA-4ECE-B7BA-3E13C4A8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" y="98425"/>
            <a:ext cx="476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FSMU”texnologiyasi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68DE10-8326-4E27-BEC4-AD4FD503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624" y="1657601"/>
            <a:ext cx="457200" cy="580144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F7E852CB-CDD4-43D6-981B-B792CF59CA43}"/>
              </a:ext>
            </a:extLst>
          </p:cNvPr>
          <p:cNvSpPr/>
          <p:nvPr/>
        </p:nvSpPr>
        <p:spPr>
          <a:xfrm>
            <a:off x="368300" y="2155825"/>
            <a:ext cx="5105400" cy="9382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Must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qilligimizning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stl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biz yurt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k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54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topshiriqlar</a:t>
            </a:r>
            <a:r>
              <a:rPr spc="-40" dirty="0" smtClean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4" y="544957"/>
            <a:ext cx="569686" cy="47853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396D314-3CC2-4766-8F33-61DD2EAF2F21}"/>
              </a:ext>
            </a:extLst>
          </p:cNvPr>
          <p:cNvSpPr/>
          <p:nvPr/>
        </p:nvSpPr>
        <p:spPr>
          <a:xfrm>
            <a:off x="673100" y="784225"/>
            <a:ext cx="5181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sarhadlari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– 4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hikoyalarni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roman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o‘qigansiz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852487" y="545056"/>
            <a:ext cx="2785501" cy="193968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F7A6CB9-A5C2-443F-8651-B51DDFEF07FB}"/>
              </a:ext>
            </a:extLst>
          </p:cNvPr>
          <p:cNvSpPr/>
          <p:nvPr/>
        </p:nvSpPr>
        <p:spPr>
          <a:xfrm>
            <a:off x="129924" y="1622425"/>
            <a:ext cx="5553123" cy="1447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sevmoq,Vatan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himoyachilarimiz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sarhadlarimiz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mardona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chegarachi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askar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bo‘lmoqchiman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himoyachilarimiz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sarhadlarini</a:t>
            </a:r>
            <a:r>
              <a:rPr lang="en-US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E1652EF-5B4C-439A-81CC-3A05153D71D7}"/>
              </a:ext>
            </a:extLst>
          </p:cNvPr>
          <p:cNvSpPr/>
          <p:nvPr/>
        </p:nvSpPr>
        <p:spPr>
          <a:xfrm>
            <a:off x="106338" y="18386"/>
            <a:ext cx="5553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Rasmdan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foydalanib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tayanch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so‘z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so‘z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birikmalari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ishtirokida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bog‘lanishli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gaplar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tuzing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1F60E6E-86A6-4420-B1FF-9E1FFB460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900" y="617806"/>
            <a:ext cx="1487553" cy="928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50" spc="-35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tn</a:t>
            </a:r>
            <a:endParaRPr sz="1850" dirty="0">
              <a:latin typeface="Arial Black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9F25CF6-C059-4DD8-9967-4D9CE366E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6"/>
            <a:ext cx="3810000" cy="276999"/>
          </a:xfrm>
          <a:prstGeom prst="rect">
            <a:avLst/>
          </a:prstGeom>
        </p:spPr>
      </p:pic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xmlns="" id="{CC55EE39-50E7-4586-9577-E75368F75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46298"/>
              </p:ext>
            </p:extLst>
          </p:nvPr>
        </p:nvGraphicFramePr>
        <p:xfrm>
          <a:off x="139700" y="860426"/>
          <a:ext cx="5562600" cy="2307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94">
                  <a:extLst>
                    <a:ext uri="{9D8B030D-6E8A-4147-A177-3AD203B41FA5}">
                      <a16:colId xmlns:a16="http://schemas.microsoft.com/office/drawing/2014/main" xmlns="" val="2785456638"/>
                    </a:ext>
                  </a:extLst>
                </a:gridCol>
                <a:gridCol w="1809206">
                  <a:extLst>
                    <a:ext uri="{9D8B030D-6E8A-4147-A177-3AD203B41FA5}">
                      <a16:colId xmlns:a16="http://schemas.microsoft.com/office/drawing/2014/main" xmlns="" val="148927888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xmlns="" val="3929750665"/>
                    </a:ext>
                  </a:extLst>
                </a:gridCol>
              </a:tblGrid>
              <a:tr h="320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T/R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Tushunchalar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Mazmuni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5081249"/>
                  </a:ext>
                </a:extLst>
              </a:tr>
              <a:tr h="609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Vatan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biz 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tug‘ilgan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yurt, 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mamlakatimizning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har 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qarich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yeri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pl-PL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o‘z uyim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</a:t>
                      </a:r>
                      <a:r>
                        <a:rPr lang="pl-PL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oilami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pl-PL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do‘stlarim</a:t>
                      </a:r>
                      <a:r>
                        <a:rPr lang="en-US" sz="12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</a:t>
                      </a:r>
                      <a:r>
                        <a:rPr lang="en-US" sz="1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…, …. .</a:t>
                      </a:r>
                      <a:endParaRPr lang="ru-RU" sz="1200" b="1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94137081"/>
                  </a:ext>
                </a:extLst>
              </a:tr>
              <a:tr h="432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Vatanparvarlik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41494013"/>
                  </a:ext>
                </a:extLst>
              </a:tr>
              <a:tr h="281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Sadoqat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3114401"/>
                  </a:ext>
                </a:extLst>
              </a:tr>
              <a:tr h="3206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Fidoyilik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1186386"/>
                  </a:ext>
                </a:extLst>
              </a:tr>
              <a:tr h="3206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Sarhad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77975485"/>
                  </a:ext>
                </a:extLst>
              </a:tr>
            </a:tbl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0D3D278-6363-454D-83BC-4CD64A62137D}"/>
              </a:ext>
            </a:extLst>
          </p:cNvPr>
          <p:cNvSpPr/>
          <p:nvPr/>
        </p:nvSpPr>
        <p:spPr>
          <a:xfrm>
            <a:off x="292100" y="510977"/>
            <a:ext cx="373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tushunchalarga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izoh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uz-Cyrl-UZ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 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19" y="857057"/>
            <a:ext cx="5689127" cy="2335851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419" y="-27625"/>
            <a:ext cx="5717705" cy="790077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56151086-43DA-4EED-814D-73A0767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7" y="51942"/>
            <a:ext cx="5791200" cy="630942"/>
          </a:xfrm>
        </p:spPr>
        <p:txBody>
          <a:bodyPr/>
          <a:lstStyle/>
          <a:p>
            <a:pPr algn="l"/>
            <a:r>
              <a:rPr lang="en-US" dirty="0"/>
              <a:t>    </a:t>
            </a:r>
            <a:r>
              <a:rPr lang="en-US" sz="1800" dirty="0" err="1"/>
              <a:t>Vatan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jasorat</a:t>
            </a:r>
            <a:r>
              <a:rPr lang="en-US" sz="1800" dirty="0"/>
              <a:t> </a:t>
            </a:r>
            <a:r>
              <a:rPr lang="en-US" sz="1800" dirty="0" err="1"/>
              <a:t>ko‘rsatganlardan</a:t>
            </a:r>
            <a:r>
              <a:rPr lang="en-US" sz="1800" dirty="0"/>
              <a:t> </a:t>
            </a:r>
            <a:r>
              <a:rPr lang="en-US" sz="1800" dirty="0" err="1"/>
              <a:t>kimlarni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 err="1"/>
              <a:t>bilasiz</a:t>
            </a:r>
            <a:r>
              <a:rPr lang="en-US" sz="1800" dirty="0"/>
              <a:t>? </a:t>
            </a:r>
            <a:r>
              <a:rPr lang="en-US" sz="1800" dirty="0" err="1"/>
              <a:t>Qisqacha</a:t>
            </a:r>
            <a:r>
              <a:rPr lang="en-US" sz="1800" dirty="0"/>
              <a:t> </a:t>
            </a:r>
            <a:r>
              <a:rPr lang="en-US" sz="1800" dirty="0" err="1"/>
              <a:t>yozing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97484BB-B0FF-4949-AE32-896F3F7817A3}"/>
              </a:ext>
            </a:extLst>
          </p:cNvPr>
          <p:cNvSpPr/>
          <p:nvPr/>
        </p:nvSpPr>
        <p:spPr>
          <a:xfrm>
            <a:off x="95266" y="784676"/>
            <a:ext cx="3625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4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Manguberdi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bosqinchiligiga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kurashgan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defRPr/>
            </a:pP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i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i="1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ona-Vatanning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sarhadlarida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to‘dalariga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zarbalar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defRPr/>
            </a:pP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ona-Vatanga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defRPr/>
            </a:pPr>
            <a:endParaRPr lang="en-US" sz="16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A48C33-B4AF-453C-ABB3-BBDE32873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708" y="1165225"/>
            <a:ext cx="1829987" cy="16536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681" y="936625"/>
            <a:ext cx="5650865" cy="2178397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419" y="-27625"/>
            <a:ext cx="5717705" cy="790077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56151086-43DA-4EED-814D-73A0767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7" y="51942"/>
            <a:ext cx="5791200" cy="315471"/>
          </a:xfrm>
        </p:spPr>
        <p:txBody>
          <a:bodyPr/>
          <a:lstStyle/>
          <a:p>
            <a:pPr algn="ctr"/>
            <a:r>
              <a:rPr lang="en-US" dirty="0" err="1" smtClean="0"/>
              <a:t>Topshiriqlarni</a:t>
            </a:r>
            <a:r>
              <a:rPr lang="en-US" dirty="0" smtClean="0"/>
              <a:t> </a:t>
            </a:r>
            <a:r>
              <a:rPr lang="en-US" dirty="0" err="1" smtClean="0"/>
              <a:t>bajaring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97484BB-B0FF-4949-AE32-896F3F7817A3}"/>
              </a:ext>
            </a:extLst>
          </p:cNvPr>
          <p:cNvSpPr/>
          <p:nvPr/>
        </p:nvSpPr>
        <p:spPr>
          <a:xfrm>
            <a:off x="215900" y="936625"/>
            <a:ext cx="516429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kurashganlardan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____________________________________________</a:t>
            </a:r>
          </a:p>
          <a:p>
            <a:pPr lvl="0">
              <a:defRPr/>
            </a:pPr>
            <a:endParaRPr lang="en-US" sz="16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hisoblaysizmi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3 ta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</a:t>
            </a: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Do‘stingizni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o‘ylaysizmi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37022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72" y="631863"/>
            <a:ext cx="5708333" cy="2609644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372" y="3343"/>
            <a:ext cx="5765799" cy="628520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5900" y="50863"/>
            <a:ext cx="5717705" cy="5334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15" dirty="0" err="1"/>
              <a:t>O‘zbekiston</a:t>
            </a:r>
            <a:r>
              <a:rPr lang="en-US" sz="1600" spc="15" dirty="0"/>
              <a:t> </a:t>
            </a:r>
            <a:r>
              <a:rPr lang="en-US" sz="1600" spc="15" dirty="0" err="1"/>
              <a:t>xaritasidan</a:t>
            </a:r>
            <a:r>
              <a:rPr lang="en-US" sz="1600" spc="15" dirty="0"/>
              <a:t> </a:t>
            </a:r>
            <a:r>
              <a:rPr lang="en-US" sz="1600" spc="15" dirty="0" err="1"/>
              <a:t>foydalanib</a:t>
            </a:r>
            <a:r>
              <a:rPr lang="en-US" sz="1600" spc="15" dirty="0"/>
              <a:t>, </a:t>
            </a:r>
            <a:r>
              <a:rPr lang="en-US" sz="1600" spc="15" dirty="0" err="1"/>
              <a:t>berilgan</a:t>
            </a:r>
            <a:r>
              <a:rPr lang="en-US" sz="1600" spc="15" dirty="0"/>
              <a:t> </a:t>
            </a:r>
            <a:r>
              <a:rPr lang="en-US" sz="1600" spc="15" dirty="0" err="1"/>
              <a:t>savollar</a:t>
            </a:r>
            <a:r>
              <a:rPr lang="en-US" sz="1600" spc="15" dirty="0"/>
              <a:t> </a:t>
            </a:r>
            <a:br>
              <a:rPr lang="en-US" sz="1600" spc="15" dirty="0"/>
            </a:br>
            <a:r>
              <a:rPr lang="en-US" sz="1600" spc="15" dirty="0" err="1"/>
              <a:t>asosida</a:t>
            </a:r>
            <a:r>
              <a:rPr lang="en-US" sz="1600" spc="15" dirty="0"/>
              <a:t> „</a:t>
            </a:r>
            <a:r>
              <a:rPr lang="en-US" sz="1600" spc="15" dirty="0" err="1"/>
              <a:t>Klaster</a:t>
            </a:r>
            <a:r>
              <a:rPr lang="en-US" sz="1600" spc="15" dirty="0"/>
              <a:t>“ </a:t>
            </a:r>
            <a:r>
              <a:rPr lang="en-US" sz="1600" spc="15" dirty="0" err="1"/>
              <a:t>tuzing</a:t>
            </a:r>
            <a:r>
              <a:rPr lang="en-US" sz="1600" spc="15" dirty="0"/>
              <a:t>.</a:t>
            </a:r>
            <a:endParaRPr sz="1600" spc="15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C98B47D-B383-4742-BB0B-5E4986A3045E}"/>
              </a:ext>
            </a:extLst>
          </p:cNvPr>
          <p:cNvSpPr/>
          <p:nvPr/>
        </p:nvSpPr>
        <p:spPr>
          <a:xfrm>
            <a:off x="139700" y="679383"/>
            <a:ext cx="548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07C9397-579A-46C2-8D28-385A366B5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418048"/>
            <a:ext cx="4493734" cy="177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7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686352"/>
            <a:ext cx="5650865" cy="2499036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8" y="71163"/>
            <a:ext cx="5650865" cy="617523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6429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“Har </a:t>
            </a:r>
            <a:r>
              <a:rPr lang="en-US" spc="15" dirty="0" err="1"/>
              <a:t>bir</a:t>
            </a:r>
            <a:r>
              <a:rPr lang="en-US" spc="15" dirty="0"/>
              <a:t> </a:t>
            </a:r>
            <a:r>
              <a:rPr lang="en-US" spc="15" dirty="0" err="1"/>
              <a:t>harfga</a:t>
            </a:r>
            <a:r>
              <a:rPr lang="en-US" spc="15" dirty="0"/>
              <a:t> </a:t>
            </a:r>
            <a:r>
              <a:rPr lang="en-US" spc="15" dirty="0" err="1"/>
              <a:t>so‘z</a:t>
            </a:r>
            <a:r>
              <a:rPr lang="en-US" spc="15" dirty="0"/>
              <a:t> top” </a:t>
            </a:r>
            <a:r>
              <a:rPr lang="en-US" spc="15" dirty="0" err="1"/>
              <a:t>mashqi</a:t>
            </a:r>
            <a:endParaRPr spc="15" dirty="0"/>
          </a:p>
        </p:txBody>
      </p:sp>
      <p:sp>
        <p:nvSpPr>
          <p:cNvPr id="8" name="object 8"/>
          <p:cNvSpPr/>
          <p:nvPr/>
        </p:nvSpPr>
        <p:spPr>
          <a:xfrm>
            <a:off x="679005" y="2590391"/>
            <a:ext cx="4560191" cy="520893"/>
          </a:xfrm>
          <a:custGeom>
            <a:avLst/>
            <a:gdLst/>
            <a:ahLst/>
            <a:cxnLst/>
            <a:rect l="l" t="t" r="r" b="b"/>
            <a:pathLst>
              <a:path w="3799204" h="257175">
                <a:moveTo>
                  <a:pt x="3799194" y="0"/>
                </a:moveTo>
                <a:lnTo>
                  <a:pt x="179999" y="0"/>
                </a:lnTo>
                <a:lnTo>
                  <a:pt x="132292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3619195" y="257176"/>
                </a:lnTo>
                <a:lnTo>
                  <a:pt x="3666902" y="250717"/>
                </a:lnTo>
                <a:lnTo>
                  <a:pt x="3709860" y="232509"/>
                </a:lnTo>
                <a:lnTo>
                  <a:pt x="3746318" y="204301"/>
                </a:lnTo>
                <a:lnTo>
                  <a:pt x="3774527" y="167843"/>
                </a:lnTo>
                <a:lnTo>
                  <a:pt x="3792736" y="124885"/>
                </a:lnTo>
                <a:lnTo>
                  <a:pt x="3799194" y="77176"/>
                </a:lnTo>
                <a:lnTo>
                  <a:pt x="379919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 bir harfga, shu harf bilan boshlanadigan, mavzuga mos bo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Latn-UZ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lgan </a:t>
            </a:r>
            <a:r>
              <a:rPr lang="uz-Latn-UZ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Latn-UZ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zlarni </a:t>
            </a:r>
            <a:r>
              <a:rPr lang="uz-Latn-UZ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topib yozi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ng.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5671461-AB55-46B9-B959-97DC8AA435E7}"/>
              </a:ext>
            </a:extLst>
          </p:cNvPr>
          <p:cNvSpPr/>
          <p:nvPr/>
        </p:nvSpPr>
        <p:spPr>
          <a:xfrm>
            <a:off x="200496" y="758700"/>
            <a:ext cx="31242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evamiz – любим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sraymiz – бережем 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Latn-UZ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Latn-UZ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stlashamiz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подружимся 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lqishlaymiz - опладируем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adrlaymiz - ценим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uz-Latn-UZ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rdoqlaymiz - почитаем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anishamiz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знакомимся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ru-RU" sz="16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A619F1-949E-4C4A-86F8-E8930BCDDA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801"/>
          <a:stretch/>
        </p:blipFill>
        <p:spPr>
          <a:xfrm>
            <a:off x="3104728" y="852278"/>
            <a:ext cx="2269789" cy="148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17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1800" y="129985"/>
            <a:ext cx="474662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it-IT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 o‘qing va ona tilingizga tarjima qiling.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81775" y="533487"/>
            <a:ext cx="1429525" cy="243572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" y="90175"/>
            <a:ext cx="865707" cy="37188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FEFA292-6012-4780-9DFD-F19A6E2991E9}"/>
              </a:ext>
            </a:extLst>
          </p:cNvPr>
          <p:cNvSpPr/>
          <p:nvPr/>
        </p:nvSpPr>
        <p:spPr>
          <a:xfrm>
            <a:off x="105362" y="877021"/>
            <a:ext cx="36919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mujassamlashgan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faxrlanadi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fazilati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nomardlik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sotqinlik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illatidir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A3F760-87AE-4B29-AFF2-286ED45D5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974" y="1774825"/>
            <a:ext cx="1900464" cy="126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95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</TotalTime>
  <Words>1021</Words>
  <Application>Microsoft Office PowerPoint</Application>
  <PresentationFormat>Произвольный</PresentationFormat>
  <Paragraphs>171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Matura MT Script Capitals</vt:lpstr>
      <vt:lpstr>Monotype Corsiva</vt:lpstr>
      <vt:lpstr>Times New Roman</vt:lpstr>
      <vt:lpstr>Office Theme</vt:lpstr>
      <vt:lpstr>O‘zbek tili</vt:lpstr>
      <vt:lpstr>Berilgan suhbatni to‘ldirib, davom ettiring. </vt:lpstr>
      <vt:lpstr>Презентация PowerPoint</vt:lpstr>
      <vt:lpstr>Презентация PowerPoint</vt:lpstr>
      <vt:lpstr>    Vatan uchun jasorat ko‘rsatganlardan kimlarni  bilasiz? Qisqacha yozing.</vt:lpstr>
      <vt:lpstr>Topshiriqlarni bajaring</vt:lpstr>
      <vt:lpstr>O‘zbekiston xaritasidan foydalanib, berilgan savollar  asosida „Klaster“ tuzing.</vt:lpstr>
      <vt:lpstr>“Har bir harfga so‘z top” mashqi</vt:lpstr>
      <vt:lpstr>Matnni o‘qing va ona tilingizga tarjima qiling.</vt:lpstr>
      <vt:lpstr>Matnni o‘qing va ona tilingizga tarjima qiling.</vt:lpstr>
      <vt:lpstr> “Xotira mashqi”</vt:lpstr>
      <vt:lpstr>4-mashq. Berilgan gaplarni o‘qing. Hollarni savol berib aniqlang.  </vt:lpstr>
      <vt:lpstr>Berilgan savollar asosida suhbat</vt:lpstr>
      <vt:lpstr>Berilgan savollar asosida suhbat</vt:lpstr>
      <vt:lpstr>Berilgan savollar asosida suhbat</vt:lpstr>
      <vt:lpstr>O‘zbekiston askari</vt:lpstr>
      <vt:lpstr>O‘qing. Tinglang. 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Teacher</cp:lastModifiedBy>
  <cp:revision>169</cp:revision>
  <dcterms:created xsi:type="dcterms:W3CDTF">2020-04-13T08:06:06Z</dcterms:created>
  <dcterms:modified xsi:type="dcterms:W3CDTF">2020-12-24T14:21:03Z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