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16" r:id="rId3"/>
    <p:sldId id="315" r:id="rId4"/>
    <p:sldId id="343" r:id="rId5"/>
    <p:sldId id="284" r:id="rId6"/>
    <p:sldId id="339" r:id="rId7"/>
    <p:sldId id="340" r:id="rId8"/>
    <p:sldId id="330" r:id="rId9"/>
    <p:sldId id="266" r:id="rId10"/>
    <p:sldId id="283" r:id="rId11"/>
    <p:sldId id="269" r:id="rId12"/>
    <p:sldId id="321" r:id="rId13"/>
    <p:sldId id="333" r:id="rId14"/>
    <p:sldId id="331" r:id="rId15"/>
    <p:sldId id="335" r:id="rId16"/>
    <p:sldId id="336" r:id="rId17"/>
    <p:sldId id="338" r:id="rId18"/>
    <p:sldId id="332" r:id="rId19"/>
    <p:sldId id="310" r:id="rId20"/>
    <p:sldId id="323" r:id="rId21"/>
    <p:sldId id="325" r:id="rId22"/>
    <p:sldId id="337" r:id="rId23"/>
    <p:sldId id="342" r:id="rId24"/>
    <p:sldId id="329" r:id="rId25"/>
    <p:sldId id="279" r:id="rId26"/>
    <p:sldId id="271" r:id="rId27"/>
    <p:sldId id="281" r:id="rId2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76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D551-C669-40B2-BE4E-D21A4D675C40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26FE-291C-490E-A511-C9569EEE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8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26FE-291C-490E-A511-C9569EEEA9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10" dirty="0" err="1"/>
              <a:t>O‘zbek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70707" y="1151582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3" y="19574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939341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87602" y="322731"/>
            <a:ext cx="89420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2146841"/>
            <a:ext cx="1525374" cy="98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64A698-FC3F-4E91-AB91-565D95E75685}"/>
              </a:ext>
            </a:extLst>
          </p:cNvPr>
          <p:cNvSpPr/>
          <p:nvPr/>
        </p:nvSpPr>
        <p:spPr>
          <a:xfrm>
            <a:off x="478630" y="1064702"/>
            <a:ext cx="5147470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</a:p>
          <a:p>
            <a:pPr marL="18415" lvl="0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Vatan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himoyachilari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2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 lvl="0">
              <a:spcBef>
                <a:spcPts val="110"/>
              </a:spcBef>
            </a:pP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Hol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1-dars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6" y="575852"/>
            <a:ext cx="5681419" cy="26095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0" y="37690"/>
            <a:ext cx="5650865" cy="52608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75" y="49765"/>
            <a:ext cx="5749669" cy="5334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O‘qing. Tinglang. Matn yuzasidan berilgan savol va </a:t>
            </a:r>
            <a:br>
              <a:rPr lang="es-E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 bajaring.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340411-2317-4817-92E3-233A06A2BE9C}"/>
              </a:ext>
            </a:extLst>
          </p:cNvPr>
          <p:cNvSpPr/>
          <p:nvPr/>
        </p:nvSpPr>
        <p:spPr>
          <a:xfrm>
            <a:off x="48095" y="835517"/>
            <a:ext cx="3977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Mustaqillikka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erishganimizdan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armiyamizga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14-yanvar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himoyachilari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nishonlanadi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Vatanimizni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qorachig‘idek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burchimizdir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Yurtimizning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o‘g‘loni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jonajon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yurtimizning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sarhadlarini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osoyishtaligini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chiniqqan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3C975D-0180-4F35-B1C5-563A8C89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" y="563777"/>
            <a:ext cx="3200677" cy="3840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7E62CB-B8F7-4EA1-BE0C-B9031FB7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880620"/>
            <a:ext cx="1588391" cy="119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780F4B-C6B1-4646-B43C-25483A0C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009" y="816050"/>
            <a:ext cx="1633870" cy="10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498249"/>
            <a:ext cx="5650865" cy="2679881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8" y="71164"/>
            <a:ext cx="5650865" cy="395825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16429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O‘qing. Tinglang.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8700" y="2887798"/>
            <a:ext cx="2057400" cy="166997"/>
          </a:xfrm>
          <a:custGeom>
            <a:avLst/>
            <a:gdLst/>
            <a:ahLst/>
            <a:cxnLst/>
            <a:rect l="l" t="t" r="r" b="b"/>
            <a:pathLst>
              <a:path w="3799204" h="257175">
                <a:moveTo>
                  <a:pt x="3799194" y="0"/>
                </a:moveTo>
                <a:lnTo>
                  <a:pt x="179999" y="0"/>
                </a:lnTo>
                <a:lnTo>
                  <a:pt x="132292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3619195" y="257176"/>
                </a:lnTo>
                <a:lnTo>
                  <a:pt x="3666902" y="250717"/>
                </a:lnTo>
                <a:lnTo>
                  <a:pt x="3709860" y="232509"/>
                </a:lnTo>
                <a:lnTo>
                  <a:pt x="3746318" y="204301"/>
                </a:lnTo>
                <a:lnTo>
                  <a:pt x="3774527" y="167843"/>
                </a:lnTo>
                <a:lnTo>
                  <a:pt x="3792736" y="124885"/>
                </a:lnTo>
                <a:lnTo>
                  <a:pt x="3799194" y="77176"/>
                </a:lnTo>
                <a:lnTo>
                  <a:pt x="379919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A00784-6135-4098-8563-4E1FF257FE09}"/>
              </a:ext>
            </a:extLst>
          </p:cNvPr>
          <p:cNvSpPr/>
          <p:nvPr/>
        </p:nvSpPr>
        <p:spPr>
          <a:xfrm>
            <a:off x="66840" y="449752"/>
            <a:ext cx="4310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bahorda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yigitlarimiz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majburiy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chaqiriladilar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muddatli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o‘taydilar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Majburiy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to‘rtdan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yigitlarga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shartnoma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uzaytirish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Biz,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bilimlarimiz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shijoatimiz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intilishlarimiz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Vatanimizga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sadoqatimizni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ko‘rsataylik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sidqidildan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qilaylik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70ECC3-39DC-4FDA-B468-D1A4A307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5" y="1029344"/>
            <a:ext cx="1216225" cy="15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587" y="41943"/>
            <a:ext cx="4746625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5" dirty="0"/>
              <a:t> </a:t>
            </a:r>
            <a: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7399" y="555624"/>
            <a:ext cx="1947301" cy="361033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/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!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9" y="92527"/>
            <a:ext cx="685800" cy="38331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F7A6CB9-A5C2-443F-8651-B51DDFEF07FB}"/>
              </a:ext>
            </a:extLst>
          </p:cNvPr>
          <p:cNvSpPr/>
          <p:nvPr/>
        </p:nvSpPr>
        <p:spPr>
          <a:xfrm>
            <a:off x="509587" y="989526"/>
            <a:ext cx="4049713" cy="19466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Cyrl-U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щита Родины</a:t>
            </a:r>
            <a:endParaRPr lang="uz-Cyrl-U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himoyachi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защитник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священный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граница	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0E827B-68DB-453C-BC34-8BD1A8B92852}"/>
              </a:ext>
            </a:extLst>
          </p:cNvPr>
          <p:cNvSpPr/>
          <p:nvPr/>
        </p:nvSpPr>
        <p:spPr>
          <a:xfrm>
            <a:off x="1455136" y="83236"/>
            <a:ext cx="2678938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Lug‘at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bilan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ishlash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587" y="41943"/>
            <a:ext cx="474662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5" dirty="0"/>
              <a:t> </a:t>
            </a:r>
            <a:r>
              <a:rPr lang="en-US" spc="15" dirty="0" err="1"/>
              <a:t>Lug‘at</a:t>
            </a:r>
            <a:r>
              <a:rPr lang="en-US" spc="15" dirty="0"/>
              <a:t> </a:t>
            </a:r>
            <a:r>
              <a:rPr lang="en-US" spc="15" dirty="0" err="1"/>
              <a:t>bilan</a:t>
            </a:r>
            <a:r>
              <a:rPr lang="en-US" spc="15" dirty="0"/>
              <a:t> </a:t>
            </a:r>
            <a:r>
              <a:rPr lang="en-US" spc="15" dirty="0" err="1"/>
              <a:t>ishlash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7399" y="555624"/>
            <a:ext cx="1871101" cy="332142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/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!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9" y="92527"/>
            <a:ext cx="685800" cy="38331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F7A6CB9-A5C2-443F-8651-B51DDFEF07FB}"/>
              </a:ext>
            </a:extLst>
          </p:cNvPr>
          <p:cNvSpPr/>
          <p:nvPr/>
        </p:nvSpPr>
        <p:spPr>
          <a:xfrm>
            <a:off x="615949" y="914227"/>
            <a:ext cx="4095752" cy="19466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osoyishtalik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спокойствие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chiniqqan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закалённый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shijoat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z-Cyrl-U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отвага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z-Cyrl-U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преданность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Cyrl-U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процветание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8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27" y="119536"/>
            <a:ext cx="5277673" cy="31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 err="1"/>
              <a:t>Matn</a:t>
            </a:r>
            <a:r>
              <a:rPr lang="en-US" sz="1800" spc="15" dirty="0"/>
              <a:t> </a:t>
            </a:r>
            <a:r>
              <a:rPr lang="en-US" sz="1800" spc="15" dirty="0" err="1"/>
              <a:t>yuzasidan</a:t>
            </a:r>
            <a:r>
              <a:rPr lang="en-US" sz="1800" spc="15" dirty="0"/>
              <a:t> </a:t>
            </a:r>
            <a:r>
              <a:rPr lang="en-US" sz="1800" spc="15" dirty="0" err="1"/>
              <a:t>savol</a:t>
            </a:r>
            <a:r>
              <a:rPr lang="en-US" sz="1800" spc="15" dirty="0"/>
              <a:t> </a:t>
            </a:r>
            <a:r>
              <a:rPr lang="en-US" sz="1800" spc="15" dirty="0" err="1"/>
              <a:t>va</a:t>
            </a:r>
            <a:r>
              <a:rPr lang="en-US" sz="1800" spc="15" dirty="0"/>
              <a:t> </a:t>
            </a:r>
            <a:r>
              <a:rPr lang="en-US" sz="1800" spc="15" dirty="0" err="1"/>
              <a:t>topshiriqlar</a:t>
            </a:r>
            <a:endParaRPr sz="1800" spc="15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6" y="678226"/>
            <a:ext cx="2667000" cy="18524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54898" y="946127"/>
            <a:ext cx="3047999" cy="67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lug‘atdan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1358901" y="1926219"/>
            <a:ext cx="4213900" cy="1161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B434F0-79E4-49D4-8C2C-406D5B99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1408233"/>
            <a:ext cx="48162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6" y="575852"/>
            <a:ext cx="5681419" cy="26095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0" y="1404"/>
            <a:ext cx="5650865" cy="52608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75" y="49765"/>
            <a:ext cx="5749669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340411-2317-4817-92E3-233A06A2BE9C}"/>
              </a:ext>
            </a:extLst>
          </p:cNvPr>
          <p:cNvSpPr/>
          <p:nvPr/>
        </p:nvSpPr>
        <p:spPr>
          <a:xfrm>
            <a:off x="9071" y="587191"/>
            <a:ext cx="56170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Mustaqillikka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erishganimizdan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armiyamizga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независимости мы обрели свою национальную армию.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14-yanvar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himoyachilari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nishonlanadi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14-января широко отмечается в качестве дня защитников Родины.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Vatanimizni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qorachig‘idek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burchimizdir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Беречь свою Родину как зеницу ока наш долг.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Yurtimizning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o‘g‘loni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сын нашей страны мечтает служить для защиты Родины.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9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6" y="575852"/>
            <a:ext cx="5681419" cy="26095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0" y="1405"/>
            <a:ext cx="5650865" cy="52608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75" y="49765"/>
            <a:ext cx="5749669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24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340411-2317-4817-92E3-233A06A2BE9C}"/>
              </a:ext>
            </a:extLst>
          </p:cNvPr>
          <p:cNvSpPr/>
          <p:nvPr/>
        </p:nvSpPr>
        <p:spPr>
          <a:xfrm>
            <a:off x="9071" y="587191"/>
            <a:ext cx="56170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jonajon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sarhadlarini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osoyishtaligini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мужественно защищают спокойствие нашего народа , священные границы нашей любимой страны. 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chiniqqan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каждый мальчик должен быть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заколённым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мужественным.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B5711E-B492-40D8-B45E-DF6FC5D60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6"/>
          <a:stretch/>
        </p:blipFill>
        <p:spPr>
          <a:xfrm>
            <a:off x="1383618" y="2029060"/>
            <a:ext cx="2261282" cy="1103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338021-4068-48FA-9098-2500178F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029060"/>
            <a:ext cx="190500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2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6" y="907813"/>
            <a:ext cx="5681419" cy="2277574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05"/>
            <a:ext cx="5756728" cy="585786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72" y="18193"/>
            <a:ext cx="5807438" cy="5334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Cyrl-UZ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316C6A-5166-48B5-A6A4-F8D2B4A8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1165225"/>
            <a:ext cx="4237087" cy="11888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26827E-0F68-4DBE-B315-A6CF03EF502A}"/>
              </a:ext>
            </a:extLst>
          </p:cNvPr>
          <p:cNvSpPr/>
          <p:nvPr/>
        </p:nvSpPr>
        <p:spPr>
          <a:xfrm>
            <a:off x="719186" y="1330037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sevish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asrab-avaylash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xalqiga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endParaRPr lang="ru-RU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6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128" y="141361"/>
            <a:ext cx="5277673" cy="60272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Lug‘atda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ishtirokida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gaplar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42259" y="763326"/>
            <a:ext cx="3334835" cy="782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himoyachi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shijoat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osoyishtalik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chiniqqan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1125749" y="1655532"/>
            <a:ext cx="4447052" cy="1469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xmlns="" id="{A0A008EF-5A5A-477B-9752-C3378346E626}"/>
              </a:ext>
            </a:extLst>
          </p:cNvPr>
          <p:cNvSpPr/>
          <p:nvPr/>
        </p:nvSpPr>
        <p:spPr>
          <a:xfrm>
            <a:off x="3568700" y="1129547"/>
            <a:ext cx="457200" cy="5259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0" y="-34688"/>
            <a:ext cx="5763350" cy="3050899"/>
            <a:chOff x="66848" y="71164"/>
            <a:chExt cx="5763350" cy="2543710"/>
          </a:xfrm>
        </p:grpSpPr>
        <p:sp>
          <p:nvSpPr>
            <p:cNvPr id="3" name="object 3"/>
            <p:cNvSpPr/>
            <p:nvPr/>
          </p:nvSpPr>
          <p:spPr>
            <a:xfrm>
              <a:off x="167380" y="1016321"/>
              <a:ext cx="5579173" cy="159855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2559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728" y="18300"/>
            <a:ext cx="6597526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/>
              <a:t> </a:t>
            </a:r>
            <a:r>
              <a:rPr lang="en-US" sz="2000" spc="15" dirty="0" err="1"/>
              <a:t>Hol</a:t>
            </a:r>
            <a:endParaRPr lang="en-US" sz="1800" spc="15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AB986E-80B8-4C7B-AC10-ED95706D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1" y="562804"/>
            <a:ext cx="657679" cy="508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76" y="693457"/>
            <a:ext cx="1894115" cy="3457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220344" y="6548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DDEBD3-902E-4B29-A069-6A9444D40B59}"/>
              </a:ext>
            </a:extLst>
          </p:cNvPr>
          <p:cNvSpPr/>
          <p:nvPr/>
        </p:nvSpPr>
        <p:spPr>
          <a:xfrm>
            <a:off x="1130104" y="701231"/>
            <a:ext cx="1247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9B9EFAE-5FD3-4990-90DA-CDF8EFC0FCB7}"/>
              </a:ext>
            </a:extLst>
          </p:cNvPr>
          <p:cNvSpPr/>
          <p:nvPr/>
        </p:nvSpPr>
        <p:spPr>
          <a:xfrm>
            <a:off x="83645" y="1110166"/>
            <a:ext cx="5579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Kesimga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bog‘lanib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ravish,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son,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jo‘nalish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o‘rin-payt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kelishigi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ifodalanib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qachonga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qachondan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ishladi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80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A2D91A-442C-4303-A303-9036C1CC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6"/>
            <a:ext cx="2352071" cy="228600"/>
          </a:xfrm>
          <a:prstGeom prst="rect">
            <a:avLst/>
          </a:prstGeom>
        </p:spPr>
      </p:pic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xmlns="" id="{2285C82E-0529-48A4-AAC6-9F7D923545F5}"/>
              </a:ext>
            </a:extLst>
          </p:cNvPr>
          <p:cNvGraphicFramePr>
            <a:graphicFrameLocks noGrp="1"/>
          </p:cNvGraphicFramePr>
          <p:nvPr/>
        </p:nvGraphicFramePr>
        <p:xfrm>
          <a:off x="1130300" y="2662051"/>
          <a:ext cx="45545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860131241"/>
                    </a:ext>
                  </a:extLst>
                </a:gridCol>
                <a:gridCol w="3030552">
                  <a:extLst>
                    <a:ext uri="{9D8B030D-6E8A-4147-A177-3AD203B41FA5}">
                      <a16:colId xmlns:a16="http://schemas.microsoft.com/office/drawing/2014/main" xmlns="" val="22307994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Tarjimasi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960840"/>
                  </a:ext>
                </a:extLst>
              </a:tr>
            </a:tbl>
          </a:graphicData>
        </a:graphic>
      </p:graphicFrame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xmlns="" id="{DFFB0783-304C-4B13-AA25-EDCA617D6521}"/>
              </a:ext>
            </a:extLst>
          </p:cNvPr>
          <p:cNvGraphicFramePr>
            <a:graphicFrameLocks noGrp="1"/>
          </p:cNvGraphicFramePr>
          <p:nvPr/>
        </p:nvGraphicFramePr>
        <p:xfrm>
          <a:off x="292100" y="1378861"/>
          <a:ext cx="3843868" cy="36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4156826219"/>
                    </a:ext>
                  </a:extLst>
                </a:gridCol>
                <a:gridCol w="2700868">
                  <a:extLst>
                    <a:ext uri="{9D8B030D-6E8A-4147-A177-3AD203B41FA5}">
                      <a16:colId xmlns:a16="http://schemas.microsoft.com/office/drawing/2014/main" xmlns="" val="292769100"/>
                    </a:ext>
                  </a:extLst>
                </a:gridCol>
              </a:tblGrid>
              <a:tr h="36688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046588"/>
                  </a:ext>
                </a:extLst>
              </a:tr>
            </a:tbl>
          </a:graphicData>
        </a:graphic>
      </p:graphicFrame>
      <p:graphicFrame>
        <p:nvGraphicFramePr>
          <p:cNvPr id="27" name="Таблица 27">
            <a:extLst>
              <a:ext uri="{FF2B5EF4-FFF2-40B4-BE49-F238E27FC236}">
                <a16:creationId xmlns:a16="http://schemas.microsoft.com/office/drawing/2014/main" xmlns="" id="{7B03A6C9-79BD-451F-AE92-CA5E056B04B5}"/>
              </a:ext>
            </a:extLst>
          </p:cNvPr>
          <p:cNvGraphicFramePr>
            <a:graphicFrameLocks noGrp="1"/>
          </p:cNvGraphicFramePr>
          <p:nvPr/>
        </p:nvGraphicFramePr>
        <p:xfrm>
          <a:off x="520700" y="1781382"/>
          <a:ext cx="43967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551545192"/>
                    </a:ext>
                  </a:extLst>
                </a:gridCol>
                <a:gridCol w="3329972">
                  <a:extLst>
                    <a:ext uri="{9D8B030D-6E8A-4147-A177-3AD203B41FA5}">
                      <a16:colId xmlns:a16="http://schemas.microsoft.com/office/drawing/2014/main" xmlns="" val="4136490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Ijodi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66296"/>
                  </a:ext>
                </a:extLst>
              </a:tr>
            </a:tbl>
          </a:graphicData>
        </a:graphic>
      </p:graphicFrame>
      <p:graphicFrame>
        <p:nvGraphicFramePr>
          <p:cNvPr id="29" name="Таблица 29">
            <a:extLst>
              <a:ext uri="{FF2B5EF4-FFF2-40B4-BE49-F238E27FC236}">
                <a16:creationId xmlns:a16="http://schemas.microsoft.com/office/drawing/2014/main" xmlns="" id="{581E2CB0-8D8F-4364-B222-A97F2C763C46}"/>
              </a:ext>
            </a:extLst>
          </p:cNvPr>
          <p:cNvGraphicFramePr>
            <a:graphicFrameLocks noGrp="1"/>
          </p:cNvGraphicFramePr>
          <p:nvPr/>
        </p:nvGraphicFramePr>
        <p:xfrm>
          <a:off x="825500" y="2202558"/>
          <a:ext cx="44729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80">
                  <a:extLst>
                    <a:ext uri="{9D8B030D-6E8A-4147-A177-3AD203B41FA5}">
                      <a16:colId xmlns:a16="http://schemas.microsoft.com/office/drawing/2014/main" xmlns="" val="1160287097"/>
                    </a:ext>
                  </a:extLst>
                </a:gridCol>
                <a:gridCol w="3011692">
                  <a:extLst>
                    <a:ext uri="{9D8B030D-6E8A-4147-A177-3AD203B41FA5}">
                      <a16:colId xmlns:a16="http://schemas.microsoft.com/office/drawing/2014/main" xmlns="" val="236028456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Kitoblari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5246"/>
                  </a:ext>
                </a:extLst>
              </a:tr>
            </a:tbl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C7E5B1A-3134-4E10-B14C-3146B990FFA2}"/>
              </a:ext>
            </a:extLst>
          </p:cNvPr>
          <p:cNvSpPr/>
          <p:nvPr/>
        </p:nvSpPr>
        <p:spPr>
          <a:xfrm>
            <a:off x="619729" y="40435"/>
            <a:ext cx="4139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Zinama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texnologiyasi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2" name="Таблица 32">
            <a:extLst>
              <a:ext uri="{FF2B5EF4-FFF2-40B4-BE49-F238E27FC236}">
                <a16:creationId xmlns:a16="http://schemas.microsoft.com/office/drawing/2014/main" xmlns="" id="{6E166F43-1E58-4CE1-8F7E-BC67AB9E64D8}"/>
              </a:ext>
            </a:extLst>
          </p:cNvPr>
          <p:cNvGraphicFramePr>
            <a:graphicFrameLocks noGrp="1"/>
          </p:cNvGraphicFramePr>
          <p:nvPr/>
        </p:nvGraphicFramePr>
        <p:xfrm>
          <a:off x="139700" y="911315"/>
          <a:ext cx="38438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1692320394"/>
                    </a:ext>
                  </a:extLst>
                </a:gridCol>
                <a:gridCol w="2777068">
                  <a:extLst>
                    <a:ext uri="{9D8B030D-6E8A-4147-A177-3AD203B41FA5}">
                      <a16:colId xmlns:a16="http://schemas.microsoft.com/office/drawing/2014/main" xmlns="" val="1409048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Mavzu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Mirkarim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Osim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50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02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75" y="2"/>
            <a:ext cx="5763350" cy="3244847"/>
            <a:chOff x="66848" y="71164"/>
            <a:chExt cx="5763350" cy="2818781"/>
          </a:xfrm>
        </p:grpSpPr>
        <p:sp>
          <p:nvSpPr>
            <p:cNvPr id="3" name="object 3"/>
            <p:cNvSpPr/>
            <p:nvPr/>
          </p:nvSpPr>
          <p:spPr>
            <a:xfrm>
              <a:off x="74144" y="830327"/>
              <a:ext cx="5691654" cy="205961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92816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74" y="94400"/>
            <a:ext cx="6589525" cy="31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/>
              <a:t>    </a:t>
            </a:r>
            <a:r>
              <a:rPr lang="en-US" sz="1800" spc="15" dirty="0" err="1"/>
              <a:t>Berilgan</a:t>
            </a:r>
            <a:r>
              <a:rPr lang="en-US" sz="1800" spc="15" dirty="0"/>
              <a:t> </a:t>
            </a:r>
            <a:r>
              <a:rPr lang="en-US" sz="1800" spc="15" dirty="0" err="1"/>
              <a:t>gaplarni</a:t>
            </a:r>
            <a:r>
              <a:rPr lang="en-US" sz="1800" spc="15" dirty="0"/>
              <a:t> </a:t>
            </a:r>
            <a:r>
              <a:rPr lang="en-US" sz="1800" spc="15" dirty="0" err="1"/>
              <a:t>o‘qing</a:t>
            </a:r>
            <a:r>
              <a:rPr lang="en-US" sz="1800" spc="15" dirty="0"/>
              <a:t> </a:t>
            </a:r>
            <a:r>
              <a:rPr lang="en-US" sz="1800" spc="15" dirty="0" err="1"/>
              <a:t>va</a:t>
            </a:r>
            <a:r>
              <a:rPr lang="en-US" sz="1800" spc="15" dirty="0"/>
              <a:t> </a:t>
            </a:r>
            <a:r>
              <a:rPr lang="en-US" sz="1800" spc="15" dirty="0" err="1"/>
              <a:t>hollarni</a:t>
            </a:r>
            <a:r>
              <a:rPr lang="en-US" sz="1800" spc="15" dirty="0"/>
              <a:t>  toping                                  </a:t>
            </a:r>
            <a:endParaRPr sz="18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" y="743528"/>
            <a:ext cx="1652815" cy="1303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220344" y="6548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CCB45AC-02C1-463C-9D81-912201C77BD6}"/>
              </a:ext>
            </a:extLst>
          </p:cNvPr>
          <p:cNvSpPr/>
          <p:nvPr/>
        </p:nvSpPr>
        <p:spPr>
          <a:xfrm>
            <a:off x="61645" y="873914"/>
            <a:ext cx="548680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yog‘di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Buvimdan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eshitganman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tanqisligi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qishga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o‘qidim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bag‘rida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shoshmasdan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kelardi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15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5" y="3"/>
            <a:ext cx="5763350" cy="3244847"/>
            <a:chOff x="66848" y="71164"/>
            <a:chExt cx="5763350" cy="2937559"/>
          </a:xfrm>
        </p:grpSpPr>
        <p:sp>
          <p:nvSpPr>
            <p:cNvPr id="3" name="object 3"/>
            <p:cNvSpPr/>
            <p:nvPr/>
          </p:nvSpPr>
          <p:spPr>
            <a:xfrm>
              <a:off x="66849" y="828141"/>
              <a:ext cx="5691654" cy="218058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43246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355" y="56925"/>
            <a:ext cx="6629400" cy="30309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l">
              <a:lnSpc>
                <a:spcPts val="2330"/>
              </a:lnSpc>
              <a:spcBef>
                <a:spcPts val="320"/>
              </a:spcBef>
            </a:pPr>
            <a:r>
              <a:rPr lang="en-US" sz="1400" spc="15" dirty="0"/>
              <a:t>  </a:t>
            </a:r>
            <a:r>
              <a:rPr lang="en-US" sz="1400" spc="15" dirty="0" err="1"/>
              <a:t>Gaplarni</a:t>
            </a:r>
            <a:r>
              <a:rPr lang="en-US" sz="1400" spc="15" dirty="0"/>
              <a:t>	</a:t>
            </a:r>
            <a:r>
              <a:rPr lang="en-US" sz="1400" spc="15" dirty="0" err="1"/>
              <a:t>yozing</a:t>
            </a:r>
            <a:r>
              <a:rPr lang="en-US" sz="1400" spc="15" dirty="0"/>
              <a:t>. </a:t>
            </a:r>
            <a:r>
              <a:rPr lang="en-US" sz="1400" spc="15" dirty="0" err="1"/>
              <a:t>Hollarni</a:t>
            </a:r>
            <a:r>
              <a:rPr lang="en-US" sz="1400" spc="15" dirty="0"/>
              <a:t> </a:t>
            </a:r>
            <a:r>
              <a:rPr lang="en-US" sz="1400" spc="15" dirty="0" err="1"/>
              <a:t>topib</a:t>
            </a:r>
            <a:r>
              <a:rPr lang="en-US" sz="1400" spc="15" dirty="0"/>
              <a:t>, </a:t>
            </a:r>
            <a:r>
              <a:rPr lang="en-US" sz="1400" spc="15" dirty="0" err="1"/>
              <a:t>ifodalanishini</a:t>
            </a:r>
            <a:r>
              <a:rPr lang="en-US" sz="1400" spc="15" dirty="0"/>
              <a:t> </a:t>
            </a:r>
            <a:r>
              <a:rPr lang="en-US" sz="1400" spc="15" dirty="0" err="1"/>
              <a:t>tushuntiring</a:t>
            </a:r>
            <a:endParaRPr sz="1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463120"/>
            <a:ext cx="1467404" cy="2462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220344" y="6548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DDEBD3-902E-4B29-A069-6A9444D40B59}"/>
              </a:ext>
            </a:extLst>
          </p:cNvPr>
          <p:cNvSpPr/>
          <p:nvPr/>
        </p:nvSpPr>
        <p:spPr>
          <a:xfrm>
            <a:off x="63354" y="413384"/>
            <a:ext cx="1285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1-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mashq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8F3D11-5A3D-4CAE-B2EF-13310A3DFC95}"/>
              </a:ext>
            </a:extLst>
          </p:cNvPr>
          <p:cNvSpPr/>
          <p:nvPr/>
        </p:nvSpPr>
        <p:spPr>
          <a:xfrm>
            <a:off x="63260" y="840392"/>
            <a:ext cx="5257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Asqar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Dilshod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uchrashdi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ifodalamoqda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88BEC6-646B-43FB-B665-5A40DE888BDB}"/>
              </a:ext>
            </a:extLst>
          </p:cNvPr>
          <p:cNvSpPr/>
          <p:nvPr/>
        </p:nvSpPr>
        <p:spPr>
          <a:xfrm>
            <a:off x="63260" y="1354177"/>
            <a:ext cx="57633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Ayriliq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iztirob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damlarida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Asqar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Dilshod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uchrashdi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Tevarakda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gala-gala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chirqillashardi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Qurolli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muzeyidan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ruhida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tarbiyalashda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foydalanilmoqda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akasidan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ko‘karadi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Tepalikka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taqa-taq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to‘xtab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5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5" y="3"/>
            <a:ext cx="5763350" cy="3244847"/>
            <a:chOff x="66848" y="71164"/>
            <a:chExt cx="5763350" cy="2937559"/>
          </a:xfrm>
        </p:grpSpPr>
        <p:sp>
          <p:nvSpPr>
            <p:cNvPr id="3" name="object 3"/>
            <p:cNvSpPr/>
            <p:nvPr/>
          </p:nvSpPr>
          <p:spPr>
            <a:xfrm>
              <a:off x="66849" y="828141"/>
              <a:ext cx="5691654" cy="218058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1354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160" y="-67463"/>
            <a:ext cx="6629400" cy="59804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400" spc="15" dirty="0"/>
              <a:t>       </a:t>
            </a:r>
            <a:r>
              <a:rPr lang="en-US" sz="1400" spc="15" dirty="0" err="1"/>
              <a:t>Nuqtalar</a:t>
            </a:r>
            <a:r>
              <a:rPr lang="en-US" sz="1400" spc="15" dirty="0"/>
              <a:t> </a:t>
            </a:r>
            <a:r>
              <a:rPr lang="en-US" sz="1400" spc="15" dirty="0" err="1"/>
              <a:t>o‘rniga</a:t>
            </a:r>
            <a:r>
              <a:rPr lang="en-US" sz="1400" spc="15" dirty="0"/>
              <a:t> </a:t>
            </a:r>
            <a:r>
              <a:rPr lang="en-US" sz="1400" spc="15" dirty="0" err="1"/>
              <a:t>foydalanish</a:t>
            </a:r>
            <a:r>
              <a:rPr lang="en-US" sz="1400" spc="15" dirty="0"/>
              <a:t> </a:t>
            </a:r>
            <a:r>
              <a:rPr lang="en-US" sz="1400" spc="15" dirty="0" err="1"/>
              <a:t>uchun</a:t>
            </a:r>
            <a:r>
              <a:rPr lang="en-US" sz="1400" spc="15" dirty="0"/>
              <a:t> </a:t>
            </a:r>
            <a:r>
              <a:rPr lang="en-US" sz="1400" spc="15" dirty="0" err="1"/>
              <a:t>berilgan</a:t>
            </a:r>
            <a:r>
              <a:rPr lang="en-US" sz="1400" spc="15" dirty="0"/>
              <a:t> </a:t>
            </a:r>
            <a:r>
              <a:rPr lang="en-US" sz="1400" spc="15" dirty="0" err="1"/>
              <a:t>so‘zlardan</a:t>
            </a:r>
            <a:r>
              <a:rPr lang="en-US" sz="1400" spc="15" dirty="0"/>
              <a:t> </a:t>
            </a:r>
            <a:br>
              <a:rPr lang="en-US" sz="1400" spc="15" dirty="0"/>
            </a:br>
            <a:r>
              <a:rPr lang="en-US" sz="1400" spc="15" dirty="0" err="1"/>
              <a:t>mosini</a:t>
            </a:r>
            <a:r>
              <a:rPr lang="en-US" sz="1400" spc="15" dirty="0"/>
              <a:t> </a:t>
            </a:r>
            <a:r>
              <a:rPr lang="en-US" sz="1400" spc="15" dirty="0" err="1"/>
              <a:t>qo‘yib</a:t>
            </a:r>
            <a:r>
              <a:rPr lang="en-US" sz="1400" spc="15" dirty="0"/>
              <a:t> </a:t>
            </a:r>
            <a:r>
              <a:rPr lang="en-US" sz="1400" spc="15" dirty="0" err="1"/>
              <a:t>yozing</a:t>
            </a:r>
            <a:r>
              <a:rPr lang="en-US" sz="1400" spc="15" dirty="0"/>
              <a:t>. </a:t>
            </a:r>
            <a:r>
              <a:rPr lang="en-US" sz="1400" spc="15" dirty="0" err="1"/>
              <a:t>Hollarni</a:t>
            </a:r>
            <a:r>
              <a:rPr lang="en-US" sz="1400" spc="15" dirty="0"/>
              <a:t> </a:t>
            </a:r>
            <a:r>
              <a:rPr lang="en-US" sz="1400" spc="15" dirty="0" err="1"/>
              <a:t>aniqlang</a:t>
            </a:r>
            <a:r>
              <a:rPr lang="en-US" sz="1400" spc="15" dirty="0"/>
              <a:t>.</a:t>
            </a:r>
            <a:endParaRPr sz="1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608"/>
            <a:ext cx="1467404" cy="2462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DDEBD3-902E-4B29-A069-6A9444D40B59}"/>
              </a:ext>
            </a:extLst>
          </p:cNvPr>
          <p:cNvSpPr/>
          <p:nvPr/>
        </p:nvSpPr>
        <p:spPr>
          <a:xfrm>
            <a:off x="90832" y="515259"/>
            <a:ext cx="1285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2-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mashq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40BF7B-D09C-41AE-BE97-EEC492774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450" y="2614680"/>
            <a:ext cx="671710" cy="58491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8F3D11-5A3D-4CAE-B2EF-13310A3DFC95}"/>
              </a:ext>
            </a:extLst>
          </p:cNvPr>
          <p:cNvSpPr/>
          <p:nvPr/>
        </p:nvSpPr>
        <p:spPr>
          <a:xfrm>
            <a:off x="45598" y="807731"/>
            <a:ext cx="5257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Dalalarda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88BEC6-646B-43FB-B665-5A40DE888BDB}"/>
              </a:ext>
            </a:extLst>
          </p:cNvPr>
          <p:cNvSpPr/>
          <p:nvPr/>
        </p:nvSpPr>
        <p:spPr>
          <a:xfrm>
            <a:off x="39071" y="1076162"/>
            <a:ext cx="5763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1. ...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Nodonga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aytsang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ko‘chaga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4. U ... ...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mukofotlandi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5.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murodingga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yetarsan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6. U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jo‘nadi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7. ...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...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maqtovga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9.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C77A4C7-2368-436E-87DA-5724E37ABAF7}"/>
              </a:ext>
            </a:extLst>
          </p:cNvPr>
          <p:cNvSpPr/>
          <p:nvPr/>
        </p:nvSpPr>
        <p:spPr>
          <a:xfrm>
            <a:off x="-13153" y="2417920"/>
            <a:ext cx="5338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dalalarda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shoshmasdan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Buxoroga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tayyorlagani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Samarqandda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kelgani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o‘qigani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110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5" y="3"/>
            <a:ext cx="5763350" cy="3244848"/>
            <a:chOff x="66848" y="71164"/>
            <a:chExt cx="5763350" cy="2937560"/>
          </a:xfrm>
        </p:grpSpPr>
        <p:sp>
          <p:nvSpPr>
            <p:cNvPr id="3" name="object 3"/>
            <p:cNvSpPr/>
            <p:nvPr/>
          </p:nvSpPr>
          <p:spPr>
            <a:xfrm>
              <a:off x="66849" y="665021"/>
              <a:ext cx="5691654" cy="234370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1354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4472" y="88710"/>
            <a:ext cx="5078068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Tekshiring</a:t>
            </a:r>
            <a:r>
              <a:rPr lang="en-US" sz="2400" spc="15" dirty="0"/>
              <a:t>     </a:t>
            </a:r>
            <a:r>
              <a:rPr lang="en-US" sz="1400" spc="15" dirty="0"/>
              <a:t>  </a:t>
            </a:r>
            <a:endParaRPr sz="1400" spc="15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40BF7B-D09C-41AE-BE97-EEC49277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926" y="1089025"/>
            <a:ext cx="671710" cy="5849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88BEC6-646B-43FB-B665-5A40DE888BDB}"/>
              </a:ext>
            </a:extLst>
          </p:cNvPr>
          <p:cNvSpPr/>
          <p:nvPr/>
        </p:nvSpPr>
        <p:spPr>
          <a:xfrm>
            <a:off x="63260" y="827031"/>
            <a:ext cx="5763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Nodonga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aytsang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ko‘chaga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U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mukofotlandi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murodingga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etarsan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U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shoshmasdan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jo‘nadi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tayyorlagani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maqtovga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71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56"/>
            <a:ext cx="5765800" cy="3180195"/>
            <a:chOff x="0" y="5193"/>
            <a:chExt cx="5765800" cy="3180195"/>
          </a:xfrm>
        </p:grpSpPr>
        <p:sp>
          <p:nvSpPr>
            <p:cNvPr id="3" name="object 3"/>
            <p:cNvSpPr/>
            <p:nvPr/>
          </p:nvSpPr>
          <p:spPr>
            <a:xfrm>
              <a:off x="66840" y="570555"/>
              <a:ext cx="5650865" cy="261483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193"/>
              <a:ext cx="5765800" cy="57100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30" y="14970"/>
            <a:ext cx="6588570" cy="31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l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/>
              <a:t>      </a:t>
            </a:r>
            <a:r>
              <a:rPr lang="en-US" sz="1800" spc="15" dirty="0" err="1"/>
              <a:t>O‘qing</a:t>
            </a:r>
            <a:r>
              <a:rPr lang="en-US" sz="1800" spc="15" dirty="0"/>
              <a:t>. </a:t>
            </a:r>
            <a:r>
              <a:rPr lang="en-US" sz="1800" spc="15" dirty="0" err="1"/>
              <a:t>Tinglang</a:t>
            </a:r>
            <a:r>
              <a:rPr lang="en-US" sz="1800" spc="15" dirty="0"/>
              <a:t>. Ona </a:t>
            </a:r>
            <a:r>
              <a:rPr lang="en-US" sz="1800" spc="15" dirty="0" err="1"/>
              <a:t>tilingizga</a:t>
            </a:r>
            <a:r>
              <a:rPr lang="en-US" sz="1800" spc="15" dirty="0"/>
              <a:t> </a:t>
            </a:r>
            <a:r>
              <a:rPr lang="en-US" sz="1800" spc="15" dirty="0" err="1"/>
              <a:t>tarjima</a:t>
            </a:r>
            <a:r>
              <a:rPr lang="en-US" sz="1800" spc="15" dirty="0"/>
              <a:t> </a:t>
            </a:r>
            <a:r>
              <a:rPr lang="en-US" sz="1800" spc="15" dirty="0" err="1"/>
              <a:t>qiling</a:t>
            </a:r>
            <a:r>
              <a:rPr lang="en-US" sz="1800" spc="15" dirty="0"/>
              <a:t>.</a:t>
            </a:r>
            <a:endParaRPr sz="1800"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04" y="925845"/>
            <a:ext cx="1057472" cy="924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437817-9597-4CC0-8FB6-0F1FA936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6" y="1219599"/>
            <a:ext cx="414564" cy="286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F98C691-0542-4511-96CA-2F1486FE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2" y="1497632"/>
            <a:ext cx="414564" cy="27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D9F4A3-451A-469F-9499-8ED54516C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3" y="1750966"/>
            <a:ext cx="408467" cy="304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6DAC6C-699D-44B6-A4CB-607930782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3" y="2055627"/>
            <a:ext cx="414564" cy="274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60BF2D-F537-4B73-B8B8-649ED79E6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86" y="593370"/>
            <a:ext cx="294949" cy="12435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817995-97B5-4011-BD1F-B92AB0AFE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21" y="1780043"/>
            <a:ext cx="266614" cy="13470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B5373E-5AAB-4797-A434-033E1AA2D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82" y="2326386"/>
            <a:ext cx="402371" cy="2926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773B9F0-52D1-47FA-9DE9-AA73393F4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006" y="968494"/>
            <a:ext cx="2828635" cy="388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DE4D531-7872-4504-B856-7292108C4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57" y="1359945"/>
            <a:ext cx="3404504" cy="4200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95C0772-BE23-4099-BA9C-E4EA5DE5F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072" y="1749468"/>
            <a:ext cx="4014665" cy="4586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EC48912-7EDB-421A-A631-CEC180BA90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938" y="2210131"/>
            <a:ext cx="4485944" cy="432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25A418-3F42-449E-A8D8-71323ECD45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247" y="2630145"/>
            <a:ext cx="4920713" cy="51533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EB17EA1-5103-4D48-B886-692032DE080A}"/>
              </a:ext>
            </a:extLst>
          </p:cNvPr>
          <p:cNvSpPr/>
          <p:nvPr/>
        </p:nvSpPr>
        <p:spPr>
          <a:xfrm>
            <a:off x="784655" y="2289210"/>
            <a:ext cx="4633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–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iym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8F1430-EC7D-4C6D-B2C6-C39E8AFD7F92}"/>
              </a:ext>
            </a:extLst>
          </p:cNvPr>
          <p:cNvSpPr/>
          <p:nvPr/>
        </p:nvSpPr>
        <p:spPr>
          <a:xfrm>
            <a:off x="688222" y="1026838"/>
            <a:ext cx="2851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ltin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shigim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66AEEE-A964-4A98-9455-E55FDAC256EB}"/>
              </a:ext>
            </a:extLst>
          </p:cNvPr>
          <p:cNvSpPr/>
          <p:nvPr/>
        </p:nvSpPr>
        <p:spPr>
          <a:xfrm>
            <a:off x="827251" y="1359903"/>
            <a:ext cx="2448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72371E-1F0D-4FB9-B653-BC81E7185AB4}"/>
              </a:ext>
            </a:extLst>
          </p:cNvPr>
          <p:cNvSpPr/>
          <p:nvPr/>
        </p:nvSpPr>
        <p:spPr>
          <a:xfrm>
            <a:off x="780983" y="2667913"/>
            <a:ext cx="4833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	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bo‘lgunch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yurtingd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	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	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41F03F0-B66F-4759-922D-387F9647E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24" y="598420"/>
            <a:ext cx="2321976" cy="37346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52555BB-6AA3-4301-BC07-271DED60D0FC}"/>
              </a:ext>
            </a:extLst>
          </p:cNvPr>
          <p:cNvSpPr/>
          <p:nvPr/>
        </p:nvSpPr>
        <p:spPr>
          <a:xfrm>
            <a:off x="805135" y="1829275"/>
            <a:ext cx="4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Bulbul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V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B2E558F-3C5C-404A-B04C-F363D7FB536D}"/>
              </a:ext>
            </a:extLst>
          </p:cNvPr>
          <p:cNvSpPr/>
          <p:nvPr/>
        </p:nvSpPr>
        <p:spPr>
          <a:xfrm>
            <a:off x="805135" y="603823"/>
            <a:ext cx="184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rdlik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ngulik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4937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1061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            </a:t>
            </a:r>
            <a:r>
              <a:rPr lang="en-US" spc="15" dirty="0" err="1"/>
              <a:t>Donolar</a:t>
            </a:r>
            <a:r>
              <a:rPr lang="en-US" spc="15" dirty="0"/>
              <a:t> </a:t>
            </a:r>
            <a:r>
              <a:rPr lang="en-US" spc="15" dirty="0" err="1"/>
              <a:t>xazinasidan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0" y="493747"/>
            <a:ext cx="5650865" cy="2751103"/>
            <a:chOff x="66840" y="428433"/>
            <a:chExt cx="5650865" cy="2751103"/>
          </a:xfrm>
        </p:grpSpPr>
        <p:sp>
          <p:nvSpPr>
            <p:cNvPr id="7" name="object 7"/>
            <p:cNvSpPr/>
            <p:nvPr/>
          </p:nvSpPr>
          <p:spPr>
            <a:xfrm>
              <a:off x="66840" y="428433"/>
              <a:ext cx="5650865" cy="2751103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2437" y="768368"/>
              <a:ext cx="55880" cy="2103120"/>
            </a:xfrm>
            <a:custGeom>
              <a:avLst/>
              <a:gdLst/>
              <a:ahLst/>
              <a:cxnLst/>
              <a:rect l="l" t="t" r="r" b="b"/>
              <a:pathLst>
                <a:path w="55879" h="2103120">
                  <a:moveTo>
                    <a:pt x="0" y="0"/>
                  </a:moveTo>
                  <a:lnTo>
                    <a:pt x="55860" y="0"/>
                  </a:lnTo>
                  <a:lnTo>
                    <a:pt x="55860" y="2103122"/>
                  </a:lnTo>
                  <a:lnTo>
                    <a:pt x="0" y="2103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5A94A4-7266-4FC8-9F9B-ED0B1544E3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" y="636438"/>
            <a:ext cx="441960" cy="36576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6" y="580426"/>
            <a:ext cx="1870187" cy="3292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181219D-7410-451E-A6EE-DBAFB34EE4A8}"/>
              </a:ext>
            </a:extLst>
          </p:cNvPr>
          <p:cNvSpPr/>
          <p:nvPr/>
        </p:nvSpPr>
        <p:spPr>
          <a:xfrm>
            <a:off x="626211" y="547147"/>
            <a:ext cx="205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Tekshiring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08345AB2-4AB6-496F-A083-908E229A0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39392"/>
              </p:ext>
            </p:extLst>
          </p:nvPr>
        </p:nvGraphicFramePr>
        <p:xfrm>
          <a:off x="289783" y="1106027"/>
          <a:ext cx="5348515" cy="463551"/>
        </p:xfrm>
        <a:graphic>
          <a:graphicData uri="http://schemas.openxmlformats.org/drawingml/2006/table">
            <a:tbl>
              <a:tblPr/>
              <a:tblGrid>
                <a:gridCol w="5348515">
                  <a:extLst>
                    <a:ext uri="{9D8B030D-6E8A-4147-A177-3AD203B41FA5}">
                      <a16:colId xmlns:a16="http://schemas.microsoft.com/office/drawing/2014/main" xmlns="" val="2483724467"/>
                    </a:ext>
                  </a:extLst>
                </a:gridCol>
              </a:tblGrid>
              <a:tr h="4635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Соловей любит цветник,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человек Родину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80185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153B300B-CAC1-4E9C-937A-84A41A276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2930"/>
              </p:ext>
            </p:extLst>
          </p:nvPr>
        </p:nvGraphicFramePr>
        <p:xfrm>
          <a:off x="289783" y="1679939"/>
          <a:ext cx="5348515" cy="579120"/>
        </p:xfrm>
        <a:graphic>
          <a:graphicData uri="http://schemas.openxmlformats.org/drawingml/2006/table">
            <a:tbl>
              <a:tblPr/>
              <a:tblGrid>
                <a:gridCol w="5348515">
                  <a:extLst>
                    <a:ext uri="{9D8B030D-6E8A-4147-A177-3AD203B41FA5}">
                      <a16:colId xmlns:a16="http://schemas.microsoft.com/office/drawing/2014/main" xmlns="" val="164560424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uz-Cyrl-U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покойствие Родин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 – твоё спокойствие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688338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79699F7C-01C3-43E2-90B2-35E3E16E6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69867"/>
              </p:ext>
            </p:extLst>
          </p:nvPr>
        </p:nvGraphicFramePr>
        <p:xfrm>
          <a:off x="312891" y="2418642"/>
          <a:ext cx="5302298" cy="518160"/>
        </p:xfrm>
        <a:graphic>
          <a:graphicData uri="http://schemas.openxmlformats.org/drawingml/2006/table">
            <a:tbl>
              <a:tblPr/>
              <a:tblGrid>
                <a:gridCol w="5302298">
                  <a:extLst>
                    <a:ext uri="{9D8B030D-6E8A-4147-A177-3AD203B41FA5}">
                      <a16:colId xmlns:a16="http://schemas.microsoft.com/office/drawing/2014/main" xmlns="" val="2035080743"/>
                    </a:ext>
                  </a:extLst>
                </a:gridCol>
              </a:tblGrid>
              <a:tr h="36161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 быть царём на чужбины, лучше быть пастухом в своей стране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6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r>
              <a:rPr spc="-40" dirty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31825"/>
            <a:ext cx="762000" cy="6400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2B880D-CD92-44EC-A313-399D10D15E7F}"/>
              </a:ext>
            </a:extLst>
          </p:cNvPr>
          <p:cNvSpPr/>
          <p:nvPr/>
        </p:nvSpPr>
        <p:spPr>
          <a:xfrm>
            <a:off x="148352" y="1190974"/>
            <a:ext cx="5096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1.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Vatanimga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Vatan-ostonadan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mavzularidan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FB3274-6E81-4AE6-AFDB-C62DAF4B4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851025"/>
            <a:ext cx="1752600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444D219-56E7-41DB-9301-2AD61F856611}"/>
              </a:ext>
            </a:extLst>
          </p:cNvPr>
          <p:cNvSpPr/>
          <p:nvPr/>
        </p:nvSpPr>
        <p:spPr>
          <a:xfrm>
            <a:off x="215900" y="1012825"/>
            <a:ext cx="22098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24D4DC-8BF2-438A-BCC2-A5F09224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860425"/>
            <a:ext cx="2877561" cy="15850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20CC1C-3418-4435-AF86-6E8393BE7CC0}"/>
              </a:ext>
            </a:extLst>
          </p:cNvPr>
          <p:cNvSpPr/>
          <p:nvPr/>
        </p:nvSpPr>
        <p:spPr>
          <a:xfrm>
            <a:off x="2757503" y="1031939"/>
            <a:ext cx="23663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Kayxisrav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massagetlar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malikasi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To‘marisni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xotinlikka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olmoqchi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AA2C5FD-7631-46C0-A430-DF5CEB61DB70}"/>
              </a:ext>
            </a:extLst>
          </p:cNvPr>
          <p:cNvSpPr/>
          <p:nvPr/>
        </p:nvSpPr>
        <p:spPr>
          <a:xfrm>
            <a:off x="1206500" y="784225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To‘marisni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olsa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fuqarosi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o‘z-o‘zidan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Kayxisravga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qoladi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E878A66-1843-40A6-8C0F-915AF92BAE6D}"/>
              </a:ext>
            </a:extLst>
          </p:cNvPr>
          <p:cNvSpPr/>
          <p:nvPr/>
        </p:nvSpPr>
        <p:spPr>
          <a:xfrm>
            <a:off x="1663700" y="2016717"/>
            <a:ext cx="3505200" cy="791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Urushib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o‘tirishga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hojat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qolmaydi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7A53072C-F8D8-476D-86F8-AA23DE981EB4}"/>
              </a:ext>
            </a:extLst>
          </p:cNvPr>
          <p:cNvSpPr/>
          <p:nvPr/>
        </p:nvSpPr>
        <p:spPr>
          <a:xfrm>
            <a:off x="2997200" y="1546225"/>
            <a:ext cx="647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800" cy="3185388"/>
            <a:chOff x="0" y="0"/>
            <a:chExt cx="5765800" cy="3185388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65800" cy="62619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5" y="694380"/>
            <a:ext cx="4182230" cy="144323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70342" y="1304661"/>
            <a:ext cx="5287164" cy="14077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1.______________________________________________</a:t>
            </a:r>
          </a:p>
          <a:p>
            <a:pPr lvl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2.______________________________________________</a:t>
            </a:r>
          </a:p>
          <a:p>
            <a:pPr lvl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3.______________________________________________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DBFB90C-4C69-402B-A8B2-4E1C0BF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1" y="53942"/>
            <a:ext cx="5164295" cy="553998"/>
          </a:xfrm>
        </p:spPr>
        <p:txBody>
          <a:bodyPr/>
          <a:lstStyle/>
          <a:p>
            <a:pPr algn="ctr"/>
            <a:r>
              <a:rPr lang="en-US" sz="1800" dirty="0" err="1"/>
              <a:t>Aniqlovchi</a:t>
            </a:r>
            <a:r>
              <a:rPr lang="en-US" sz="1800" dirty="0"/>
              <a:t> </a:t>
            </a:r>
            <a:r>
              <a:rPr lang="en-US" sz="1800" dirty="0" err="1"/>
              <a:t>ishtirok</a:t>
            </a:r>
            <a:r>
              <a:rPr lang="en-US" sz="1800" dirty="0"/>
              <a:t> </a:t>
            </a:r>
            <a:r>
              <a:rPr lang="en-US" sz="1800" dirty="0" err="1"/>
              <a:t>etgan</a:t>
            </a:r>
            <a:r>
              <a:rPr lang="en-US" sz="1800" dirty="0"/>
              <a:t> 3 ta gap </a:t>
            </a:r>
            <a:r>
              <a:rPr lang="en-US" sz="1800" dirty="0" err="1"/>
              <a:t>tuzing</a:t>
            </a:r>
            <a:r>
              <a:rPr lang="en-US" sz="1800" dirty="0"/>
              <a:t>. </a:t>
            </a:r>
            <a:r>
              <a:rPr lang="en-US" sz="1800" dirty="0" err="1"/>
              <a:t>So‘rog‘ini</a:t>
            </a:r>
            <a:r>
              <a:rPr lang="en-US" sz="1800" dirty="0"/>
              <a:t> </a:t>
            </a:r>
            <a:r>
              <a:rPr lang="en-US" sz="1800" dirty="0" err="1"/>
              <a:t>ko‘rsating</a:t>
            </a:r>
            <a:r>
              <a:rPr lang="en-US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6414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Yangi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mavzuning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bayoni</a:t>
            </a:r>
            <a:endParaRPr sz="2000" spc="15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862B4C7-AC6A-4BA3-8859-7264336F62E7}"/>
              </a:ext>
            </a:extLst>
          </p:cNvPr>
          <p:cNvSpPr/>
          <p:nvPr/>
        </p:nvSpPr>
        <p:spPr>
          <a:xfrm>
            <a:off x="215900" y="1241425"/>
            <a:ext cx="5465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ta’tilda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oldingizmi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………………………………… .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Ta’tilda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bayramni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oldingiz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………………………………… .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bayramni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nishonlaymiz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………………………………. .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Clr>
                <a:srgbClr val="3891A7"/>
              </a:buClr>
              <a:buSzPct val="8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………………………………. 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B5B294-A6D3-4499-B0C1-04D21AC2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10042"/>
            <a:ext cx="5041266" cy="3657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1207D4-CF55-4398-A491-DEC70C699DB5}"/>
              </a:ext>
            </a:extLst>
          </p:cNvPr>
          <p:cNvSpPr/>
          <p:nvPr/>
        </p:nvSpPr>
        <p:spPr>
          <a:xfrm>
            <a:off x="362267" y="600799"/>
            <a:ext cx="5172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suhbatni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to‘ldiring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davom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ettiring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85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0" y="724855"/>
            <a:ext cx="4182230" cy="36933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22841" y="1619250"/>
            <a:ext cx="1769459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1892300" y="1611334"/>
            <a:ext cx="654438" cy="338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46738" y="1304662"/>
            <a:ext cx="3096221" cy="130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Vatanini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asrab-avaylashi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shon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shuhratini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yo‘lidagi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fidoyiligidir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DBFB90C-4C69-402B-A8B2-4E1C0BF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83083"/>
            <a:ext cx="5164295" cy="276999"/>
          </a:xfrm>
        </p:spPr>
        <p:txBody>
          <a:bodyPr/>
          <a:lstStyle/>
          <a:p>
            <a:pPr algn="ctr"/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800" kern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Zakovat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1800" kern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metodi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kern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Evristik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texnologiyasi</a:t>
            </a:r>
            <a:r>
              <a:rPr lang="en-US" sz="1800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734223"/>
            <a:ext cx="2667000" cy="20640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39700" y="1152153"/>
            <a:ext cx="3047999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1435100" y="1885337"/>
            <a:ext cx="4177637" cy="634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fidoyilik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9A3E3C-6B62-449A-B314-325AF4AE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105" y="1348081"/>
            <a:ext cx="481626" cy="548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700" y="110093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Zakovat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Evristik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texnologiyasi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62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lang="en-US" spc="15" dirty="0"/>
          </a:p>
        </p:txBody>
      </p:sp>
      <p:sp>
        <p:nvSpPr>
          <p:cNvPr id="5" name="object 5"/>
          <p:cNvSpPr/>
          <p:nvPr/>
        </p:nvSpPr>
        <p:spPr>
          <a:xfrm>
            <a:off x="81775" y="533486"/>
            <a:ext cx="1581925" cy="257467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Cyrl-UZ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Bilib oling!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4254CF-6D2A-48C8-B14F-369D2445E902}"/>
              </a:ext>
            </a:extLst>
          </p:cNvPr>
          <p:cNvSpPr/>
          <p:nvPr/>
        </p:nvSpPr>
        <p:spPr>
          <a:xfrm>
            <a:off x="81775" y="756486"/>
            <a:ext cx="363932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1991-yil 24-mаrt – 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zbекistоn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Rеspubliкаsi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Prеzidеntining “O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zbекistоn Rеspubliкаsi hududidа jоylаshgаn chеgаrа qo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shinlаri bo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linmаlаri to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risidа”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Fаrmоni qаbul qilindi.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1993-yil 29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dекаbr – 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zbекistоn Rеspubliкаsi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Prеzidеnti 14-yanvаrni “Vаtаn himоyachilаri кuni” sifаtidа bаyrаm qilish hаqid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Qоnun imzоlаndi.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1998-yil 30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nоyabr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zbекistоn Rеspubliкаsi Dаvlаt chеgаrаlаrini qo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riqlаsh vа himоya qilish Коnsеpsiyasi tаs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z-Cyrl-U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iqlаndi.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A8DBC1-3D15-4C45-868A-80113F9B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33" y="1089025"/>
            <a:ext cx="19994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1275</Words>
  <Application>Microsoft Office PowerPoint</Application>
  <PresentationFormat>Произвольный</PresentationFormat>
  <Paragraphs>156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Matura MT Script Capitals</vt:lpstr>
      <vt:lpstr>Monotype Corsiva</vt:lpstr>
      <vt:lpstr>Times New Roman</vt:lpstr>
      <vt:lpstr>Wingdings 2</vt:lpstr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Aniqlovchi ishtirok etgan 3 ta gap tuzing. So‘rog‘ini ko‘rsating.</vt:lpstr>
      <vt:lpstr>Yangi mavzuning bayoni</vt:lpstr>
      <vt:lpstr>“Zakovat” metodi (Evristik texnologiyasi)</vt:lpstr>
      <vt:lpstr>Презентация PowerPoint</vt:lpstr>
      <vt:lpstr>Yangi mavzuning bayoni</vt:lpstr>
      <vt:lpstr>O‘qing. Tinglang. Matn yuzasidan berilgan savol va  topshiriqlarni bajaring.</vt:lpstr>
      <vt:lpstr>O‘qing. Tinglang.</vt:lpstr>
      <vt:lpstr>  </vt:lpstr>
      <vt:lpstr> Lug‘at bilan ishlash</vt:lpstr>
      <vt:lpstr>Matn yuzasidan savol va topshiriqlar</vt:lpstr>
      <vt:lpstr> Tekshiring</vt:lpstr>
      <vt:lpstr> Tekshiring.</vt:lpstr>
      <vt:lpstr>2. Vatanga bo‘lgan sadoqat tushunchasini qanday tushunasiz? </vt:lpstr>
      <vt:lpstr>3. Lug‘atda berilgan so‘zlar ishtirokida gaplar tuzing. </vt:lpstr>
      <vt:lpstr> Hol</vt:lpstr>
      <vt:lpstr>    Berilgan gaplarni o‘qing va hollarni  toping                                  </vt:lpstr>
      <vt:lpstr>  Gaplarni yozing. Hollarni topib, ifodalanishini tushuntiring</vt:lpstr>
      <vt:lpstr>       Nuqtalar o‘rniga foydalanish uchun berilgan so‘zlardan  mosini qo‘yib yozing. Hollarni aniqlang.</vt:lpstr>
      <vt:lpstr>Tekshiring       </vt:lpstr>
      <vt:lpstr>      O‘qing. Tinglang. Ona tilingizga tarjima qiling.</vt:lpstr>
      <vt:lpstr>             Donolar xazinasidan</vt:lpstr>
      <vt:lpstr> Mustaqil bajarish uchun topshiriq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Teacher</cp:lastModifiedBy>
  <cp:revision>289</cp:revision>
  <dcterms:created xsi:type="dcterms:W3CDTF">2020-04-13T08:06:06Z</dcterms:created>
  <dcterms:modified xsi:type="dcterms:W3CDTF">2020-12-24T13:59:59Z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