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3"/>
  </p:notesMasterIdLst>
  <p:sldIdLst>
    <p:sldId id="763" r:id="rId2"/>
    <p:sldId id="891" r:id="rId3"/>
    <p:sldId id="896" r:id="rId4"/>
    <p:sldId id="865" r:id="rId5"/>
    <p:sldId id="887" r:id="rId6"/>
    <p:sldId id="892" r:id="rId7"/>
    <p:sldId id="889" r:id="rId8"/>
    <p:sldId id="897" r:id="rId9"/>
    <p:sldId id="898" r:id="rId10"/>
    <p:sldId id="878" r:id="rId11"/>
    <p:sldId id="879" r:id="rId12"/>
    <p:sldId id="880" r:id="rId13"/>
    <p:sldId id="881" r:id="rId14"/>
    <p:sldId id="882" r:id="rId15"/>
    <p:sldId id="883" r:id="rId16"/>
    <p:sldId id="884" r:id="rId17"/>
    <p:sldId id="885" r:id="rId18"/>
    <p:sldId id="886" r:id="rId19"/>
    <p:sldId id="870" r:id="rId20"/>
    <p:sldId id="871" r:id="rId21"/>
    <p:sldId id="899" r:id="rId22"/>
    <p:sldId id="900" r:id="rId23"/>
    <p:sldId id="901" r:id="rId24"/>
    <p:sldId id="902" r:id="rId25"/>
    <p:sldId id="903" r:id="rId26"/>
    <p:sldId id="904" r:id="rId27"/>
    <p:sldId id="905" r:id="rId28"/>
    <p:sldId id="906" r:id="rId29"/>
    <p:sldId id="907" r:id="rId30"/>
    <p:sldId id="909" r:id="rId31"/>
    <p:sldId id="908" r:id="rId32"/>
  </p:sldIdLst>
  <p:sldSz cx="5765800" cy="3244850"/>
  <p:notesSz cx="5765800" cy="324485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1022">
          <p15:clr>
            <a:srgbClr val="A4A3A4"/>
          </p15:clr>
        </p15:guide>
        <p15:guide id="2" pos="181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D083AE6-46FA-4A59-8FB0-9F97EB10719F}" styleName="Светлый стиль 3 - акцент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68D230F3-CF80-4859-8CE7-A43EE81993B5}" styleName="Светлый стиль 1 - акцент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08FB837D-C827-4EFA-A057-4D05807E0F7C}" styleName="Стиль из темы 1 -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17292A2E-F333-43FB-9621-5CBBE7FDCDCB}" styleName="Светлый стиль 2 - акцент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BDBED569-4797-4DF1-A0F4-6AAB3CD982D8}" styleName="Светлый стиль 3 -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D7AC3CCA-C797-4891-BE02-D94E43425B78}" styleName="Средний стиль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C083E6E3-FA7D-4D7B-A595-EF9225AFEA82}" styleName="Светлый стиль 1 - акцент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8799B23B-EC83-4686-B30A-512413B5E67A}" styleName="Светлый стиль 3 - акцент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FD0F851-EC5A-4D38-B0AD-8093EC10F338}" styleName="Светлый стиль 1 -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E8B1032C-EA38-4F05-BA0D-38AFFFC7BED3}" styleName="Светлый стиль 3 -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 horzBarState="maximized">
    <p:restoredLeft sz="34587" autoAdjust="0"/>
    <p:restoredTop sz="86323" autoAdjust="0"/>
  </p:normalViewPr>
  <p:slideViewPr>
    <p:cSldViewPr>
      <p:cViewPr varScale="1">
        <p:scale>
          <a:sx n="228" d="100"/>
          <a:sy n="228" d="100"/>
        </p:scale>
        <p:origin x="612" y="186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58" d="100"/>
          <a:sy n="158" d="100"/>
        </p:scale>
        <p:origin x="-1176" y="-90"/>
      </p:cViewPr>
      <p:guideLst>
        <p:guide orient="horz" pos="1022"/>
        <p:guide pos="181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1AA214-A59E-4AE4-908E-15922EF7911F}" type="datetimeFigureOut">
              <a:rPr lang="ru-RU" smtClean="0"/>
              <a:t>25.02.2021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01813" y="242888"/>
            <a:ext cx="21621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8976D6-25E6-49D5-9A49-80C0F11AB59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61915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32435" y="1005903"/>
            <a:ext cx="4900930" cy="6814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64870" y="1817116"/>
            <a:ext cx="4036060" cy="8112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2/25/2021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2/25/2021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88290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969387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2/25/2021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2/25/2021</a:t>
            </a:fld>
            <a:endParaRPr lang="en-US" dirty="0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2/25/2021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0" y="536168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6388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36105" y="982040"/>
            <a:ext cx="4893589" cy="20186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960372" y="3017710"/>
            <a:ext cx="1845056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88290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2/25/2021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151376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7828" y="-18749"/>
            <a:ext cx="5757972" cy="1020705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r>
              <a:rPr lang="en-US" sz="1133" dirty="0" smtClean="0"/>
              <a:t>    </a:t>
            </a:r>
            <a:endParaRPr sz="1133" dirty="0"/>
          </a:p>
        </p:txBody>
      </p:sp>
      <p:sp>
        <p:nvSpPr>
          <p:cNvPr id="3" name="object 5">
            <a:extLst>
              <a:ext uri="{FF2B5EF4-FFF2-40B4-BE49-F238E27FC236}">
                <a16:creationId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218604" y="1162673"/>
            <a:ext cx="344044" cy="775439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4" name="object 6">
            <a:extLst>
              <a:ext uri="{FF2B5EF4-FFF2-40B4-BE49-F238E27FC236}">
                <a16:creationId xmlns:a16="http://schemas.microsoft.com/office/drawing/2014/main" id="{ACB4B4C4-B96E-4D3D-A3B1-019ECDA735A1}"/>
              </a:ext>
            </a:extLst>
          </p:cNvPr>
          <p:cNvSpPr/>
          <p:nvPr/>
        </p:nvSpPr>
        <p:spPr>
          <a:xfrm>
            <a:off x="218604" y="2054473"/>
            <a:ext cx="344044" cy="775439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5" name="object 2">
            <a:extLst>
              <a:ext uri="{FF2B5EF4-FFF2-40B4-BE49-F238E27FC236}">
                <a16:creationId xmlns:a16="http://schemas.microsoft.com/office/drawing/2014/main" id="{775A4F4D-43DB-4668-AA70-0FDB52242C44}"/>
              </a:ext>
            </a:extLst>
          </p:cNvPr>
          <p:cNvSpPr txBox="1">
            <a:spLocks/>
          </p:cNvSpPr>
          <p:nvPr/>
        </p:nvSpPr>
        <p:spPr>
          <a:xfrm>
            <a:off x="1738835" y="249977"/>
            <a:ext cx="2961727" cy="547338"/>
          </a:xfrm>
          <a:prstGeom prst="rect">
            <a:avLst/>
          </a:prstGeom>
        </p:spPr>
        <p:txBody>
          <a:bodyPr vert="horz" wrap="square" lIns="0" tIns="14620" rIns="0" bIns="0" rtlCol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12714" defTabSz="915406">
              <a:spcBef>
                <a:spcPts val="114"/>
              </a:spcBef>
              <a:defRPr/>
            </a:pPr>
            <a:r>
              <a:rPr lang="en-US" sz="3404" kern="0" spc="-5" dirty="0" err="1" smtClean="0">
                <a:solidFill>
                  <a:sysClr val="window" lastClr="FFFFFF"/>
                </a:solidFill>
              </a:rPr>
              <a:t>O‘zbek</a:t>
            </a:r>
            <a:r>
              <a:rPr lang="en-US" sz="3404" kern="0" spc="-5" dirty="0" smtClean="0">
                <a:solidFill>
                  <a:sysClr val="window" lastClr="FFFFFF"/>
                </a:solidFill>
              </a:rPr>
              <a:t> </a:t>
            </a:r>
            <a:r>
              <a:rPr lang="en-US" sz="3404" kern="0" spc="-5" dirty="0" err="1" smtClean="0">
                <a:solidFill>
                  <a:sysClr val="window" lastClr="FFFFFF"/>
                </a:solidFill>
              </a:rPr>
              <a:t>tili</a:t>
            </a:r>
            <a:endParaRPr lang="ru-RU" sz="3404" kern="0" spc="10" dirty="0">
              <a:solidFill>
                <a:sysClr val="window" lastClr="FFFFFF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395068" y="249977"/>
            <a:ext cx="1080120" cy="580360"/>
          </a:xfrm>
          <a:prstGeom prst="rect">
            <a:avLst/>
          </a:prstGeom>
          <a:solidFill>
            <a:srgbClr val="00B050"/>
          </a:solidFill>
          <a:ln w="19050">
            <a:solidFill>
              <a:schemeClr val="bg1"/>
            </a:solidFill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latin typeface="Arial" pitchFamily="34" charset="0"/>
                <a:cs typeface="Arial" pitchFamily="34" charset="0"/>
              </a:rPr>
              <a:t>10-</a:t>
            </a:r>
            <a:r>
              <a:rPr lang="en-US" sz="2000" b="1" dirty="0" err="1" smtClean="0">
                <a:latin typeface="Arial" pitchFamily="34" charset="0"/>
                <a:cs typeface="Arial" pitchFamily="34" charset="0"/>
              </a:rPr>
              <a:t>sinf</a:t>
            </a:r>
            <a:endParaRPr lang="ru-RU" sz="2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78644" y="1114568"/>
            <a:ext cx="345638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Mavzu</a:t>
            </a:r>
            <a:r>
              <a:rPr lang="en-US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:</a:t>
            </a:r>
          </a:p>
          <a:p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Salomatlik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Maqsad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holi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)</a:t>
            </a:r>
            <a:endParaRPr lang="en-US" sz="28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 descr="C:\Users\User\Desktop\Без названия (8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9004" y="1938112"/>
            <a:ext cx="1817662" cy="11770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80230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15471"/>
          </a:xfrm>
        </p:spPr>
        <p:txBody>
          <a:bodyPr/>
          <a:lstStyle/>
          <a:p>
            <a:pPr algn="ctr"/>
            <a:r>
              <a:rPr lang="en-US" dirty="0" smtClean="0"/>
              <a:t>Ibn </a:t>
            </a:r>
            <a:r>
              <a:rPr lang="en-US" dirty="0" err="1" smtClean="0"/>
              <a:t>Sinodagi</a:t>
            </a:r>
            <a:r>
              <a:rPr lang="en-US" dirty="0" smtClean="0"/>
              <a:t> </a:t>
            </a:r>
            <a:r>
              <a:rPr lang="en-US" dirty="0" err="1" smtClean="0"/>
              <a:t>aql</a:t>
            </a:r>
            <a:r>
              <a:rPr lang="en-US" dirty="0" smtClean="0"/>
              <a:t> </a:t>
            </a:r>
            <a:r>
              <a:rPr lang="en-US" dirty="0" err="1" smtClean="0"/>
              <a:t>va</a:t>
            </a:r>
            <a:r>
              <a:rPr lang="en-US" dirty="0" smtClean="0"/>
              <a:t> </a:t>
            </a:r>
            <a:r>
              <a:rPr lang="en-US" dirty="0" err="1" smtClean="0"/>
              <a:t>jasorat</a:t>
            </a:r>
            <a:r>
              <a:rPr lang="en-US" dirty="0" smtClean="0"/>
              <a:t> (80-bet)</a:t>
            </a:r>
            <a:endParaRPr lang="ru-RU" dirty="0"/>
          </a:p>
        </p:txBody>
      </p:sp>
      <p:pic>
        <p:nvPicPr>
          <p:cNvPr id="7170" name="Picture 2" descr="C:\Users\User\Desktop\Без названия (7)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114"/>
          <a:stretch/>
        </p:blipFill>
        <p:spPr bwMode="auto">
          <a:xfrm>
            <a:off x="3853213" y="614312"/>
            <a:ext cx="1790700" cy="23762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46596" y="631089"/>
            <a:ext cx="3706617" cy="2304256"/>
          </a:xfrm>
        </p:spPr>
        <p:txBody>
          <a:bodyPr/>
          <a:lstStyle/>
          <a:p>
            <a:pPr indent="180975" algn="just"/>
            <a:r>
              <a:rPr lang="en-US" sz="1600" i="0" dirty="0" smtClean="0"/>
              <a:t>Abu Ali ibn Sino </a:t>
            </a:r>
            <a:r>
              <a:rPr lang="en-US" sz="1600" i="0" dirty="0" err="1" smtClean="0"/>
              <a:t>buyuk</a:t>
            </a:r>
            <a:r>
              <a:rPr lang="en-US" sz="1600" i="0" dirty="0" smtClean="0"/>
              <a:t> </a:t>
            </a:r>
            <a:r>
              <a:rPr lang="en-US" sz="1600" i="0" dirty="0" err="1" smtClean="0"/>
              <a:t>olim</a:t>
            </a:r>
            <a:r>
              <a:rPr lang="en-US" sz="1600" i="0" dirty="0" smtClean="0"/>
              <a:t>, </a:t>
            </a:r>
            <a:r>
              <a:rPr lang="en-US" sz="1600" i="0" dirty="0" err="1" smtClean="0"/>
              <a:t>jahon</a:t>
            </a:r>
            <a:r>
              <a:rPr lang="en-US" sz="1600" i="0" dirty="0" smtClean="0"/>
              <a:t> </a:t>
            </a:r>
            <a:r>
              <a:rPr lang="en-US" sz="1600" i="0" dirty="0" err="1" smtClean="0"/>
              <a:t>amaliy</a:t>
            </a:r>
            <a:r>
              <a:rPr lang="en-US" sz="1600" i="0" dirty="0" smtClean="0"/>
              <a:t> </a:t>
            </a:r>
            <a:r>
              <a:rPr lang="en-US" sz="1600" i="0" dirty="0" err="1" smtClean="0"/>
              <a:t>tibbiyotining</a:t>
            </a:r>
            <a:r>
              <a:rPr lang="en-US" sz="1600" i="0" dirty="0" smtClean="0"/>
              <a:t> </a:t>
            </a:r>
            <a:r>
              <a:rPr lang="en-US" sz="1600" i="0" dirty="0" err="1" smtClean="0"/>
              <a:t>asoschisi</a:t>
            </a:r>
            <a:r>
              <a:rPr lang="en-US" sz="1600" i="0" dirty="0" smtClean="0"/>
              <a:t> </a:t>
            </a:r>
            <a:r>
              <a:rPr lang="en-US" sz="1600" i="0" dirty="0" err="1" smtClean="0"/>
              <a:t>hisoblanadi</a:t>
            </a:r>
            <a:r>
              <a:rPr lang="en-US" sz="1600" i="0" dirty="0" smtClean="0"/>
              <a:t>.</a:t>
            </a:r>
          </a:p>
          <a:p>
            <a:pPr indent="180975" algn="just"/>
            <a:r>
              <a:rPr lang="en-US" sz="1600" i="0" dirty="0" err="1" smtClean="0"/>
              <a:t>Olimning</a:t>
            </a:r>
            <a:r>
              <a:rPr lang="en-US" sz="1600" i="0" dirty="0" smtClean="0"/>
              <a:t> </a:t>
            </a:r>
            <a:r>
              <a:rPr lang="en-US" sz="1600" i="0" dirty="0" err="1" smtClean="0"/>
              <a:t>ota-onasi</a:t>
            </a:r>
            <a:r>
              <a:rPr lang="en-US" sz="1600" i="0" dirty="0" smtClean="0"/>
              <a:t> </a:t>
            </a:r>
            <a:r>
              <a:rPr lang="en-US" sz="1600" i="0" dirty="0" err="1" smtClean="0"/>
              <a:t>aslzoda</a:t>
            </a:r>
            <a:r>
              <a:rPr lang="en-US" sz="1600" i="0" dirty="0" smtClean="0"/>
              <a:t> </a:t>
            </a:r>
            <a:r>
              <a:rPr lang="en-US" sz="1600" i="0" dirty="0" err="1" smtClean="0"/>
              <a:t>tabaqaga</a:t>
            </a:r>
            <a:r>
              <a:rPr lang="en-US" sz="1600" i="0" dirty="0" smtClean="0"/>
              <a:t> </a:t>
            </a:r>
            <a:r>
              <a:rPr lang="en-US" sz="1600" i="0" dirty="0" err="1" smtClean="0"/>
              <a:t>mansub</a:t>
            </a:r>
            <a:r>
              <a:rPr lang="en-US" sz="1600" i="0" dirty="0" smtClean="0"/>
              <a:t> </a:t>
            </a:r>
            <a:r>
              <a:rPr lang="en-US" sz="1600" i="0" dirty="0" err="1" smtClean="0"/>
              <a:t>oiladan</a:t>
            </a:r>
            <a:r>
              <a:rPr lang="en-US" sz="1600" i="0" dirty="0" smtClean="0"/>
              <a:t> </a:t>
            </a:r>
            <a:r>
              <a:rPr lang="en-US" sz="1600" i="0" dirty="0" err="1" smtClean="0"/>
              <a:t>bo‘lishgan</a:t>
            </a:r>
            <a:r>
              <a:rPr lang="en-US" sz="1600" i="0" dirty="0" smtClean="0"/>
              <a:t>. </a:t>
            </a:r>
          </a:p>
          <a:p>
            <a:pPr indent="180975" algn="just"/>
            <a:r>
              <a:rPr lang="en-US" sz="1600" i="0" dirty="0" smtClean="0"/>
              <a:t>Ibn Sino </a:t>
            </a:r>
            <a:r>
              <a:rPr lang="en-US" sz="1600" i="0" dirty="0" err="1" smtClean="0"/>
              <a:t>barcha</a:t>
            </a:r>
            <a:r>
              <a:rPr lang="en-US" sz="1600" i="0" dirty="0" smtClean="0"/>
              <a:t> </a:t>
            </a:r>
            <a:r>
              <a:rPr lang="en-US" sz="1600" i="0" dirty="0" err="1" smtClean="0"/>
              <a:t>xastaliklarning</a:t>
            </a:r>
            <a:r>
              <a:rPr lang="en-US" sz="1600" i="0" dirty="0" smtClean="0"/>
              <a:t>, </a:t>
            </a:r>
            <a:r>
              <a:rPr lang="en-US" sz="1600" i="0" dirty="0" err="1" smtClean="0"/>
              <a:t>ayniqsa</a:t>
            </a:r>
            <a:r>
              <a:rPr lang="en-US" sz="1600" i="0" dirty="0" smtClean="0"/>
              <a:t>, </a:t>
            </a:r>
            <a:r>
              <a:rPr lang="en-US" sz="1600" i="0" dirty="0" err="1" smtClean="0"/>
              <a:t>odamlarning</a:t>
            </a:r>
            <a:r>
              <a:rPr lang="en-US" sz="1600" i="0" dirty="0" smtClean="0"/>
              <a:t> </a:t>
            </a:r>
            <a:r>
              <a:rPr lang="en-US" sz="1600" i="0" dirty="0" err="1" smtClean="0"/>
              <a:t>o‘limiga</a:t>
            </a:r>
            <a:r>
              <a:rPr lang="en-US" sz="1600" i="0" dirty="0" smtClean="0"/>
              <a:t> </a:t>
            </a:r>
            <a:r>
              <a:rPr lang="en-US" sz="1600" i="0" dirty="0" err="1" smtClean="0"/>
              <a:t>sabab</a:t>
            </a:r>
            <a:r>
              <a:rPr lang="en-US" sz="1600" i="0" dirty="0" smtClean="0"/>
              <a:t> </a:t>
            </a:r>
            <a:r>
              <a:rPr lang="en-US" sz="1600" i="0" dirty="0" err="1" smtClean="0"/>
              <a:t>bo‘layotgan</a:t>
            </a:r>
            <a:r>
              <a:rPr lang="en-US" sz="1600" i="0" dirty="0" smtClean="0"/>
              <a:t> </a:t>
            </a:r>
            <a:r>
              <a:rPr lang="en-US" sz="1600" i="0" dirty="0" err="1" smtClean="0"/>
              <a:t>yuqumli</a:t>
            </a:r>
            <a:r>
              <a:rPr lang="en-US" sz="1600" i="0" dirty="0" smtClean="0"/>
              <a:t> </a:t>
            </a:r>
            <a:r>
              <a:rPr lang="en-US" sz="1600" i="0" dirty="0" err="1" smtClean="0"/>
              <a:t>kasalliklarning</a:t>
            </a:r>
            <a:r>
              <a:rPr lang="en-US" sz="1600" i="0" dirty="0" smtClean="0"/>
              <a:t> </a:t>
            </a:r>
            <a:r>
              <a:rPr lang="en-US" sz="1600" i="0" dirty="0" err="1" smtClean="0"/>
              <a:t>davosini</a:t>
            </a:r>
            <a:r>
              <a:rPr lang="en-US" sz="1600" i="0" dirty="0" smtClean="0"/>
              <a:t> </a:t>
            </a:r>
            <a:r>
              <a:rPr lang="en-US" sz="1600" i="0" dirty="0" err="1" smtClean="0"/>
              <a:t>izlagan</a:t>
            </a:r>
            <a:r>
              <a:rPr lang="en-US" sz="1600" dirty="0" smtClean="0"/>
              <a:t>.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3584051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15471"/>
          </a:xfrm>
        </p:spPr>
        <p:txBody>
          <a:bodyPr/>
          <a:lstStyle/>
          <a:p>
            <a:pPr algn="ctr"/>
            <a:r>
              <a:rPr lang="en-US" dirty="0"/>
              <a:t>Ibn </a:t>
            </a:r>
            <a:r>
              <a:rPr lang="en-US" dirty="0" err="1"/>
              <a:t>Sinodagi</a:t>
            </a:r>
            <a:r>
              <a:rPr lang="en-US" dirty="0"/>
              <a:t> </a:t>
            </a:r>
            <a:r>
              <a:rPr lang="en-US" dirty="0" err="1"/>
              <a:t>aql</a:t>
            </a:r>
            <a:r>
              <a:rPr lang="en-US" dirty="0"/>
              <a:t> </a:t>
            </a:r>
            <a:r>
              <a:rPr lang="en-US" dirty="0" err="1"/>
              <a:t>va</a:t>
            </a:r>
            <a:r>
              <a:rPr lang="en-US" dirty="0"/>
              <a:t> </a:t>
            </a:r>
            <a:r>
              <a:rPr lang="en-US" dirty="0" err="1"/>
              <a:t>jasorat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46596" y="614313"/>
            <a:ext cx="5472607" cy="2215991"/>
          </a:xfrm>
        </p:spPr>
        <p:txBody>
          <a:bodyPr/>
          <a:lstStyle/>
          <a:p>
            <a:pPr indent="180975" algn="just"/>
            <a:r>
              <a:rPr lang="en-US" sz="1800" i="0" dirty="0" smtClean="0"/>
              <a:t>Ibn Sino </a:t>
            </a:r>
            <a:r>
              <a:rPr lang="en-US" sz="1800" i="0" dirty="0" err="1" smtClean="0"/>
              <a:t>juda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ko‘p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kasallilkar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davosini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o‘simlik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va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hayvonot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dunyosidan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topgan</a:t>
            </a:r>
            <a:r>
              <a:rPr lang="en-US" sz="1800" i="0" dirty="0" smtClean="0"/>
              <a:t>. </a:t>
            </a:r>
            <a:r>
              <a:rPr lang="en-US" sz="1800" i="0" dirty="0" err="1" smtClean="0"/>
              <a:t>Ayrim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o‘lat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va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surunkali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xastaliklarga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davo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topish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yo‘lida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tinimsiz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mehnat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qilgan</a:t>
            </a:r>
            <a:r>
              <a:rPr lang="en-US" sz="1800" i="0" dirty="0" smtClean="0"/>
              <a:t>. </a:t>
            </a:r>
          </a:p>
          <a:p>
            <a:pPr indent="180975" algn="just"/>
            <a:r>
              <a:rPr lang="en-US" sz="1800" i="0" dirty="0" smtClean="0"/>
              <a:t>Bu </a:t>
            </a:r>
            <a:r>
              <a:rPr lang="en-US" sz="1800" i="0" dirty="0" err="1" smtClean="0"/>
              <a:t>borada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unga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tabiatning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o‘zi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yordam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bergan</a:t>
            </a:r>
            <a:r>
              <a:rPr lang="en-US" sz="1800" i="0" dirty="0" smtClean="0"/>
              <a:t>. Ibn Sino </a:t>
            </a:r>
            <a:r>
              <a:rPr lang="en-US" sz="1800" i="0" dirty="0" err="1" smtClean="0"/>
              <a:t>ilmiy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izlanishlari</a:t>
            </a:r>
            <a:r>
              <a:rPr lang="en-US" sz="1800" i="0" dirty="0" smtClean="0"/>
              <a:t> bois, </a:t>
            </a:r>
            <a:r>
              <a:rPr lang="en-US" sz="1800" i="0" dirty="0" err="1" smtClean="0"/>
              <a:t>Pasterdan</a:t>
            </a:r>
            <a:r>
              <a:rPr lang="en-US" sz="1800" i="0" dirty="0" smtClean="0"/>
              <a:t> 700 </a:t>
            </a:r>
            <a:r>
              <a:rPr lang="en-US" sz="1800" i="0" dirty="0" err="1" smtClean="0"/>
              <a:t>yil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oldin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ayrim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kasalliklarning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ko‘zga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ko‘rinmas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mikroblar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orqali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yuqishini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ma’lum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qilgan</a:t>
            </a:r>
            <a:r>
              <a:rPr lang="en-US" sz="1800" i="0" dirty="0" smtClean="0"/>
              <a:t>.</a:t>
            </a:r>
            <a:endParaRPr lang="ru-RU" sz="1800" i="0" dirty="0"/>
          </a:p>
        </p:txBody>
      </p:sp>
    </p:spTree>
    <p:extLst>
      <p:ext uri="{BB962C8B-B14F-4D97-AF65-F5344CB8AC3E}">
        <p14:creationId xmlns:p14="http://schemas.microsoft.com/office/powerpoint/2010/main" val="3996786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15471"/>
          </a:xfrm>
        </p:spPr>
        <p:txBody>
          <a:bodyPr/>
          <a:lstStyle/>
          <a:p>
            <a:pPr algn="ctr"/>
            <a:r>
              <a:rPr lang="en-US" dirty="0"/>
              <a:t>Ibn </a:t>
            </a:r>
            <a:r>
              <a:rPr lang="en-US" dirty="0" err="1"/>
              <a:t>Sinodagi</a:t>
            </a:r>
            <a:r>
              <a:rPr lang="en-US" dirty="0"/>
              <a:t> </a:t>
            </a:r>
            <a:r>
              <a:rPr lang="en-US" dirty="0" err="1"/>
              <a:t>aql</a:t>
            </a:r>
            <a:r>
              <a:rPr lang="en-US" dirty="0"/>
              <a:t> </a:t>
            </a:r>
            <a:r>
              <a:rPr lang="en-US" dirty="0" err="1"/>
              <a:t>va</a:t>
            </a:r>
            <a:r>
              <a:rPr lang="en-US" dirty="0"/>
              <a:t> </a:t>
            </a:r>
            <a:r>
              <a:rPr lang="en-US" dirty="0" err="1" smtClean="0"/>
              <a:t>jasorat</a:t>
            </a:r>
            <a:r>
              <a:rPr lang="en-US" dirty="0" smtClean="0"/>
              <a:t> 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46596" y="652061"/>
            <a:ext cx="5472607" cy="1938992"/>
          </a:xfrm>
        </p:spPr>
        <p:txBody>
          <a:bodyPr/>
          <a:lstStyle/>
          <a:p>
            <a:pPr indent="180975" algn="just"/>
            <a:r>
              <a:rPr lang="en-US" sz="1800" i="0" dirty="0" err="1" smtClean="0"/>
              <a:t>Amaliy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izlanishlar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natijasida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ko‘richakni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jarrohlik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yo‘li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bilan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davolash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mumkinligini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bilib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olgan</a:t>
            </a:r>
            <a:r>
              <a:rPr lang="en-US" sz="1800" i="0" dirty="0" smtClean="0"/>
              <a:t>. </a:t>
            </a:r>
            <a:r>
              <a:rPr lang="en-US" sz="1800" i="0" dirty="0" err="1" smtClean="0"/>
              <a:t>Amaliy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asoslarga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tayangan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holda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Buxoro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amirini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jarrohlik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amaliyoti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bilan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davolagan</a:t>
            </a:r>
            <a:r>
              <a:rPr lang="en-US" sz="1800" i="0" dirty="0" smtClean="0"/>
              <a:t>. </a:t>
            </a:r>
          </a:p>
          <a:p>
            <a:pPr indent="180975" algn="just"/>
            <a:r>
              <a:rPr lang="en-US" sz="1800" i="0" dirty="0" smtClean="0"/>
              <a:t>Fan </a:t>
            </a:r>
            <a:r>
              <a:rPr lang="en-US" sz="1800" i="0" dirty="0" err="1" smtClean="0"/>
              <a:t>nomiga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aylangan</a:t>
            </a:r>
            <a:r>
              <a:rPr lang="en-US" sz="1800" i="0" dirty="0" smtClean="0"/>
              <a:t> “</a:t>
            </a:r>
            <a:r>
              <a:rPr lang="en-US" sz="1800" i="0" dirty="0" err="1" smtClean="0"/>
              <a:t>meditsina</a:t>
            </a:r>
            <a:r>
              <a:rPr lang="en-US" sz="1800" i="0" dirty="0" smtClean="0"/>
              <a:t>” termini </a:t>
            </a:r>
            <a:r>
              <a:rPr lang="en-US" sz="1800" i="0" dirty="0" err="1" smtClean="0"/>
              <a:t>aslida</a:t>
            </a:r>
            <a:r>
              <a:rPr lang="en-US" sz="1800" i="0" dirty="0" smtClean="0"/>
              <a:t>  </a:t>
            </a:r>
            <a:r>
              <a:rPr lang="en-US" sz="1800" i="0" dirty="0"/>
              <a:t>“</a:t>
            </a:r>
            <a:r>
              <a:rPr lang="en-US" sz="1800" i="0" dirty="0" err="1"/>
              <a:t>madadi</a:t>
            </a:r>
            <a:r>
              <a:rPr lang="en-US" sz="1800" i="0" dirty="0"/>
              <a:t> Sino” </a:t>
            </a:r>
            <a:r>
              <a:rPr lang="en-US" sz="1800" i="0" dirty="0" err="1" smtClean="0"/>
              <a:t>atamasidan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kelib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chiqqan</a:t>
            </a:r>
            <a:r>
              <a:rPr lang="en-US" sz="1800" i="0" dirty="0" smtClean="0"/>
              <a:t>, </a:t>
            </a:r>
            <a:r>
              <a:rPr lang="en-US" sz="1800" i="0" dirty="0" err="1" smtClean="0"/>
              <a:t>degan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taxmin</a:t>
            </a:r>
            <a:r>
              <a:rPr lang="en-US" sz="1800" i="0" dirty="0" smtClean="0"/>
              <a:t> bor.</a:t>
            </a:r>
            <a:endParaRPr lang="ru-RU" sz="1800" i="0" dirty="0"/>
          </a:p>
        </p:txBody>
      </p:sp>
    </p:spTree>
    <p:extLst>
      <p:ext uri="{BB962C8B-B14F-4D97-AF65-F5344CB8AC3E}">
        <p14:creationId xmlns:p14="http://schemas.microsoft.com/office/powerpoint/2010/main" val="4221912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15471"/>
          </a:xfrm>
        </p:spPr>
        <p:txBody>
          <a:bodyPr/>
          <a:lstStyle/>
          <a:p>
            <a:pPr algn="ctr"/>
            <a:r>
              <a:rPr lang="en-US" dirty="0" err="1" smtClean="0"/>
              <a:t>Savollarga</a:t>
            </a:r>
            <a:r>
              <a:rPr lang="en-US" dirty="0" smtClean="0"/>
              <a:t> </a:t>
            </a:r>
            <a:r>
              <a:rPr lang="en-US" dirty="0" err="1" smtClean="0"/>
              <a:t>javob</a:t>
            </a:r>
            <a:r>
              <a:rPr lang="en-US" dirty="0" smtClean="0"/>
              <a:t> </a:t>
            </a:r>
            <a:r>
              <a:rPr lang="en-US" dirty="0" err="1" smtClean="0"/>
              <a:t>bering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54984" y="576564"/>
            <a:ext cx="5472607" cy="2523768"/>
          </a:xfrm>
        </p:spPr>
        <p:txBody>
          <a:bodyPr/>
          <a:lstStyle/>
          <a:p>
            <a:pPr marL="342900" indent="-342900">
              <a:spcAft>
                <a:spcPts val="600"/>
              </a:spcAft>
              <a:buAutoNum type="arabicPeriod"/>
            </a:pPr>
            <a:r>
              <a:rPr lang="en-US" sz="1800" i="0" dirty="0" smtClean="0"/>
              <a:t>Ibn Sino </a:t>
            </a:r>
            <a:r>
              <a:rPr lang="en-US" sz="1800" i="0" dirty="0" err="1" smtClean="0"/>
              <a:t>qanda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tibbiyotning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asoschisi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hisoblanadi</a:t>
            </a:r>
            <a:r>
              <a:rPr lang="en-US" sz="1800" i="0" dirty="0" smtClean="0"/>
              <a:t>?</a:t>
            </a:r>
          </a:p>
          <a:p>
            <a:pPr marL="342900" indent="-342900">
              <a:spcAft>
                <a:spcPts val="600"/>
              </a:spcAft>
              <a:buAutoNum type="arabicPeriod"/>
            </a:pPr>
            <a:r>
              <a:rPr lang="en-US" sz="1800" i="0" dirty="0" smtClean="0"/>
              <a:t>Ibn </a:t>
            </a:r>
            <a:r>
              <a:rPr lang="en-US" sz="1800" i="0" dirty="0" err="1" smtClean="0"/>
              <a:t>Sinoning</a:t>
            </a:r>
            <a:r>
              <a:rPr lang="en-US" sz="1800" i="0" dirty="0" smtClean="0"/>
              <a:t>  </a:t>
            </a:r>
            <a:r>
              <a:rPr lang="en-US" sz="1800" i="0" dirty="0" err="1" smtClean="0"/>
              <a:t>aqliy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qobiliyatini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siz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qanday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baholaysiz</a:t>
            </a:r>
            <a:r>
              <a:rPr lang="en-US" sz="1800" i="0" dirty="0" smtClean="0"/>
              <a:t>?</a:t>
            </a:r>
          </a:p>
          <a:p>
            <a:pPr marL="342900" indent="-342900">
              <a:spcAft>
                <a:spcPts val="600"/>
              </a:spcAft>
              <a:buAutoNum type="arabicPeriod"/>
            </a:pPr>
            <a:r>
              <a:rPr lang="en-US" sz="1800" i="0" dirty="0" smtClean="0"/>
              <a:t>Ibn Sino </a:t>
            </a:r>
            <a:r>
              <a:rPr lang="en-US" sz="1800" i="0" dirty="0" err="1" smtClean="0"/>
              <a:t>kasalliklarning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davosini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nimalardan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topgan</a:t>
            </a:r>
            <a:r>
              <a:rPr lang="en-US" sz="1800" i="0" dirty="0" smtClean="0"/>
              <a:t>?</a:t>
            </a:r>
          </a:p>
          <a:p>
            <a:pPr marL="342900" indent="-342900">
              <a:spcAft>
                <a:spcPts val="600"/>
              </a:spcAft>
              <a:buAutoNum type="arabicPeriod"/>
            </a:pPr>
            <a:r>
              <a:rPr lang="en-US" sz="1800" i="0" dirty="0" smtClean="0"/>
              <a:t>Ibn Sino </a:t>
            </a:r>
            <a:r>
              <a:rPr lang="en-US" sz="1800" i="0" dirty="0" err="1" smtClean="0"/>
              <a:t>mikrobni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qanday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aniqlagan</a:t>
            </a:r>
            <a:r>
              <a:rPr lang="en-US" sz="1800" i="0" dirty="0" smtClean="0"/>
              <a:t>?</a:t>
            </a:r>
          </a:p>
          <a:p>
            <a:pPr marL="342900" indent="-342900">
              <a:buAutoNum type="arabicPeriod"/>
            </a:pPr>
            <a:r>
              <a:rPr lang="en-US" sz="1800" i="0" dirty="0" smtClean="0"/>
              <a:t>Ibn Sino </a:t>
            </a:r>
            <a:r>
              <a:rPr lang="en-US" sz="1800" i="0" dirty="0" err="1" smtClean="0"/>
              <a:t>tibbiyotning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qaysi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turini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amalda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sinab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ko‘rgan</a:t>
            </a:r>
            <a:r>
              <a:rPr lang="en-US" sz="1800" i="0" dirty="0" smtClean="0"/>
              <a:t>? </a:t>
            </a:r>
            <a:endParaRPr lang="ru-RU" sz="1800" i="0" dirty="0"/>
          </a:p>
        </p:txBody>
      </p:sp>
    </p:spTree>
    <p:extLst>
      <p:ext uri="{BB962C8B-B14F-4D97-AF65-F5344CB8AC3E}">
        <p14:creationId xmlns:p14="http://schemas.microsoft.com/office/powerpoint/2010/main" val="1624109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74788" y="110257"/>
            <a:ext cx="1892826" cy="315471"/>
          </a:xfrm>
        </p:spPr>
        <p:txBody>
          <a:bodyPr vert="horz"/>
          <a:lstStyle/>
          <a:p>
            <a:pPr algn="ctr"/>
            <a:r>
              <a:rPr lang="en-US" dirty="0" err="1" smtClean="0"/>
              <a:t>Maqsad</a:t>
            </a:r>
            <a:r>
              <a:rPr lang="en-US" dirty="0" smtClean="0"/>
              <a:t> </a:t>
            </a:r>
            <a:r>
              <a:rPr lang="en-US" dirty="0" err="1" smtClean="0"/>
              <a:t>holi</a:t>
            </a:r>
            <a:endParaRPr lang="ru-RU" dirty="0"/>
          </a:p>
        </p:txBody>
      </p:sp>
      <p:sp>
        <p:nvSpPr>
          <p:cNvPr id="4" name="Блок-схема: альтернативный процесс 3"/>
          <p:cNvSpPr/>
          <p:nvPr/>
        </p:nvSpPr>
        <p:spPr>
          <a:xfrm>
            <a:off x="362620" y="975618"/>
            <a:ext cx="1944216" cy="1656184"/>
          </a:xfrm>
          <a:prstGeom prst="flowChartAlternateProcess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Maqsad</a:t>
            </a:r>
            <a:r>
              <a:rPr lang="en-US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holi</a:t>
            </a:r>
            <a:endParaRPr lang="en-US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Ish-harakatning</a:t>
            </a:r>
            <a:r>
              <a:rPr lang="en-US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bajarilish</a:t>
            </a:r>
            <a:r>
              <a:rPr lang="en-US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maqsadini</a:t>
            </a:r>
            <a:r>
              <a:rPr lang="en-US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bildiradi</a:t>
            </a:r>
            <a:r>
              <a:rPr lang="en-US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5" name="Прямоугольная выноска 4"/>
          <p:cNvSpPr/>
          <p:nvPr/>
        </p:nvSpPr>
        <p:spPr>
          <a:xfrm rot="5400000">
            <a:off x="3134928" y="723594"/>
            <a:ext cx="1656183" cy="2160240"/>
          </a:xfrm>
          <a:prstGeom prst="wedgeRectCallou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en-US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ima</a:t>
            </a:r>
            <a:r>
              <a:rPr lang="en-US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maqsadda</a:t>
            </a:r>
            <a:r>
              <a:rPr lang="en-US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?, </a:t>
            </a:r>
            <a:r>
              <a:rPr lang="en-US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nima</a:t>
            </a:r>
            <a:r>
              <a:rPr lang="en-US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?, </a:t>
            </a:r>
            <a:r>
              <a:rPr lang="en-US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nima</a:t>
            </a:r>
            <a:r>
              <a:rPr lang="en-US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qilgani</a:t>
            </a:r>
            <a:r>
              <a:rPr lang="en-US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?, </a:t>
            </a:r>
            <a:r>
              <a:rPr lang="en-US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nega</a:t>
            </a:r>
            <a:r>
              <a:rPr lang="en-US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US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o‘roqlariga</a:t>
            </a:r>
            <a:r>
              <a:rPr lang="en-US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bo‘ladi</a:t>
            </a:r>
            <a:r>
              <a:rPr lang="en-US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954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15471"/>
          </a:xfrm>
        </p:spPr>
        <p:txBody>
          <a:bodyPr/>
          <a:lstStyle/>
          <a:p>
            <a:pPr algn="ctr"/>
            <a:r>
              <a:rPr lang="en-US" dirty="0" err="1" smtClean="0"/>
              <a:t>Maqsad</a:t>
            </a:r>
            <a:r>
              <a:rPr lang="en-US" dirty="0" smtClean="0"/>
              <a:t> </a:t>
            </a:r>
            <a:r>
              <a:rPr lang="en-US" dirty="0" err="1" smtClean="0"/>
              <a:t>holi</a:t>
            </a:r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18604" y="830337"/>
            <a:ext cx="5256584" cy="2088232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Masalan</a:t>
            </a:r>
            <a:r>
              <a:rPr lang="en-US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algn="ctr"/>
            <a:r>
              <a:rPr lang="en-US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Ular</a:t>
            </a:r>
            <a:r>
              <a:rPr lang="en-US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u="sng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atayin</a:t>
            </a:r>
            <a:r>
              <a:rPr lang="en-US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kech</a:t>
            </a:r>
            <a:r>
              <a:rPr lang="en-US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kelishdi</a:t>
            </a:r>
            <a:r>
              <a:rPr lang="en-US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(</a:t>
            </a:r>
            <a:r>
              <a:rPr lang="en-US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nima</a:t>
            </a:r>
            <a:r>
              <a:rPr lang="en-US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?)</a:t>
            </a:r>
          </a:p>
          <a:p>
            <a:pPr algn="ctr"/>
            <a:r>
              <a:rPr lang="en-US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Maqsud</a:t>
            </a:r>
            <a:r>
              <a:rPr lang="en-US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u="sng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ataylab</a:t>
            </a:r>
            <a:r>
              <a:rPr lang="en-US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voz</a:t>
            </a:r>
            <a:r>
              <a:rPr lang="en-US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kechdi</a:t>
            </a:r>
            <a:r>
              <a:rPr lang="en-US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(</a:t>
            </a:r>
            <a:r>
              <a:rPr lang="en-US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nega</a:t>
            </a:r>
            <a:r>
              <a:rPr lang="en-US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?)</a:t>
            </a:r>
          </a:p>
          <a:p>
            <a:pPr algn="ctr"/>
            <a:r>
              <a:rPr lang="en-US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Salim </a:t>
            </a:r>
            <a:r>
              <a:rPr lang="en-US" u="sng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o‘qishga</a:t>
            </a:r>
            <a:r>
              <a:rPr lang="en-US" u="sng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u="sng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kirish</a:t>
            </a:r>
            <a:r>
              <a:rPr lang="en-US" u="sng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u="sng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u="sng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tayyorlandi</a:t>
            </a:r>
            <a:r>
              <a:rPr lang="en-US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(</a:t>
            </a:r>
            <a:r>
              <a:rPr lang="en-US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nima</a:t>
            </a:r>
            <a:r>
              <a:rPr lang="en-US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maqsadda</a:t>
            </a:r>
            <a:r>
              <a:rPr lang="en-US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?)</a:t>
            </a:r>
            <a:endParaRPr lang="ru-RU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611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15471"/>
          </a:xfrm>
        </p:spPr>
        <p:txBody>
          <a:bodyPr/>
          <a:lstStyle/>
          <a:p>
            <a:pPr algn="ctr"/>
            <a:r>
              <a:rPr lang="en-US" dirty="0" err="1" smtClean="0"/>
              <a:t>Mashqlar</a:t>
            </a:r>
            <a:r>
              <a:rPr lang="en-US" dirty="0" smtClean="0"/>
              <a:t> </a:t>
            </a:r>
            <a:r>
              <a:rPr lang="en-US" dirty="0" err="1" smtClean="0"/>
              <a:t>ishlash</a:t>
            </a:r>
            <a:r>
              <a:rPr lang="en-US" dirty="0" smtClean="0"/>
              <a:t> (80-bet, 1-mashq)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46596" y="542305"/>
            <a:ext cx="5472607" cy="2446824"/>
          </a:xfrm>
        </p:spPr>
        <p:txBody>
          <a:bodyPr/>
          <a:lstStyle/>
          <a:p>
            <a:pPr indent="180975"/>
            <a:r>
              <a:rPr lang="en-US" b="1" dirty="0" err="1" smtClean="0"/>
              <a:t>Berilgan</a:t>
            </a:r>
            <a:r>
              <a:rPr lang="en-US" b="1" dirty="0" smtClean="0"/>
              <a:t> </a:t>
            </a:r>
            <a:r>
              <a:rPr lang="en-US" b="1" dirty="0" err="1" smtClean="0"/>
              <a:t>maqsad</a:t>
            </a:r>
            <a:r>
              <a:rPr lang="en-US" b="1" dirty="0" smtClean="0"/>
              <a:t> </a:t>
            </a:r>
            <a:r>
              <a:rPr lang="en-US" b="1" dirty="0" err="1" smtClean="0"/>
              <a:t>hollariga</a:t>
            </a:r>
            <a:r>
              <a:rPr lang="en-US" b="1" dirty="0" smtClean="0"/>
              <a:t> </a:t>
            </a:r>
            <a:r>
              <a:rPr lang="en-US" b="1" dirty="0" err="1" smtClean="0"/>
              <a:t>savol</a:t>
            </a:r>
            <a:r>
              <a:rPr lang="en-US" b="1" dirty="0" smtClean="0"/>
              <a:t> </a:t>
            </a:r>
            <a:r>
              <a:rPr lang="en-US" b="1" dirty="0" err="1" smtClean="0"/>
              <a:t>bering.Nuqtalar</a:t>
            </a:r>
            <a:r>
              <a:rPr lang="en-US" b="1" dirty="0" smtClean="0"/>
              <a:t> </a:t>
            </a:r>
            <a:r>
              <a:rPr lang="en-US" b="1" dirty="0" err="1" smtClean="0"/>
              <a:t>o‘rniga</a:t>
            </a:r>
            <a:r>
              <a:rPr lang="en-US" b="1" dirty="0" smtClean="0"/>
              <a:t> </a:t>
            </a:r>
            <a:r>
              <a:rPr lang="en-US" b="1" dirty="0" err="1" smtClean="0"/>
              <a:t>mos</a:t>
            </a:r>
            <a:r>
              <a:rPr lang="en-US" b="1" dirty="0" smtClean="0"/>
              <a:t> </a:t>
            </a:r>
            <a:r>
              <a:rPr lang="en-US" b="1" dirty="0" err="1" smtClean="0"/>
              <a:t>maqsad</a:t>
            </a:r>
            <a:r>
              <a:rPr lang="en-US" b="1" dirty="0" smtClean="0"/>
              <a:t> </a:t>
            </a:r>
            <a:r>
              <a:rPr lang="en-US" b="1" dirty="0" err="1" smtClean="0"/>
              <a:t>hollarini</a:t>
            </a:r>
            <a:r>
              <a:rPr lang="en-US" b="1" dirty="0" smtClean="0"/>
              <a:t> </a:t>
            </a:r>
            <a:r>
              <a:rPr lang="en-US" b="1" dirty="0" err="1" smtClean="0"/>
              <a:t>qo‘yib</a:t>
            </a:r>
            <a:r>
              <a:rPr lang="en-US" b="1" dirty="0" smtClean="0"/>
              <a:t> </a:t>
            </a:r>
            <a:r>
              <a:rPr lang="en-US" b="1" dirty="0" err="1" smtClean="0"/>
              <a:t>gaplarni</a:t>
            </a:r>
            <a:r>
              <a:rPr lang="en-US" b="1" dirty="0" smtClean="0"/>
              <a:t> </a:t>
            </a:r>
            <a:r>
              <a:rPr lang="en-US" b="1" dirty="0" err="1" smtClean="0"/>
              <a:t>yozing</a:t>
            </a:r>
            <a:r>
              <a:rPr lang="en-US" b="1" dirty="0" smtClean="0"/>
              <a:t>.</a:t>
            </a:r>
          </a:p>
          <a:p>
            <a:pPr indent="180975">
              <a:spcAft>
                <a:spcPts val="600"/>
              </a:spcAft>
            </a:pPr>
            <a:r>
              <a:rPr lang="en-US" sz="1600" i="0" dirty="0" err="1" smtClean="0"/>
              <a:t>Nuqtalar</a:t>
            </a:r>
            <a:r>
              <a:rPr lang="en-US" sz="1600" i="0" dirty="0" smtClean="0"/>
              <a:t> </a:t>
            </a:r>
            <a:r>
              <a:rPr lang="en-US" sz="1600" i="0" dirty="0" err="1" smtClean="0"/>
              <a:t>o‘rniga</a:t>
            </a:r>
            <a:r>
              <a:rPr lang="en-US" sz="1600" i="0" dirty="0" smtClean="0"/>
              <a:t> </a:t>
            </a:r>
            <a:r>
              <a:rPr lang="en-US" sz="1600" i="0" dirty="0" err="1" smtClean="0"/>
              <a:t>qo‘yish</a:t>
            </a:r>
            <a:r>
              <a:rPr lang="en-US" sz="1600" i="0" dirty="0" smtClean="0"/>
              <a:t> </a:t>
            </a:r>
            <a:r>
              <a:rPr lang="en-US" sz="1600" i="0" dirty="0" err="1" smtClean="0"/>
              <a:t>uchun</a:t>
            </a:r>
            <a:r>
              <a:rPr lang="en-US" sz="1600" i="0" dirty="0" smtClean="0"/>
              <a:t> </a:t>
            </a:r>
            <a:r>
              <a:rPr lang="en-US" sz="1600" i="0" dirty="0" err="1" smtClean="0"/>
              <a:t>so‘zlar</a:t>
            </a:r>
            <a:r>
              <a:rPr lang="en-US" sz="1600" i="0" dirty="0" smtClean="0"/>
              <a:t>: </a:t>
            </a:r>
            <a:r>
              <a:rPr lang="en-US" sz="1800" i="0" dirty="0" err="1" smtClean="0"/>
              <a:t>o‘qiyman</a:t>
            </a:r>
            <a:r>
              <a:rPr lang="en-US" sz="1800" i="0" dirty="0" smtClean="0"/>
              <a:t> deb, </a:t>
            </a:r>
            <a:r>
              <a:rPr lang="en-US" sz="1800" i="0" dirty="0" err="1" smtClean="0"/>
              <a:t>o‘qish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uchun</a:t>
            </a:r>
            <a:r>
              <a:rPr lang="en-US" sz="1800" i="0" dirty="0" smtClean="0"/>
              <a:t>, </a:t>
            </a:r>
            <a:r>
              <a:rPr lang="en-US" sz="1800" i="0" dirty="0" err="1" smtClean="0"/>
              <a:t>ushalsin</a:t>
            </a:r>
            <a:r>
              <a:rPr lang="en-US" sz="1800" i="0" dirty="0" smtClean="0"/>
              <a:t> deb, </a:t>
            </a:r>
            <a:r>
              <a:rPr lang="en-US" sz="1800" i="0" dirty="0" err="1" smtClean="0"/>
              <a:t>umid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bilan</a:t>
            </a:r>
            <a:r>
              <a:rPr lang="en-US" sz="1800" i="0" dirty="0" smtClean="0"/>
              <a:t>, </a:t>
            </a:r>
            <a:r>
              <a:rPr lang="en-US" sz="1800" i="0" dirty="0" err="1" smtClean="0"/>
              <a:t>atayin</a:t>
            </a:r>
            <a:r>
              <a:rPr lang="en-US" sz="1800" i="0" dirty="0" smtClean="0"/>
              <a:t>, dam </a:t>
            </a:r>
            <a:r>
              <a:rPr lang="en-US" sz="1800" i="0" dirty="0" err="1" smtClean="0"/>
              <a:t>olishga</a:t>
            </a:r>
            <a:r>
              <a:rPr lang="en-US" sz="1800" i="0" dirty="0" smtClean="0"/>
              <a:t>, </a:t>
            </a:r>
            <a:r>
              <a:rPr lang="en-US" sz="1800" i="0" dirty="0" err="1" smtClean="0"/>
              <a:t>gaplashish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maqsadida</a:t>
            </a:r>
            <a:r>
              <a:rPr lang="en-US" sz="1800" i="0" dirty="0" smtClean="0"/>
              <a:t>. </a:t>
            </a:r>
          </a:p>
          <a:p>
            <a:pPr marL="268288" indent="-268288">
              <a:buAutoNum type="arabicPeriod"/>
            </a:pPr>
            <a:r>
              <a:rPr lang="en-US" sz="1800" i="0" dirty="0" smtClean="0"/>
              <a:t>Men  …..  </a:t>
            </a:r>
            <a:r>
              <a:rPr lang="en-US" sz="1800" i="0" dirty="0" err="1" smtClean="0"/>
              <a:t>gapirmadim</a:t>
            </a:r>
            <a:r>
              <a:rPr lang="en-US" sz="1800" i="0" dirty="0" smtClean="0"/>
              <a:t>.</a:t>
            </a:r>
          </a:p>
          <a:p>
            <a:pPr marL="268288" indent="-268288">
              <a:buAutoNum type="arabicPeriod"/>
            </a:pPr>
            <a:r>
              <a:rPr lang="en-US" sz="1800" i="0" dirty="0" smtClean="0"/>
              <a:t>U  …..   …..   </a:t>
            </a:r>
            <a:r>
              <a:rPr lang="en-US" sz="1800" i="0" dirty="0" err="1"/>
              <a:t>k</a:t>
            </a:r>
            <a:r>
              <a:rPr lang="en-US" sz="1800" i="0" dirty="0" err="1" smtClean="0"/>
              <a:t>eldi</a:t>
            </a:r>
            <a:r>
              <a:rPr lang="en-US" sz="1800" i="0" dirty="0" smtClean="0"/>
              <a:t>.</a:t>
            </a:r>
          </a:p>
          <a:p>
            <a:pPr marL="268288" indent="-268288">
              <a:buAutoNum type="arabicPeriod"/>
            </a:pPr>
            <a:r>
              <a:rPr lang="en-US" sz="1800" i="0" dirty="0" err="1" smtClean="0"/>
              <a:t>Gulnor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opa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bafurja</a:t>
            </a:r>
            <a:r>
              <a:rPr lang="en-US" sz="1800" i="0" dirty="0" smtClean="0"/>
              <a:t> …..  …..  </a:t>
            </a:r>
            <a:r>
              <a:rPr lang="en-US" sz="1800" i="0" dirty="0" err="1"/>
              <a:t>k</a:t>
            </a:r>
            <a:r>
              <a:rPr lang="en-US" sz="1800" i="0" dirty="0" err="1" smtClean="0"/>
              <a:t>eldi</a:t>
            </a:r>
            <a:r>
              <a:rPr lang="en-US" sz="1800" i="0" dirty="0" smtClean="0"/>
              <a:t>.</a:t>
            </a:r>
          </a:p>
          <a:p>
            <a:pPr marL="268288" indent="-268288">
              <a:buAutoNum type="arabicPeriod"/>
            </a:pPr>
            <a:r>
              <a:rPr lang="en-US" sz="1800" i="0" dirty="0" err="1" smtClean="0"/>
              <a:t>O‘quvchilar</a:t>
            </a:r>
            <a:r>
              <a:rPr lang="en-US" sz="1800" i="0" dirty="0" smtClean="0"/>
              <a:t>  ….    ….. </a:t>
            </a:r>
            <a:r>
              <a:rPr lang="en-US" sz="1800" i="0" dirty="0" err="1"/>
              <a:t>d</a:t>
            </a:r>
            <a:r>
              <a:rPr lang="en-US" sz="1800" i="0" dirty="0" err="1" smtClean="0"/>
              <a:t>ala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shiyponiga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kelishdi</a:t>
            </a:r>
            <a:r>
              <a:rPr lang="en-US" sz="1800" i="0" dirty="0" smtClean="0"/>
              <a:t>.</a:t>
            </a:r>
            <a:endParaRPr lang="ru-RU" sz="1800" i="0" dirty="0"/>
          </a:p>
        </p:txBody>
      </p:sp>
    </p:spTree>
    <p:extLst>
      <p:ext uri="{BB962C8B-B14F-4D97-AF65-F5344CB8AC3E}">
        <p14:creationId xmlns:p14="http://schemas.microsoft.com/office/powerpoint/2010/main" val="2811907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15471"/>
          </a:xfrm>
        </p:spPr>
        <p:txBody>
          <a:bodyPr/>
          <a:lstStyle/>
          <a:p>
            <a:pPr algn="ctr"/>
            <a:r>
              <a:rPr lang="en-US" dirty="0"/>
              <a:t>(</a:t>
            </a:r>
            <a:r>
              <a:rPr lang="en-US" dirty="0" smtClean="0"/>
              <a:t>80-bet) 1- </a:t>
            </a:r>
            <a:r>
              <a:rPr lang="en-US" dirty="0" err="1" smtClean="0"/>
              <a:t>mashq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46596" y="614313"/>
            <a:ext cx="5472607" cy="1107996"/>
          </a:xfrm>
        </p:spPr>
        <p:txBody>
          <a:bodyPr/>
          <a:lstStyle/>
          <a:p>
            <a:r>
              <a:rPr lang="en-US" sz="1800" i="0" dirty="0" smtClean="0"/>
              <a:t>6. </a:t>
            </a:r>
            <a:r>
              <a:rPr lang="en-US" sz="1800" i="0" dirty="0" err="1" smtClean="0"/>
              <a:t>Hammamiz</a:t>
            </a:r>
            <a:r>
              <a:rPr lang="en-US" sz="1800" i="0" dirty="0" smtClean="0"/>
              <a:t>  …..    ….. </a:t>
            </a:r>
            <a:r>
              <a:rPr lang="en-US" sz="1800" i="0" dirty="0" err="1"/>
              <a:t>m</a:t>
            </a:r>
            <a:r>
              <a:rPr lang="en-US" sz="1800" i="0" dirty="0" err="1" smtClean="0"/>
              <a:t>ehnat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qildik</a:t>
            </a:r>
            <a:r>
              <a:rPr lang="en-US" sz="1800" i="0" dirty="0" smtClean="0"/>
              <a:t>, </a:t>
            </a:r>
            <a:r>
              <a:rPr lang="en-US" sz="1800" i="0" dirty="0" err="1" smtClean="0"/>
              <a:t>rohatini</a:t>
            </a:r>
            <a:r>
              <a:rPr lang="en-US" sz="1800" i="0" dirty="0" smtClean="0"/>
              <a:t> ham </a:t>
            </a:r>
            <a:r>
              <a:rPr lang="en-US" sz="1800" i="0" dirty="0" err="1" smtClean="0"/>
              <a:t>ko‘raylik</a:t>
            </a:r>
            <a:r>
              <a:rPr lang="en-US" sz="1800" i="0" dirty="0" smtClean="0"/>
              <a:t>.</a:t>
            </a:r>
          </a:p>
          <a:p>
            <a:r>
              <a:rPr lang="en-US" sz="1800" i="0" dirty="0" smtClean="0"/>
              <a:t>7. </a:t>
            </a:r>
            <a:r>
              <a:rPr lang="en-US" sz="1800" i="0" dirty="0" err="1" smtClean="0"/>
              <a:t>Hamma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orzularimiz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birga</a:t>
            </a:r>
            <a:r>
              <a:rPr lang="en-US" sz="1800" i="0" dirty="0" smtClean="0"/>
              <a:t>  …..    …..   chin </a:t>
            </a:r>
            <a:r>
              <a:rPr lang="en-US" sz="1800" i="0" dirty="0" err="1" smtClean="0"/>
              <a:t>yurakdan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intildik</a:t>
            </a:r>
            <a:r>
              <a:rPr lang="en-US" sz="1800" i="0" dirty="0" smtClean="0"/>
              <a:t>.</a:t>
            </a:r>
            <a:endParaRPr lang="ru-RU" sz="1800" i="0" dirty="0"/>
          </a:p>
        </p:txBody>
      </p:sp>
    </p:spTree>
    <p:extLst>
      <p:ext uri="{BB962C8B-B14F-4D97-AF65-F5344CB8AC3E}">
        <p14:creationId xmlns:p14="http://schemas.microsoft.com/office/powerpoint/2010/main" val="4026833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15471"/>
          </a:xfrm>
        </p:spPr>
        <p:txBody>
          <a:bodyPr/>
          <a:lstStyle/>
          <a:p>
            <a:pPr algn="ctr"/>
            <a:r>
              <a:rPr lang="en-US" dirty="0" err="1" smtClean="0"/>
              <a:t>Mustaqil</a:t>
            </a:r>
            <a:r>
              <a:rPr lang="en-US" dirty="0" smtClean="0"/>
              <a:t> </a:t>
            </a:r>
            <a:r>
              <a:rPr lang="en-US" dirty="0" err="1" smtClean="0"/>
              <a:t>bajarish</a:t>
            </a:r>
            <a:r>
              <a:rPr lang="en-US" dirty="0" smtClean="0"/>
              <a:t> </a:t>
            </a:r>
            <a:r>
              <a:rPr lang="en-US" dirty="0" err="1" smtClean="0"/>
              <a:t>uchun</a:t>
            </a:r>
            <a:r>
              <a:rPr lang="en-US" dirty="0" smtClean="0"/>
              <a:t> </a:t>
            </a:r>
            <a:r>
              <a:rPr lang="en-US" dirty="0" err="1" smtClean="0"/>
              <a:t>topshiriq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46596" y="542305"/>
            <a:ext cx="5472607" cy="830997"/>
          </a:xfrm>
        </p:spPr>
        <p:txBody>
          <a:bodyPr/>
          <a:lstStyle/>
          <a:p>
            <a:pPr algn="ctr"/>
            <a:endParaRPr lang="en-US" sz="1800" i="0" dirty="0" smtClean="0"/>
          </a:p>
          <a:p>
            <a:pPr algn="ctr"/>
            <a:r>
              <a:rPr lang="en-US" sz="1800" i="0" dirty="0" err="1" smtClean="0"/>
              <a:t>Salomatlik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haqidagi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maqollardan</a:t>
            </a:r>
            <a:r>
              <a:rPr lang="en-US" sz="1800" i="0" dirty="0" smtClean="0"/>
              <a:t> </a:t>
            </a:r>
            <a:r>
              <a:rPr lang="en-US" sz="1800" b="1" i="0" dirty="0" smtClean="0"/>
              <a:t>5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tasini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yozing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va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mazmunini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tushuntirib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bering</a:t>
            </a:r>
            <a:r>
              <a:rPr lang="en-US" sz="1800" i="0" dirty="0" smtClean="0"/>
              <a:t>.</a:t>
            </a:r>
            <a:endParaRPr lang="ru-RU" sz="1800" i="0" dirty="0"/>
          </a:p>
        </p:txBody>
      </p:sp>
    </p:spTree>
    <p:extLst>
      <p:ext uri="{BB962C8B-B14F-4D97-AF65-F5344CB8AC3E}">
        <p14:creationId xmlns:p14="http://schemas.microsoft.com/office/powerpoint/2010/main" val="1718601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7828" y="-18749"/>
            <a:ext cx="5757972" cy="1020705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r>
              <a:rPr lang="en-US" sz="1133" dirty="0" smtClean="0"/>
              <a:t>    </a:t>
            </a:r>
            <a:endParaRPr sz="1133" dirty="0"/>
          </a:p>
        </p:txBody>
      </p:sp>
      <p:sp>
        <p:nvSpPr>
          <p:cNvPr id="3" name="object 5">
            <a:extLst>
              <a:ext uri="{FF2B5EF4-FFF2-40B4-BE49-F238E27FC236}">
                <a16:creationId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218604" y="1162673"/>
            <a:ext cx="344044" cy="775439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4" name="object 6">
            <a:extLst>
              <a:ext uri="{FF2B5EF4-FFF2-40B4-BE49-F238E27FC236}">
                <a16:creationId xmlns:a16="http://schemas.microsoft.com/office/drawing/2014/main" id="{ACB4B4C4-B96E-4D3D-A3B1-019ECDA735A1}"/>
              </a:ext>
            </a:extLst>
          </p:cNvPr>
          <p:cNvSpPr/>
          <p:nvPr/>
        </p:nvSpPr>
        <p:spPr>
          <a:xfrm>
            <a:off x="218604" y="2054473"/>
            <a:ext cx="344044" cy="775439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5" name="object 2">
            <a:extLst>
              <a:ext uri="{FF2B5EF4-FFF2-40B4-BE49-F238E27FC236}">
                <a16:creationId xmlns:a16="http://schemas.microsoft.com/office/drawing/2014/main" id="{775A4F4D-43DB-4668-AA70-0FDB52242C44}"/>
              </a:ext>
            </a:extLst>
          </p:cNvPr>
          <p:cNvSpPr txBox="1">
            <a:spLocks/>
          </p:cNvSpPr>
          <p:nvPr/>
        </p:nvSpPr>
        <p:spPr>
          <a:xfrm>
            <a:off x="1281641" y="216423"/>
            <a:ext cx="2961727" cy="547338"/>
          </a:xfrm>
          <a:prstGeom prst="rect">
            <a:avLst/>
          </a:prstGeom>
        </p:spPr>
        <p:txBody>
          <a:bodyPr vert="horz" wrap="square" lIns="0" tIns="14620" rIns="0" bIns="0" rtlCol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12714" defTabSz="915406">
              <a:spcBef>
                <a:spcPts val="114"/>
              </a:spcBef>
              <a:defRPr/>
            </a:pPr>
            <a:r>
              <a:rPr lang="en-US" sz="3404" kern="0" spc="-5" dirty="0" err="1" smtClean="0">
                <a:solidFill>
                  <a:sysClr val="window" lastClr="FFFFFF"/>
                </a:solidFill>
              </a:rPr>
              <a:t>O‘zbek</a:t>
            </a:r>
            <a:r>
              <a:rPr lang="en-US" sz="3404" kern="0" spc="-5" dirty="0" smtClean="0">
                <a:solidFill>
                  <a:sysClr val="window" lastClr="FFFFFF"/>
                </a:solidFill>
              </a:rPr>
              <a:t> </a:t>
            </a:r>
            <a:r>
              <a:rPr lang="en-US" sz="3404" kern="0" spc="-5" dirty="0" err="1" smtClean="0">
                <a:solidFill>
                  <a:sysClr val="window" lastClr="FFFFFF"/>
                </a:solidFill>
              </a:rPr>
              <a:t>tili</a:t>
            </a:r>
            <a:endParaRPr lang="ru-RU" sz="3404" kern="0" spc="10" dirty="0">
              <a:solidFill>
                <a:sysClr val="window" lastClr="FFFFFF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395068" y="249977"/>
            <a:ext cx="1080120" cy="580360"/>
          </a:xfrm>
          <a:prstGeom prst="rect">
            <a:avLst/>
          </a:prstGeom>
          <a:solidFill>
            <a:srgbClr val="00B050"/>
          </a:solidFill>
          <a:ln w="19050">
            <a:solidFill>
              <a:schemeClr val="bg1"/>
            </a:solidFill>
          </a:ln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latin typeface="Arial" pitchFamily="34" charset="0"/>
                <a:cs typeface="Arial" pitchFamily="34" charset="0"/>
              </a:rPr>
              <a:t>10-</a:t>
            </a:r>
            <a:r>
              <a:rPr lang="en-US" sz="2000" b="1" dirty="0" err="1" smtClean="0">
                <a:latin typeface="Arial" pitchFamily="34" charset="0"/>
                <a:cs typeface="Arial" pitchFamily="34" charset="0"/>
              </a:rPr>
              <a:t>sinf</a:t>
            </a:r>
            <a:endParaRPr lang="ru-RU" sz="20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78644" y="1046361"/>
            <a:ext cx="4144083" cy="172354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sz="3200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Mavzu</a:t>
            </a:r>
            <a:r>
              <a:rPr lang="en-US" sz="32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:</a:t>
            </a:r>
          </a:p>
          <a:p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Salomatlik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Maqsad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holi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) II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dars</a:t>
            </a:r>
            <a:endParaRPr lang="en-US" sz="2800" b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8" name="Picture 2" descr="C:\Users\User\Desktop\Без названия (8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2200" y="1035015"/>
            <a:ext cx="1529630" cy="10194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16768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15471"/>
          </a:xfrm>
        </p:spPr>
        <p:txBody>
          <a:bodyPr/>
          <a:lstStyle/>
          <a:p>
            <a:pPr algn="ctr"/>
            <a:r>
              <a:rPr lang="en-US" dirty="0" err="1" smtClean="0"/>
              <a:t>O‘tgan</a:t>
            </a:r>
            <a:r>
              <a:rPr lang="en-US" dirty="0" smtClean="0"/>
              <a:t> </a:t>
            </a:r>
            <a:r>
              <a:rPr lang="en-US" dirty="0" err="1" smtClean="0"/>
              <a:t>dars</a:t>
            </a:r>
            <a:r>
              <a:rPr lang="en-US" dirty="0" smtClean="0"/>
              <a:t> </a:t>
            </a:r>
            <a:r>
              <a:rPr lang="en-US" dirty="0" err="1" smtClean="0"/>
              <a:t>mavzusini</a:t>
            </a:r>
            <a:r>
              <a:rPr lang="en-US" dirty="0" smtClean="0"/>
              <a:t> </a:t>
            </a:r>
            <a:r>
              <a:rPr lang="en-US" dirty="0" err="1" smtClean="0"/>
              <a:t>takrorlash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74586" y="470297"/>
            <a:ext cx="5616625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80975" algn="just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Palov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o‘zbek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xalqining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eng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sevimli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taomi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hisoblanadi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Har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oilada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haftasiga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kamida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ikki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marta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albatta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palov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pishiriladi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Odamlar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xursandchilik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kunlarida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to‘ylarda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azada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ham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palovsiz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marosim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o‘tkazmaydilar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indent="180975" algn="just"/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O‘zbekiston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ahli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palov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nafaqat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taom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balki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haqiqiy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san’at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asaridir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Chunki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har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viloyatning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o‘ziga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xos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palovi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bor.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 descr="C:\Users\User\Desktop\Без названия (3)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848" t="17788"/>
          <a:stretch/>
        </p:blipFill>
        <p:spPr bwMode="auto">
          <a:xfrm>
            <a:off x="4179044" y="2507898"/>
            <a:ext cx="1587066" cy="7357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86288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15471"/>
          </a:xfrm>
        </p:spPr>
        <p:txBody>
          <a:bodyPr/>
          <a:lstStyle/>
          <a:p>
            <a:pPr algn="ctr"/>
            <a:r>
              <a:rPr lang="en-US" dirty="0" err="1" smtClean="0"/>
              <a:t>O‘tilgan</a:t>
            </a:r>
            <a:r>
              <a:rPr lang="en-US" dirty="0" smtClean="0"/>
              <a:t> </a:t>
            </a:r>
            <a:r>
              <a:rPr lang="en-US" dirty="0" err="1" smtClean="0"/>
              <a:t>mavzuni</a:t>
            </a:r>
            <a:r>
              <a:rPr lang="en-US" dirty="0" smtClean="0"/>
              <a:t> </a:t>
            </a:r>
            <a:r>
              <a:rPr lang="en-US" dirty="0" err="1" smtClean="0"/>
              <a:t>takrorlash</a:t>
            </a:r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290612" y="830337"/>
            <a:ext cx="2941831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Salomatlik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–</a:t>
            </a:r>
          </a:p>
          <a:p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Sog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‘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tanda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–</a:t>
            </a:r>
          </a:p>
          <a:p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Sihat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tilasang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ko‘p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yema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–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El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sog‘ligi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–</a:t>
            </a:r>
          </a:p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Bosh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omon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bo‘lsa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Sog‘lik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umrning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–</a:t>
            </a:r>
          </a:p>
          <a:p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Quyosh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havo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–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714638" y="830337"/>
            <a:ext cx="15440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uman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boylik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730293" y="1096696"/>
            <a:ext cx="14157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og‘lom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aql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046771" y="1372005"/>
            <a:ext cx="27109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zzat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tilasang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ko‘p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dema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315685" y="1939816"/>
            <a:ext cx="16594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o‘ppi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topiladi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765375" y="1661333"/>
            <a:ext cx="13516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urt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boyligi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162333" y="2204181"/>
            <a:ext cx="9412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garovi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974255" y="2452475"/>
            <a:ext cx="13901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tanga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davo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8281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2" grpId="0"/>
      <p:bldP spid="13" grpId="0"/>
      <p:bldP spid="14" grpId="0"/>
      <p:bldP spid="15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15471"/>
          </a:xfrm>
        </p:spPr>
        <p:txBody>
          <a:bodyPr/>
          <a:lstStyle/>
          <a:p>
            <a:pPr algn="ctr"/>
            <a:r>
              <a:rPr lang="en-US" dirty="0" smtClean="0"/>
              <a:t>Ibn Sino </a:t>
            </a:r>
            <a:r>
              <a:rPr lang="en-US" dirty="0" err="1" smtClean="0"/>
              <a:t>shogirdlari</a:t>
            </a:r>
            <a:r>
              <a:rPr lang="en-US" dirty="0" smtClean="0"/>
              <a:t> (82-bet, 5-topshiriq)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46596" y="542305"/>
            <a:ext cx="5472607" cy="2585323"/>
          </a:xfrm>
        </p:spPr>
        <p:txBody>
          <a:bodyPr/>
          <a:lstStyle/>
          <a:p>
            <a:pPr indent="180975"/>
            <a:r>
              <a:rPr lang="en-US" b="1" i="0" dirty="0" err="1" smtClean="0"/>
              <a:t>Matnning</a:t>
            </a:r>
            <a:r>
              <a:rPr lang="en-US" b="1" i="0" dirty="0" smtClean="0"/>
              <a:t> </a:t>
            </a:r>
            <a:r>
              <a:rPr lang="en-US" b="1" i="0" dirty="0" err="1" smtClean="0"/>
              <a:t>mazmunini</a:t>
            </a:r>
            <a:r>
              <a:rPr lang="en-US" b="1" i="0" dirty="0" smtClean="0"/>
              <a:t> </a:t>
            </a:r>
            <a:r>
              <a:rPr lang="en-US" b="1" i="0" dirty="0" err="1" smtClean="0"/>
              <a:t>so‘zlab</a:t>
            </a:r>
            <a:r>
              <a:rPr lang="en-US" b="1" i="0" dirty="0" smtClean="0"/>
              <a:t> </a:t>
            </a:r>
            <a:r>
              <a:rPr lang="en-US" b="1" i="0" dirty="0" err="1" smtClean="0"/>
              <a:t>bering</a:t>
            </a:r>
            <a:r>
              <a:rPr lang="en-US" b="1" i="0" dirty="0" smtClean="0"/>
              <a:t>. </a:t>
            </a:r>
            <a:r>
              <a:rPr lang="en-US" b="1" i="0" dirty="0" err="1" smtClean="0"/>
              <a:t>Ajratib</a:t>
            </a:r>
            <a:r>
              <a:rPr lang="en-US" b="1" i="0" dirty="0" smtClean="0"/>
              <a:t> </a:t>
            </a:r>
            <a:r>
              <a:rPr lang="en-US" b="1" i="0" dirty="0" err="1" smtClean="0"/>
              <a:t>ko‘rsatilgan</a:t>
            </a:r>
            <a:r>
              <a:rPr lang="en-US" b="1" i="0" dirty="0" smtClean="0"/>
              <a:t> </a:t>
            </a:r>
            <a:r>
              <a:rPr lang="en-US" b="1" i="0" dirty="0" err="1" smtClean="0"/>
              <a:t>so‘zlarning</a:t>
            </a:r>
            <a:r>
              <a:rPr lang="en-US" b="1" i="0" dirty="0" smtClean="0"/>
              <a:t> </a:t>
            </a:r>
            <a:r>
              <a:rPr lang="en-US" b="1" i="0" dirty="0" err="1" smtClean="0"/>
              <a:t>ma’nosini</a:t>
            </a:r>
            <a:r>
              <a:rPr lang="en-US" b="1" i="0" dirty="0" smtClean="0"/>
              <a:t> </a:t>
            </a:r>
            <a:r>
              <a:rPr lang="en-US" b="1" i="0" dirty="0" err="1" smtClean="0"/>
              <a:t>tushuntiring</a:t>
            </a:r>
            <a:r>
              <a:rPr lang="en-US" b="1" i="0" dirty="0" smtClean="0"/>
              <a:t>. </a:t>
            </a:r>
            <a:r>
              <a:rPr lang="en-US" b="1" i="0" dirty="0" err="1" smtClean="0"/>
              <a:t>Matnga</a:t>
            </a:r>
            <a:r>
              <a:rPr lang="en-US" b="1" i="0" dirty="0" smtClean="0"/>
              <a:t> </a:t>
            </a:r>
            <a:r>
              <a:rPr lang="en-US" b="1" i="0" dirty="0" err="1" smtClean="0"/>
              <a:t>savollar</a:t>
            </a:r>
            <a:r>
              <a:rPr lang="en-US" b="1" i="0" dirty="0" smtClean="0"/>
              <a:t> </a:t>
            </a:r>
            <a:r>
              <a:rPr lang="en-US" b="1" i="0" dirty="0" err="1" smtClean="0"/>
              <a:t>tuzing</a:t>
            </a:r>
            <a:r>
              <a:rPr lang="en-US" b="1" i="0" dirty="0" smtClean="0"/>
              <a:t>.</a:t>
            </a:r>
          </a:p>
          <a:p>
            <a:pPr algn="ctr"/>
            <a:r>
              <a:rPr lang="en-US" dirty="0" smtClean="0"/>
              <a:t>(</a:t>
            </a:r>
            <a:r>
              <a:rPr lang="en-US" dirty="0" err="1" smtClean="0"/>
              <a:t>Rivoyat</a:t>
            </a:r>
            <a:r>
              <a:rPr lang="en-US" dirty="0" smtClean="0"/>
              <a:t>)</a:t>
            </a:r>
          </a:p>
          <a:p>
            <a:pPr algn="just"/>
            <a:r>
              <a:rPr lang="en-US" sz="1800" i="0" dirty="0"/>
              <a:t> </a:t>
            </a:r>
            <a:r>
              <a:rPr lang="en-US" sz="1800" i="0" dirty="0" smtClean="0"/>
              <a:t>  </a:t>
            </a:r>
            <a:r>
              <a:rPr lang="en-US" sz="1800" i="0" dirty="0" err="1" smtClean="0"/>
              <a:t>Tabiblarning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tabibi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ulug</a:t>
            </a:r>
            <a:r>
              <a:rPr lang="en-US" sz="1800" i="0" dirty="0" smtClean="0"/>
              <a:t>‘ hakim Ibn Sino </a:t>
            </a:r>
            <a:r>
              <a:rPr lang="en-US" sz="1800" i="0" dirty="0" err="1" smtClean="0"/>
              <a:t>kunlardan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bir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kuni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qattiq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og‘rib</a:t>
            </a:r>
            <a:r>
              <a:rPr lang="en-US" sz="1800" i="0" dirty="0" smtClean="0"/>
              <a:t>, </a:t>
            </a:r>
            <a:r>
              <a:rPr lang="en-US" sz="1800" i="0" dirty="0" err="1" smtClean="0"/>
              <a:t>ko‘rpa-to‘shak</a:t>
            </a:r>
            <a:r>
              <a:rPr lang="en-US" sz="1800" i="0" dirty="0"/>
              <a:t> </a:t>
            </a:r>
            <a:r>
              <a:rPr lang="en-US" sz="1800" i="0" dirty="0" err="1" smtClean="0"/>
              <a:t>qilib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yotib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qolibdi</a:t>
            </a:r>
            <a:r>
              <a:rPr lang="en-US" sz="1800" i="0" dirty="0" smtClean="0"/>
              <a:t>. Ibn </a:t>
            </a:r>
            <a:r>
              <a:rPr lang="en-US" sz="1800" i="0" dirty="0" err="1" smtClean="0"/>
              <a:t>Sinoning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shogirdlari</a:t>
            </a:r>
            <a:r>
              <a:rPr lang="en-US" sz="1800" i="0" dirty="0" smtClean="0"/>
              <a:t>, </a:t>
            </a:r>
            <a:r>
              <a:rPr lang="en-US" sz="1800" i="0" dirty="0" err="1" smtClean="0"/>
              <a:t>eng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yaqin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do‘st-birodarlari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yig‘ilishibdi</a:t>
            </a:r>
            <a:r>
              <a:rPr lang="en-US" sz="1800" i="0" dirty="0" smtClean="0"/>
              <a:t>. </a:t>
            </a:r>
            <a:r>
              <a:rPr lang="en-US" sz="1800" i="0" dirty="0" err="1" smtClean="0"/>
              <a:t>Ular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yaxshi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so‘zlar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aytib</a:t>
            </a:r>
            <a:r>
              <a:rPr lang="en-US" sz="1800" i="0" dirty="0" smtClean="0"/>
              <a:t>, </a:t>
            </a:r>
            <a:r>
              <a:rPr lang="en-US" sz="1800" i="0" dirty="0" err="1" smtClean="0"/>
              <a:t>ulug</a:t>
            </a:r>
            <a:r>
              <a:rPr lang="en-US" sz="1800" i="0" dirty="0" smtClean="0"/>
              <a:t>‘ </a:t>
            </a:r>
            <a:r>
              <a:rPr lang="en-US" sz="1800" i="0" dirty="0" err="1" smtClean="0"/>
              <a:t>tabibning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ko‘nglini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ko‘tarishga</a:t>
            </a:r>
            <a:r>
              <a:rPr lang="en-US" sz="1800" i="0" dirty="0" smtClean="0"/>
              <a:t>, </a:t>
            </a:r>
            <a:r>
              <a:rPr lang="en-US" sz="1800" i="0" dirty="0" err="1" smtClean="0"/>
              <a:t>kayfiyatini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yaxshilashga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harakat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qilishsa</a:t>
            </a:r>
            <a:r>
              <a:rPr lang="en-US" sz="1800" i="0" dirty="0" smtClean="0"/>
              <a:t>, </a:t>
            </a:r>
            <a:r>
              <a:rPr lang="en-US" sz="1800" i="0" dirty="0" err="1" smtClean="0"/>
              <a:t>shogirdlari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ustozlarini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dori-darmonlar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bilan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davolashga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kirishibdilar</a:t>
            </a:r>
            <a:r>
              <a:rPr lang="en-US" sz="1800" i="0" dirty="0" smtClean="0"/>
              <a:t>.</a:t>
            </a:r>
            <a:endParaRPr lang="ru-RU" sz="1800" i="0" dirty="0"/>
          </a:p>
        </p:txBody>
      </p:sp>
    </p:spTree>
    <p:extLst>
      <p:ext uri="{BB962C8B-B14F-4D97-AF65-F5344CB8AC3E}">
        <p14:creationId xmlns:p14="http://schemas.microsoft.com/office/powerpoint/2010/main" val="1673403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39" y="119200"/>
            <a:ext cx="5164320" cy="315471"/>
          </a:xfrm>
        </p:spPr>
        <p:txBody>
          <a:bodyPr/>
          <a:lstStyle/>
          <a:p>
            <a:pPr algn="ctr"/>
            <a:r>
              <a:rPr lang="en-US" dirty="0" smtClean="0"/>
              <a:t>Ibn Sino </a:t>
            </a:r>
            <a:r>
              <a:rPr lang="en-US" dirty="0" err="1" smtClean="0"/>
              <a:t>shogirdlari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46596" y="614313"/>
            <a:ext cx="5472607" cy="2492990"/>
          </a:xfrm>
        </p:spPr>
        <p:txBody>
          <a:bodyPr/>
          <a:lstStyle/>
          <a:p>
            <a:pPr indent="180975" algn="just"/>
            <a:r>
              <a:rPr lang="en-US" sz="1800" i="0" dirty="0" smtClean="0"/>
              <a:t>Ibn Sino </a:t>
            </a:r>
            <a:r>
              <a:rPr lang="en-US" sz="1800" i="0" dirty="0" err="1" smtClean="0"/>
              <a:t>do‘st-birodarlariga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rahmatlar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aytib</a:t>
            </a:r>
            <a:r>
              <a:rPr lang="en-US" sz="1800" i="0" dirty="0" smtClean="0"/>
              <a:t>, </a:t>
            </a:r>
            <a:r>
              <a:rPr lang="en-US" sz="1800" i="0" dirty="0" err="1" smtClean="0"/>
              <a:t>shogirdlariga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esa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shunday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debdi</a:t>
            </a:r>
            <a:r>
              <a:rPr lang="en-US" sz="1800" i="0" dirty="0" smtClean="0"/>
              <a:t>.</a:t>
            </a:r>
          </a:p>
          <a:p>
            <a:pPr indent="180975" algn="just"/>
            <a:r>
              <a:rPr lang="en-US" sz="1800" i="0" dirty="0" smtClean="0"/>
              <a:t>- </a:t>
            </a:r>
            <a:r>
              <a:rPr lang="en-US" sz="1800" i="0" dirty="0" err="1" smtClean="0"/>
              <a:t>Ey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shogirdlarim</a:t>
            </a:r>
            <a:r>
              <a:rPr lang="en-US" sz="1800" i="0" dirty="0" smtClean="0"/>
              <a:t>, </a:t>
            </a:r>
            <a:r>
              <a:rPr lang="en-US" sz="1800" i="0" dirty="0" err="1" smtClean="0"/>
              <a:t>mening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kunim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bitgan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ko‘rinadi</a:t>
            </a:r>
            <a:r>
              <a:rPr lang="en-US" sz="1800" i="0" dirty="0" smtClean="0"/>
              <a:t>. Shu bois </a:t>
            </a:r>
            <a:r>
              <a:rPr lang="en-US" sz="1800" i="0" dirty="0" err="1" smtClean="0"/>
              <a:t>meni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davolayman</a:t>
            </a:r>
            <a:r>
              <a:rPr lang="en-US" sz="1800" i="0" dirty="0" smtClean="0"/>
              <a:t> deb, </a:t>
            </a:r>
            <a:r>
              <a:rPr lang="en-US" sz="1800" i="0" dirty="0" err="1" smtClean="0"/>
              <a:t>behuda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harakat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qilmanglar</a:t>
            </a:r>
            <a:r>
              <a:rPr lang="en-US" sz="1800" i="0" dirty="0" smtClean="0"/>
              <a:t>. </a:t>
            </a:r>
            <a:r>
              <a:rPr lang="en-US" sz="1800" i="0" dirty="0" err="1" smtClean="0"/>
              <a:t>Bordi-yu</a:t>
            </a:r>
            <a:r>
              <a:rPr lang="en-US" sz="1800" i="0" dirty="0" smtClean="0"/>
              <a:t>, </a:t>
            </a:r>
            <a:r>
              <a:rPr lang="en-US" sz="1800" i="0" dirty="0" err="1" smtClean="0"/>
              <a:t>kunim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bitib</a:t>
            </a:r>
            <a:r>
              <a:rPr lang="en-US" sz="1800" i="0" dirty="0" smtClean="0"/>
              <a:t>, </a:t>
            </a:r>
            <a:r>
              <a:rPr lang="en-US" sz="1800" i="0" dirty="0" err="1" smtClean="0"/>
              <a:t>vafot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etsam</a:t>
            </a:r>
            <a:r>
              <a:rPr lang="en-US" sz="1800" i="0" dirty="0" smtClean="0"/>
              <a:t>, </a:t>
            </a:r>
            <a:r>
              <a:rPr lang="en-US" sz="1800" i="0" dirty="0" err="1" smtClean="0"/>
              <a:t>yig‘i-sig‘i</a:t>
            </a:r>
            <a:r>
              <a:rPr lang="en-US" sz="1800" i="0" dirty="0" smtClean="0"/>
              <a:t>, oh-</a:t>
            </a:r>
            <a:r>
              <a:rPr lang="en-US" sz="1800" i="0" dirty="0" err="1" smtClean="0"/>
              <a:t>voh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qilmanglar</a:t>
            </a:r>
            <a:r>
              <a:rPr lang="en-US" sz="1800" i="0" dirty="0" smtClean="0"/>
              <a:t>. </a:t>
            </a:r>
            <a:r>
              <a:rPr lang="en-US" sz="1800" i="0" dirty="0" err="1" smtClean="0"/>
              <a:t>Faqat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haqimga</a:t>
            </a:r>
            <a:r>
              <a:rPr lang="en-US" sz="1800" i="0" dirty="0" smtClean="0"/>
              <a:t> duo </a:t>
            </a:r>
            <a:r>
              <a:rPr lang="en-US" sz="1800" i="0" dirty="0" err="1" smtClean="0"/>
              <a:t>qilib</a:t>
            </a:r>
            <a:r>
              <a:rPr lang="en-US" sz="1800" i="0" dirty="0" smtClean="0"/>
              <a:t>, </a:t>
            </a:r>
            <a:r>
              <a:rPr lang="en-US" sz="1800" i="0" dirty="0" err="1" smtClean="0"/>
              <a:t>onda-sonda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qabrimni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ziyorat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qilsanglar</a:t>
            </a:r>
            <a:r>
              <a:rPr lang="en-US" sz="1800" i="0" dirty="0" smtClean="0"/>
              <a:t>, bas. </a:t>
            </a:r>
            <a:r>
              <a:rPr lang="en-US" sz="1800" i="0" dirty="0" err="1" smtClean="0"/>
              <a:t>Va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yana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ustoz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olamdan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o‘tdi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endi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tabobat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oqsaydi</a:t>
            </a:r>
            <a:r>
              <a:rPr lang="en-US" sz="1800" i="0" dirty="0" smtClean="0"/>
              <a:t>, deb ham </a:t>
            </a:r>
            <a:r>
              <a:rPr lang="en-US" sz="1800" i="0" dirty="0" err="1" smtClean="0"/>
              <a:t>qayg‘urmanglar</a:t>
            </a:r>
            <a:r>
              <a:rPr lang="en-US" sz="1800" i="0" dirty="0" smtClean="0"/>
              <a:t>.</a:t>
            </a:r>
            <a:endParaRPr lang="ru-RU" sz="1800" i="0" dirty="0"/>
          </a:p>
        </p:txBody>
      </p:sp>
    </p:spTree>
    <p:extLst>
      <p:ext uri="{BB962C8B-B14F-4D97-AF65-F5344CB8AC3E}">
        <p14:creationId xmlns:p14="http://schemas.microsoft.com/office/powerpoint/2010/main" val="385559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15471"/>
          </a:xfrm>
        </p:spPr>
        <p:txBody>
          <a:bodyPr/>
          <a:lstStyle/>
          <a:p>
            <a:pPr algn="ctr"/>
            <a:r>
              <a:rPr lang="en-US" dirty="0"/>
              <a:t>Ibn Sino </a:t>
            </a:r>
            <a:r>
              <a:rPr lang="en-US" dirty="0" err="1"/>
              <a:t>shogirdlari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46596" y="614313"/>
            <a:ext cx="5544615" cy="2492990"/>
          </a:xfrm>
        </p:spPr>
        <p:txBody>
          <a:bodyPr/>
          <a:lstStyle/>
          <a:p>
            <a:pPr indent="180975"/>
            <a:r>
              <a:rPr lang="en-US" sz="1800" i="0" dirty="0" err="1" smtClean="0"/>
              <a:t>O‘rnimga</a:t>
            </a:r>
            <a:r>
              <a:rPr lang="en-US" sz="1800" i="0" dirty="0" smtClean="0"/>
              <a:t> </a:t>
            </a:r>
            <a:r>
              <a:rPr lang="en-US" sz="1800" i="0" dirty="0" err="1"/>
              <a:t>besh</a:t>
            </a:r>
            <a:r>
              <a:rPr lang="en-US" sz="1800" i="0" dirty="0"/>
              <a:t> </a:t>
            </a:r>
            <a:r>
              <a:rPr lang="en-US" sz="1800" i="0" dirty="0" err="1"/>
              <a:t>zo‘r</a:t>
            </a:r>
            <a:r>
              <a:rPr lang="en-US" sz="1800" i="0" dirty="0"/>
              <a:t> </a:t>
            </a:r>
            <a:r>
              <a:rPr lang="en-US" sz="1800" i="0" dirty="0" err="1"/>
              <a:t>tabibni</a:t>
            </a:r>
            <a:r>
              <a:rPr lang="en-US" sz="1800" i="0" dirty="0"/>
              <a:t> </a:t>
            </a:r>
            <a:r>
              <a:rPr lang="en-US" sz="1800" i="0" dirty="0" err="1"/>
              <a:t>qoldirib</a:t>
            </a:r>
            <a:r>
              <a:rPr lang="en-US" sz="1800" i="0" dirty="0"/>
              <a:t> </a:t>
            </a:r>
            <a:r>
              <a:rPr lang="en-US" sz="1800" i="0" dirty="0" err="1"/>
              <a:t>ketyapman</a:t>
            </a:r>
            <a:r>
              <a:rPr lang="en-US" sz="1800" i="0" dirty="0"/>
              <a:t>. Shu </a:t>
            </a:r>
            <a:r>
              <a:rPr lang="en-US" sz="1800" i="0" dirty="0" err="1"/>
              <a:t>tabiblarning</a:t>
            </a:r>
            <a:r>
              <a:rPr lang="en-US" sz="1800" i="0" dirty="0"/>
              <a:t> </a:t>
            </a:r>
            <a:r>
              <a:rPr lang="en-US" sz="1800" i="0" dirty="0" err="1"/>
              <a:t>maslahatlariga</a:t>
            </a:r>
            <a:r>
              <a:rPr lang="en-US" sz="1800" i="0" dirty="0"/>
              <a:t> </a:t>
            </a:r>
            <a:r>
              <a:rPr lang="en-US" sz="1800" i="0" dirty="0" err="1"/>
              <a:t>o‘zlaringiz</a:t>
            </a:r>
            <a:r>
              <a:rPr lang="en-US" sz="1800" i="0" dirty="0"/>
              <a:t> ham </a:t>
            </a:r>
            <a:r>
              <a:rPr lang="en-US" sz="1800" i="0" dirty="0" err="1"/>
              <a:t>doim</a:t>
            </a:r>
            <a:r>
              <a:rPr lang="en-US" sz="1800" i="0" dirty="0"/>
              <a:t> </a:t>
            </a:r>
            <a:r>
              <a:rPr lang="en-US" sz="1800" i="0" dirty="0" err="1"/>
              <a:t>amal</a:t>
            </a:r>
            <a:r>
              <a:rPr lang="en-US" sz="1800" i="0" dirty="0"/>
              <a:t> </a:t>
            </a:r>
            <a:r>
              <a:rPr lang="en-US" sz="1800" i="0" dirty="0" err="1"/>
              <a:t>qilinglar</a:t>
            </a:r>
            <a:r>
              <a:rPr lang="en-US" sz="1800" i="0" dirty="0"/>
              <a:t>, </a:t>
            </a:r>
            <a:r>
              <a:rPr lang="en-US" sz="1800" i="0" dirty="0" err="1"/>
              <a:t>boshqalarni</a:t>
            </a:r>
            <a:r>
              <a:rPr lang="en-US" sz="1800" i="0" dirty="0"/>
              <a:t> ham </a:t>
            </a:r>
            <a:r>
              <a:rPr lang="en-US" sz="1800" i="0" dirty="0" err="1"/>
              <a:t>shunga</a:t>
            </a:r>
            <a:r>
              <a:rPr lang="en-US" sz="1800" i="0" dirty="0"/>
              <a:t> </a:t>
            </a:r>
            <a:r>
              <a:rPr lang="en-US" sz="1800" i="0" dirty="0" err="1"/>
              <a:t>da’vat</a:t>
            </a:r>
            <a:r>
              <a:rPr lang="en-US" sz="1800" i="0" dirty="0"/>
              <a:t> </a:t>
            </a:r>
            <a:r>
              <a:rPr lang="en-US" sz="1800" i="0" dirty="0" err="1"/>
              <a:t>etinglar</a:t>
            </a:r>
            <a:r>
              <a:rPr lang="en-US" sz="1800" i="0" dirty="0" smtClean="0"/>
              <a:t>, - </a:t>
            </a:r>
            <a:r>
              <a:rPr lang="en-US" sz="1800" i="0" dirty="0" err="1" smtClean="0"/>
              <a:t>debdi</a:t>
            </a:r>
            <a:r>
              <a:rPr lang="en-US" sz="1800" i="0" dirty="0" smtClean="0"/>
              <a:t>.</a:t>
            </a:r>
          </a:p>
          <a:p>
            <a:pPr indent="180975"/>
            <a:r>
              <a:rPr lang="en-US" sz="1800" i="0" dirty="0" smtClean="0"/>
              <a:t>Ibn </a:t>
            </a:r>
            <a:r>
              <a:rPr lang="en-US" sz="1800" i="0" dirty="0" err="1" smtClean="0"/>
              <a:t>Sinoning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shogirdlaridan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biri</a:t>
            </a:r>
            <a:r>
              <a:rPr lang="en-US" sz="1800" i="0" dirty="0" smtClean="0"/>
              <a:t>:</a:t>
            </a:r>
          </a:p>
          <a:p>
            <a:pPr indent="180975"/>
            <a:r>
              <a:rPr lang="en-US" sz="1800" i="0" dirty="0" smtClean="0"/>
              <a:t>- </a:t>
            </a:r>
            <a:r>
              <a:rPr lang="en-US" sz="1800" i="0" dirty="0" err="1" smtClean="0"/>
              <a:t>Ustoz</a:t>
            </a:r>
            <a:r>
              <a:rPr lang="en-US" sz="1800" i="0" dirty="0" smtClean="0"/>
              <a:t>, </a:t>
            </a:r>
            <a:r>
              <a:rPr lang="en-US" sz="1800" i="0" dirty="0" err="1" smtClean="0"/>
              <a:t>siz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aytgan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tabiblar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kimlar</a:t>
            </a:r>
            <a:r>
              <a:rPr lang="en-US" sz="1800" i="0" dirty="0" smtClean="0"/>
              <a:t>? - deb </a:t>
            </a:r>
            <a:r>
              <a:rPr lang="en-US" sz="1800" i="0" dirty="0" err="1" smtClean="0"/>
              <a:t>so‘rabdi</a:t>
            </a:r>
            <a:r>
              <a:rPr lang="en-US" sz="1800" i="0" dirty="0" smtClean="0"/>
              <a:t>.</a:t>
            </a:r>
          </a:p>
          <a:p>
            <a:pPr indent="180975"/>
            <a:r>
              <a:rPr lang="en-US" sz="1800" i="0" dirty="0" err="1" smtClean="0"/>
              <a:t>Shunda</a:t>
            </a:r>
            <a:r>
              <a:rPr lang="en-US" sz="1800" i="0" dirty="0" smtClean="0"/>
              <a:t> Ibn Sino:</a:t>
            </a:r>
          </a:p>
          <a:p>
            <a:pPr indent="180975"/>
            <a:r>
              <a:rPr lang="en-US" sz="1800" i="0" dirty="0" smtClean="0"/>
              <a:t>- Men </a:t>
            </a:r>
            <a:r>
              <a:rPr lang="en-US" sz="1800" i="0" dirty="0" err="1" smtClean="0"/>
              <a:t>qoldirib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ketayotgan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zo‘r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tabiblardan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biri</a:t>
            </a:r>
            <a:r>
              <a:rPr lang="en-US" sz="1800" i="0" dirty="0" smtClean="0"/>
              <a:t> - </a:t>
            </a:r>
            <a:r>
              <a:rPr lang="en-US" sz="1800" i="0" dirty="0" err="1" smtClean="0"/>
              <a:t>tozalik</a:t>
            </a:r>
            <a:r>
              <a:rPr lang="en-US" sz="1800" i="0" dirty="0" smtClean="0"/>
              <a:t>, </a:t>
            </a:r>
            <a:r>
              <a:rPr lang="en-US" sz="1800" i="0" dirty="0" err="1" smtClean="0"/>
              <a:t>ikkinchisi</a:t>
            </a:r>
            <a:r>
              <a:rPr lang="en-US" sz="1800" i="0" dirty="0" smtClean="0"/>
              <a:t> - </a:t>
            </a:r>
            <a:r>
              <a:rPr lang="en-US" sz="1800" i="0" dirty="0" err="1" smtClean="0"/>
              <a:t>parhez</a:t>
            </a:r>
            <a:r>
              <a:rPr lang="en-US" sz="1800" i="0" dirty="0" smtClean="0"/>
              <a:t>, </a:t>
            </a:r>
            <a:r>
              <a:rPr lang="en-US" sz="1800" i="0" dirty="0" err="1" smtClean="0"/>
              <a:t>uchinchisi</a:t>
            </a:r>
            <a:r>
              <a:rPr lang="en-US" sz="1800" i="0" dirty="0" smtClean="0"/>
              <a:t> - </a:t>
            </a:r>
            <a:r>
              <a:rPr lang="en-US" sz="1800" i="0" dirty="0" err="1" smtClean="0"/>
              <a:t>badantarbiya</a:t>
            </a:r>
            <a:r>
              <a:rPr lang="en-US" sz="1800" i="0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26289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15471"/>
          </a:xfrm>
        </p:spPr>
        <p:txBody>
          <a:bodyPr/>
          <a:lstStyle/>
          <a:p>
            <a:pPr algn="ctr"/>
            <a:r>
              <a:rPr lang="en-US" dirty="0"/>
              <a:t>Ibn Sino </a:t>
            </a:r>
            <a:r>
              <a:rPr lang="en-US" dirty="0" err="1"/>
              <a:t>shogirdlari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46596" y="614313"/>
            <a:ext cx="5472607" cy="2215991"/>
          </a:xfrm>
        </p:spPr>
        <p:txBody>
          <a:bodyPr/>
          <a:lstStyle/>
          <a:p>
            <a:pPr indent="180975" algn="just"/>
            <a:r>
              <a:rPr lang="en-US" sz="1800" i="0" dirty="0" err="1" smtClean="0"/>
              <a:t>Va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qolgan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ikkisi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mizoj</a:t>
            </a:r>
            <a:r>
              <a:rPr lang="en-US" sz="1800" i="0" dirty="0" smtClean="0"/>
              <a:t> (temperament) </a:t>
            </a:r>
            <a:r>
              <a:rPr lang="en-US" sz="1800" i="0" dirty="0" err="1" smtClean="0"/>
              <a:t>va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kayfiyatdir</a:t>
            </a:r>
            <a:r>
              <a:rPr lang="en-US" sz="1800" i="0" dirty="0" smtClean="0"/>
              <a:t>. </a:t>
            </a:r>
            <a:r>
              <a:rPr lang="en-US" sz="1800" i="0" dirty="0" err="1" smtClean="0"/>
              <a:t>Doimo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pokiza</a:t>
            </a:r>
            <a:r>
              <a:rPr lang="en-US" sz="1800" i="0" dirty="0" smtClean="0"/>
              <a:t>, </a:t>
            </a:r>
            <a:r>
              <a:rPr lang="en-US" sz="1800" i="0" dirty="0" err="1" smtClean="0"/>
              <a:t>ozoda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bo‘lishlik</a:t>
            </a:r>
            <a:r>
              <a:rPr lang="en-US" sz="1800" i="0" dirty="0" smtClean="0"/>
              <a:t>, </a:t>
            </a:r>
            <a:r>
              <a:rPr lang="en-US" sz="1800" i="0" dirty="0" err="1" smtClean="0"/>
              <a:t>ko‘ringan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narsani</a:t>
            </a:r>
            <a:r>
              <a:rPr lang="en-US" sz="1800" i="0" dirty="0" smtClean="0"/>
              <a:t>, </a:t>
            </a:r>
            <a:r>
              <a:rPr lang="en-US" sz="1800" i="0" dirty="0" err="1" smtClean="0"/>
              <a:t>ya’ni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ovqatni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yeyavermaslik</a:t>
            </a:r>
            <a:r>
              <a:rPr lang="en-US" sz="1800" i="0" dirty="0" smtClean="0"/>
              <a:t>, </a:t>
            </a:r>
            <a:r>
              <a:rPr lang="en-US" sz="1800" i="0" dirty="0" err="1" smtClean="0"/>
              <a:t>apil-tapil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ovqatlanmaslik</a:t>
            </a:r>
            <a:r>
              <a:rPr lang="en-US" sz="1800" i="0" dirty="0" smtClean="0"/>
              <a:t>, </a:t>
            </a:r>
            <a:r>
              <a:rPr lang="en-US" sz="1800" i="0" dirty="0" err="1" smtClean="0"/>
              <a:t>ovqatlanishda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parhez</a:t>
            </a:r>
            <a:r>
              <a:rPr lang="en-US" sz="1800" i="0" dirty="0" smtClean="0"/>
              <a:t>, </a:t>
            </a:r>
            <a:r>
              <a:rPr lang="en-US" sz="1800" i="0" dirty="0" err="1" smtClean="0"/>
              <a:t>me’yorni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bilishlik</a:t>
            </a:r>
            <a:r>
              <a:rPr lang="en-US" sz="1800" i="0" dirty="0" smtClean="0"/>
              <a:t>, </a:t>
            </a:r>
            <a:r>
              <a:rPr lang="en-US" sz="1800" i="0" dirty="0" err="1" smtClean="0"/>
              <a:t>badan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a’zolarini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harakatsiz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qoldirmaslik</a:t>
            </a:r>
            <a:r>
              <a:rPr lang="en-US" sz="1800" i="0" dirty="0" smtClean="0"/>
              <a:t>, </a:t>
            </a:r>
            <a:r>
              <a:rPr lang="en-US" sz="1800" i="0" dirty="0" err="1" smtClean="0"/>
              <a:t>mizojni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unutmaslik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va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nihoyat</a:t>
            </a:r>
            <a:r>
              <a:rPr lang="en-US" sz="1800" i="0" dirty="0" smtClean="0"/>
              <a:t>, </a:t>
            </a:r>
            <a:r>
              <a:rPr lang="en-US" sz="1800" i="0" dirty="0" err="1" smtClean="0"/>
              <a:t>kayfiyatni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yaxshi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tutishga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harakat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qilish</a:t>
            </a:r>
            <a:r>
              <a:rPr lang="en-US" sz="1800" i="0" dirty="0" smtClean="0"/>
              <a:t>.</a:t>
            </a:r>
          </a:p>
          <a:p>
            <a:pPr indent="180975" algn="just"/>
            <a:r>
              <a:rPr lang="en-US" sz="1800" i="0" dirty="0" smtClean="0"/>
              <a:t>Mana </a:t>
            </a:r>
            <a:r>
              <a:rPr lang="en-US" sz="1800" i="0" dirty="0" err="1" smtClean="0"/>
              <a:t>shu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aytganlarimga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amal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qilinsa</a:t>
            </a:r>
            <a:r>
              <a:rPr lang="en-US" sz="1800" i="0" dirty="0" smtClean="0"/>
              <a:t>, </a:t>
            </a:r>
            <a:r>
              <a:rPr lang="en-US" sz="1800" i="0" dirty="0" err="1" smtClean="0"/>
              <a:t>kasallanish</a:t>
            </a:r>
            <a:r>
              <a:rPr lang="en-US" sz="1800" i="0" dirty="0" smtClean="0"/>
              <a:t> u </a:t>
            </a:r>
            <a:r>
              <a:rPr lang="en-US" sz="1800" i="0" dirty="0" err="1" smtClean="0"/>
              <a:t>yoqda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tursin</a:t>
            </a:r>
            <a:r>
              <a:rPr lang="en-US" sz="1800" i="0" dirty="0" smtClean="0"/>
              <a:t>, </a:t>
            </a:r>
            <a:r>
              <a:rPr lang="en-US" sz="1800" i="0" dirty="0" err="1" smtClean="0"/>
              <a:t>bevaqt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o‘lim</a:t>
            </a:r>
            <a:r>
              <a:rPr lang="en-US" sz="1800" i="0" dirty="0" smtClean="0"/>
              <a:t> ham </a:t>
            </a:r>
            <a:r>
              <a:rPr lang="en-US" sz="1800" i="0" dirty="0" err="1" smtClean="0"/>
              <a:t>orqaga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chekinadi</a:t>
            </a:r>
            <a:r>
              <a:rPr lang="en-US" sz="1800" i="0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49037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8604" y="182116"/>
            <a:ext cx="5472608" cy="246221"/>
          </a:xfrm>
        </p:spPr>
        <p:txBody>
          <a:bodyPr/>
          <a:lstStyle/>
          <a:p>
            <a:r>
              <a:rPr lang="en-US" sz="1600" dirty="0" err="1" smtClean="0"/>
              <a:t>Luqmoni</a:t>
            </a:r>
            <a:r>
              <a:rPr lang="en-US" sz="1600" dirty="0" smtClean="0"/>
              <a:t> Hakim </a:t>
            </a:r>
            <a:r>
              <a:rPr lang="en-US" sz="1600" dirty="0" err="1" smtClean="0"/>
              <a:t>fikrlarini</a:t>
            </a:r>
            <a:r>
              <a:rPr lang="en-US" sz="1600" dirty="0" smtClean="0"/>
              <a:t> </a:t>
            </a:r>
            <a:r>
              <a:rPr lang="en-US" sz="1600" dirty="0" err="1" smtClean="0"/>
              <a:t>o‘qing</a:t>
            </a:r>
            <a:r>
              <a:rPr lang="en-US" sz="1600" dirty="0" smtClean="0"/>
              <a:t> </a:t>
            </a:r>
            <a:r>
              <a:rPr lang="en-US" sz="1600" dirty="0" err="1" smtClean="0"/>
              <a:t>va</a:t>
            </a:r>
            <a:r>
              <a:rPr lang="en-US" sz="1600" dirty="0" smtClean="0"/>
              <a:t> </a:t>
            </a:r>
            <a:r>
              <a:rPr lang="en-US" sz="1600" dirty="0" err="1" smtClean="0"/>
              <a:t>munosabat</a:t>
            </a:r>
            <a:r>
              <a:rPr lang="en-US" sz="1600" dirty="0" smtClean="0"/>
              <a:t> </a:t>
            </a:r>
            <a:r>
              <a:rPr lang="en-US" sz="1600" dirty="0" err="1" smtClean="0"/>
              <a:t>bildiring</a:t>
            </a:r>
            <a:r>
              <a:rPr lang="en-US" sz="1600" dirty="0" smtClean="0"/>
              <a:t>.</a:t>
            </a:r>
            <a:endParaRPr lang="ru-RU" sz="16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49176" y="542305"/>
            <a:ext cx="5616624" cy="2769989"/>
          </a:xfrm>
        </p:spPr>
        <p:txBody>
          <a:bodyPr/>
          <a:lstStyle/>
          <a:p>
            <a:r>
              <a:rPr lang="en-US" dirty="0" smtClean="0"/>
              <a:t>   </a:t>
            </a:r>
            <a:r>
              <a:rPr lang="en-US" sz="1800" i="0" dirty="0" err="1" smtClean="0"/>
              <a:t>Barcha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lazzatni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tatib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ko‘rdim</a:t>
            </a:r>
            <a:r>
              <a:rPr lang="en-US" sz="1800" i="0" dirty="0" smtClean="0"/>
              <a:t>, ammo </a:t>
            </a:r>
            <a:r>
              <a:rPr lang="en-US" sz="1800" i="0" dirty="0" err="1" smtClean="0"/>
              <a:t>salomatlikdan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yaxshi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lazzatni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topmadim</a:t>
            </a:r>
            <a:r>
              <a:rPr lang="en-US" sz="1800" i="0" dirty="0" smtClean="0"/>
              <a:t>. </a:t>
            </a:r>
            <a:r>
              <a:rPr lang="en-US" sz="1800" i="0" dirty="0" err="1" smtClean="0"/>
              <a:t>Eng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shirin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lazzat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sog</a:t>
            </a:r>
            <a:r>
              <a:rPr lang="en-US" sz="1800" i="0" dirty="0" smtClean="0"/>
              <a:t>‘- </a:t>
            </a:r>
            <a:r>
              <a:rPr lang="en-US" sz="1800" i="0" dirty="0" err="1" smtClean="0"/>
              <a:t>salomatlik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ekanini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angladim</a:t>
            </a:r>
            <a:r>
              <a:rPr lang="en-US" sz="1800" i="0" dirty="0" smtClean="0"/>
              <a:t>.</a:t>
            </a:r>
          </a:p>
          <a:p>
            <a:r>
              <a:rPr lang="en-US" sz="1800" i="0" dirty="0" err="1" smtClean="0"/>
              <a:t>Ey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og‘lim</a:t>
            </a:r>
            <a:r>
              <a:rPr lang="en-US" sz="1800" i="0" dirty="0" smtClean="0"/>
              <a:t>! </a:t>
            </a:r>
            <a:r>
              <a:rPr lang="en-US" sz="1800" i="0" dirty="0" err="1" smtClean="0"/>
              <a:t>Doimo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sog‘lom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bo‘lay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desang</a:t>
            </a:r>
            <a:r>
              <a:rPr lang="en-US" sz="1800" i="0" dirty="0" smtClean="0"/>
              <a:t>, </a:t>
            </a:r>
            <a:r>
              <a:rPr lang="en-US" sz="1800" i="0" dirty="0" err="1" smtClean="0"/>
              <a:t>quyidagilarga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diqqat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qil</a:t>
            </a:r>
            <a:r>
              <a:rPr lang="en-US" sz="1800" i="0" dirty="0" smtClean="0"/>
              <a:t>:</a:t>
            </a:r>
          </a:p>
          <a:p>
            <a:pPr lvl="2"/>
            <a:r>
              <a:rPr lang="en-US" i="0" dirty="0" smtClean="0"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n-US" i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Kunduzi</a:t>
            </a:r>
            <a:r>
              <a:rPr lang="en-US" i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ko‘p</a:t>
            </a:r>
            <a:r>
              <a:rPr lang="en-US" i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uxlama</a:t>
            </a:r>
            <a:r>
              <a:rPr lang="en-US" i="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lvl="2"/>
            <a:r>
              <a:rPr lang="en-US" i="0" dirty="0" smtClean="0"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n-US" i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Kechasi</a:t>
            </a:r>
            <a:r>
              <a:rPr lang="en-US" i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oz</a:t>
            </a:r>
            <a:r>
              <a:rPr lang="en-US" i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uxla</a:t>
            </a:r>
            <a:r>
              <a:rPr lang="en-US" i="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lvl="2"/>
            <a:r>
              <a:rPr lang="en-US" i="0" dirty="0" smtClean="0"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en-US" i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Kechasi</a:t>
            </a:r>
            <a:r>
              <a:rPr lang="en-US" i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ko‘p</a:t>
            </a:r>
            <a:r>
              <a:rPr lang="en-US" i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suv</a:t>
            </a:r>
            <a:r>
              <a:rPr lang="en-US" i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ichma</a:t>
            </a:r>
            <a:r>
              <a:rPr lang="en-US" i="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lvl="2"/>
            <a:r>
              <a:rPr lang="en-US" i="0" dirty="0" smtClean="0">
                <a:latin typeface="Arial" panose="020B0604020202020204" pitchFamily="34" charset="0"/>
                <a:cs typeface="Arial" panose="020B0604020202020204" pitchFamily="34" charset="0"/>
              </a:rPr>
              <a:t>4. </a:t>
            </a:r>
            <a:r>
              <a:rPr lang="en-US" i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Bo‘kkuncha</a:t>
            </a:r>
            <a:r>
              <a:rPr lang="en-US" i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ovqat</a:t>
            </a:r>
            <a:r>
              <a:rPr lang="en-US" i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i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yema</a:t>
            </a:r>
            <a:r>
              <a:rPr lang="en-US" i="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ru-RU" sz="1800" i="0" dirty="0"/>
          </a:p>
        </p:txBody>
      </p:sp>
    </p:spTree>
    <p:extLst>
      <p:ext uri="{BB962C8B-B14F-4D97-AF65-F5344CB8AC3E}">
        <p14:creationId xmlns:p14="http://schemas.microsoft.com/office/powerpoint/2010/main" val="2111319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3372" y="173725"/>
            <a:ext cx="5544616" cy="246221"/>
          </a:xfrm>
        </p:spPr>
        <p:txBody>
          <a:bodyPr/>
          <a:lstStyle/>
          <a:p>
            <a:r>
              <a:rPr lang="en-US" sz="1600" dirty="0" err="1"/>
              <a:t>Luqmoni</a:t>
            </a:r>
            <a:r>
              <a:rPr lang="en-US" sz="1600" dirty="0"/>
              <a:t> Hakim </a:t>
            </a:r>
            <a:r>
              <a:rPr lang="en-US" sz="1600" dirty="0" err="1"/>
              <a:t>fikrlarini</a:t>
            </a:r>
            <a:r>
              <a:rPr lang="en-US" sz="1600" dirty="0"/>
              <a:t> </a:t>
            </a:r>
            <a:r>
              <a:rPr lang="en-US" sz="1600" dirty="0" err="1"/>
              <a:t>o‘qing</a:t>
            </a:r>
            <a:r>
              <a:rPr lang="en-US" sz="1600" dirty="0"/>
              <a:t> </a:t>
            </a:r>
            <a:r>
              <a:rPr lang="en-US" sz="1600" dirty="0" err="1"/>
              <a:t>va</a:t>
            </a:r>
            <a:r>
              <a:rPr lang="en-US" sz="1600" dirty="0"/>
              <a:t> </a:t>
            </a:r>
            <a:r>
              <a:rPr lang="en-US" sz="1600" dirty="0" err="1"/>
              <a:t>munosabat</a:t>
            </a:r>
            <a:r>
              <a:rPr lang="en-US" sz="1600" dirty="0"/>
              <a:t> </a:t>
            </a:r>
            <a:r>
              <a:rPr lang="en-US" sz="1600" dirty="0" err="1"/>
              <a:t>bildiring</a:t>
            </a:r>
            <a:r>
              <a:rPr lang="en-US" sz="1600" dirty="0"/>
              <a:t>.</a:t>
            </a:r>
            <a:endParaRPr lang="ru-RU" sz="16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46596" y="614313"/>
            <a:ext cx="5472607" cy="2215991"/>
          </a:xfrm>
        </p:spPr>
        <p:txBody>
          <a:bodyPr/>
          <a:lstStyle/>
          <a:p>
            <a:r>
              <a:rPr lang="en-US" sz="1800" i="0" dirty="0" smtClean="0"/>
              <a:t>5. </a:t>
            </a:r>
            <a:r>
              <a:rPr lang="en-US" sz="1800" i="0" dirty="0" err="1" smtClean="0"/>
              <a:t>Och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qolmasang</a:t>
            </a:r>
            <a:r>
              <a:rPr lang="en-US" sz="1800" i="0" dirty="0" smtClean="0"/>
              <a:t>, </a:t>
            </a:r>
            <a:r>
              <a:rPr lang="en-US" sz="1800" i="0" dirty="0" err="1" smtClean="0"/>
              <a:t>dasturxonga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o‘tirma</a:t>
            </a:r>
            <a:r>
              <a:rPr lang="en-US" sz="1800" i="0" dirty="0" smtClean="0"/>
              <a:t>.</a:t>
            </a:r>
          </a:p>
          <a:p>
            <a:r>
              <a:rPr lang="en-US" sz="1800" i="0" dirty="0" smtClean="0"/>
              <a:t>6. </a:t>
            </a:r>
            <a:r>
              <a:rPr lang="en-US" sz="1800" i="0" dirty="0" err="1" smtClean="0"/>
              <a:t>Ozgina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ovqatga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qanoat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qil</a:t>
            </a:r>
            <a:r>
              <a:rPr lang="en-US" sz="1800" i="0" dirty="0" smtClean="0"/>
              <a:t>.</a:t>
            </a:r>
          </a:p>
          <a:p>
            <a:endParaRPr lang="en-US" sz="1800" i="0" dirty="0"/>
          </a:p>
          <a:p>
            <a:pPr indent="180975"/>
            <a:r>
              <a:rPr lang="en-US" sz="1800" i="0" dirty="0" err="1" smtClean="0"/>
              <a:t>Qadrli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o‘quvchilar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o‘z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munosabatingizni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bildiring</a:t>
            </a:r>
            <a:r>
              <a:rPr lang="en-US" sz="1800" i="0" dirty="0" smtClean="0"/>
              <a:t>, </a:t>
            </a:r>
            <a:r>
              <a:rPr lang="en-US" sz="1800" i="0" dirty="0" err="1" smtClean="0"/>
              <a:t>siz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bu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odatlarga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amal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qilasizmi</a:t>
            </a:r>
            <a:r>
              <a:rPr lang="en-US" sz="1800" i="0" dirty="0" smtClean="0"/>
              <a:t>?</a:t>
            </a:r>
          </a:p>
          <a:p>
            <a:pPr indent="180975"/>
            <a:r>
              <a:rPr lang="en-US" sz="1800" i="0" dirty="0" err="1" smtClean="0"/>
              <a:t>Sog‘lom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bo‘lish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uchun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yana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nimalarga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e’tibor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berish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kerak</a:t>
            </a:r>
            <a:r>
              <a:rPr lang="en-US" sz="1800" i="0" dirty="0" smtClean="0"/>
              <a:t>?</a:t>
            </a:r>
          </a:p>
          <a:p>
            <a:pPr indent="180975"/>
            <a:r>
              <a:rPr lang="en-US" sz="1800" i="0" dirty="0" err="1" smtClean="0"/>
              <a:t>Fikringizni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yozma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bayon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qiling</a:t>
            </a:r>
            <a:r>
              <a:rPr lang="en-US" sz="1800" i="0" dirty="0" smtClean="0"/>
              <a:t>.</a:t>
            </a:r>
            <a:endParaRPr lang="ru-RU" sz="1800" i="0" dirty="0"/>
          </a:p>
        </p:txBody>
      </p:sp>
    </p:spTree>
    <p:extLst>
      <p:ext uri="{BB962C8B-B14F-4D97-AF65-F5344CB8AC3E}">
        <p14:creationId xmlns:p14="http://schemas.microsoft.com/office/powerpoint/2010/main" val="1044310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15471"/>
          </a:xfrm>
        </p:spPr>
        <p:txBody>
          <a:bodyPr/>
          <a:lstStyle/>
          <a:p>
            <a:pPr algn="ctr"/>
            <a:r>
              <a:rPr lang="en-US" dirty="0" err="1" smtClean="0"/>
              <a:t>Mashqlar</a:t>
            </a:r>
            <a:r>
              <a:rPr lang="en-US" dirty="0" smtClean="0"/>
              <a:t> </a:t>
            </a:r>
            <a:r>
              <a:rPr lang="en-US" dirty="0" err="1" smtClean="0"/>
              <a:t>bajarish</a:t>
            </a:r>
            <a:r>
              <a:rPr lang="en-US" dirty="0" smtClean="0"/>
              <a:t> (83-bet, 3-mashq)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46596" y="605221"/>
            <a:ext cx="5472607" cy="2400657"/>
          </a:xfrm>
        </p:spPr>
        <p:txBody>
          <a:bodyPr/>
          <a:lstStyle/>
          <a:p>
            <a:r>
              <a:rPr lang="en-US" b="1" i="0" dirty="0" err="1" smtClean="0"/>
              <a:t>Ajratib</a:t>
            </a:r>
            <a:r>
              <a:rPr lang="en-US" b="1" i="0" dirty="0" smtClean="0"/>
              <a:t> </a:t>
            </a:r>
            <a:r>
              <a:rPr lang="en-US" b="1" i="0" dirty="0" err="1" smtClean="0"/>
              <a:t>ko‘rsatilgan</a:t>
            </a:r>
            <a:r>
              <a:rPr lang="en-US" b="1" i="0" dirty="0" smtClean="0"/>
              <a:t> </a:t>
            </a:r>
            <a:r>
              <a:rPr lang="en-US" b="1" i="0" dirty="0" err="1" smtClean="0"/>
              <a:t>so‘zlarni</a:t>
            </a:r>
            <a:r>
              <a:rPr lang="en-US" b="1" i="0" dirty="0" smtClean="0"/>
              <a:t> </a:t>
            </a:r>
            <a:r>
              <a:rPr lang="en-US" b="1" i="0" dirty="0" err="1" smtClean="0"/>
              <a:t>holning</a:t>
            </a:r>
            <a:r>
              <a:rPr lang="en-US" b="1" i="0" dirty="0" smtClean="0"/>
              <a:t> </a:t>
            </a:r>
            <a:r>
              <a:rPr lang="en-US" b="1" i="0" dirty="0" err="1" smtClean="0"/>
              <a:t>turiga</a:t>
            </a:r>
            <a:r>
              <a:rPr lang="en-US" b="1" i="0" dirty="0" smtClean="0"/>
              <a:t> </a:t>
            </a:r>
            <a:r>
              <a:rPr lang="en-US" b="1" i="0" dirty="0" err="1" smtClean="0"/>
              <a:t>ko‘ra</a:t>
            </a:r>
            <a:r>
              <a:rPr lang="en-US" b="1" i="0" dirty="0" smtClean="0"/>
              <a:t> </a:t>
            </a:r>
            <a:r>
              <a:rPr lang="en-US" b="1" i="0" dirty="0" err="1" smtClean="0"/>
              <a:t>jadvalga</a:t>
            </a:r>
            <a:r>
              <a:rPr lang="en-US" b="1" i="0" dirty="0" smtClean="0"/>
              <a:t> </a:t>
            </a:r>
            <a:r>
              <a:rPr lang="en-US" b="1" i="0" dirty="0" err="1" smtClean="0"/>
              <a:t>tushiring</a:t>
            </a:r>
            <a:r>
              <a:rPr lang="en-US" b="1" i="0" dirty="0" smtClean="0"/>
              <a:t>.</a:t>
            </a:r>
          </a:p>
          <a:p>
            <a:r>
              <a:rPr lang="en-US" sz="1600" i="0" dirty="0" smtClean="0"/>
              <a:t>1. </a:t>
            </a:r>
            <a:r>
              <a:rPr lang="en-US" sz="1600" b="1" i="0" dirty="0" err="1" smtClean="0"/>
              <a:t>Qayerda</a:t>
            </a:r>
            <a:r>
              <a:rPr lang="en-US" sz="1600" i="0" dirty="0" smtClean="0"/>
              <a:t> </a:t>
            </a:r>
            <a:r>
              <a:rPr lang="en-US" sz="1600" i="0" dirty="0" err="1" smtClean="0"/>
              <a:t>mehnat</a:t>
            </a:r>
            <a:r>
              <a:rPr lang="en-US" sz="1600" i="0" dirty="0" smtClean="0"/>
              <a:t> </a:t>
            </a:r>
            <a:r>
              <a:rPr lang="en-US" sz="1600" i="0" dirty="0" err="1" smtClean="0"/>
              <a:t>intizomi</a:t>
            </a:r>
            <a:r>
              <a:rPr lang="en-US" sz="1600" i="0" dirty="0" smtClean="0"/>
              <a:t> </a:t>
            </a:r>
            <a:r>
              <a:rPr lang="en-US" sz="1600" i="0" dirty="0" err="1" smtClean="0"/>
              <a:t>yaxshi</a:t>
            </a:r>
            <a:r>
              <a:rPr lang="en-US" sz="1600" i="0" dirty="0" smtClean="0"/>
              <a:t> </a:t>
            </a:r>
            <a:r>
              <a:rPr lang="en-US" sz="1600" i="0" dirty="0" err="1" smtClean="0"/>
              <a:t>bo‘lsa</a:t>
            </a:r>
            <a:r>
              <a:rPr lang="en-US" sz="1600" i="0" dirty="0" smtClean="0"/>
              <a:t>, </a:t>
            </a:r>
            <a:r>
              <a:rPr lang="en-US" sz="1600" b="1" i="0" dirty="0" err="1" smtClean="0"/>
              <a:t>o‘sha</a:t>
            </a:r>
            <a:r>
              <a:rPr lang="en-US" sz="1600" b="1" i="0" dirty="0" smtClean="0"/>
              <a:t> </a:t>
            </a:r>
            <a:r>
              <a:rPr lang="en-US" sz="1600" b="1" i="0" dirty="0" err="1" smtClean="0"/>
              <a:t>yerda</a:t>
            </a:r>
            <a:r>
              <a:rPr lang="en-US" sz="1600" b="1" i="0" dirty="0" smtClean="0"/>
              <a:t> </a:t>
            </a:r>
            <a:r>
              <a:rPr lang="en-US" sz="1600" i="0" dirty="0" err="1" smtClean="0"/>
              <a:t>hamma</a:t>
            </a:r>
            <a:r>
              <a:rPr lang="en-US" sz="1600" i="0" dirty="0" smtClean="0"/>
              <a:t> </a:t>
            </a:r>
            <a:r>
              <a:rPr lang="en-US" sz="1600" i="0" dirty="0" err="1" smtClean="0"/>
              <a:t>ish</a:t>
            </a:r>
            <a:r>
              <a:rPr lang="en-US" sz="1600" i="0" dirty="0" smtClean="0"/>
              <a:t> </a:t>
            </a:r>
            <a:r>
              <a:rPr lang="en-US" sz="1600" b="1" i="0" dirty="0" err="1" smtClean="0"/>
              <a:t>o‘z</a:t>
            </a:r>
            <a:r>
              <a:rPr lang="en-US" sz="1600" b="1" i="0" dirty="0" smtClean="0"/>
              <a:t> </a:t>
            </a:r>
            <a:r>
              <a:rPr lang="en-US" sz="1600" b="1" i="0" dirty="0" err="1" smtClean="0"/>
              <a:t>vaqtida</a:t>
            </a:r>
            <a:r>
              <a:rPr lang="en-US" sz="1600" b="1" i="0" dirty="0" smtClean="0"/>
              <a:t> </a:t>
            </a:r>
            <a:r>
              <a:rPr lang="en-US" sz="1600" i="0" dirty="0" err="1" smtClean="0"/>
              <a:t>bajariladi</a:t>
            </a:r>
            <a:r>
              <a:rPr lang="en-US" sz="1600" i="0" dirty="0" smtClean="0"/>
              <a:t>.</a:t>
            </a:r>
          </a:p>
          <a:p>
            <a:r>
              <a:rPr lang="en-US" sz="1600" i="0" dirty="0" smtClean="0"/>
              <a:t>2. </a:t>
            </a:r>
            <a:r>
              <a:rPr lang="en-US" sz="1600" i="0" dirty="0" err="1" smtClean="0"/>
              <a:t>Katta</a:t>
            </a:r>
            <a:r>
              <a:rPr lang="en-US" sz="1600" i="0" dirty="0" smtClean="0"/>
              <a:t> </a:t>
            </a:r>
            <a:r>
              <a:rPr lang="en-US" sz="1600" i="0" dirty="0" err="1" smtClean="0"/>
              <a:t>kema</a:t>
            </a:r>
            <a:r>
              <a:rPr lang="en-US" sz="1600" i="0" dirty="0" smtClean="0"/>
              <a:t> </a:t>
            </a:r>
            <a:r>
              <a:rPr lang="en-US" sz="1600" b="1" i="0" dirty="0" err="1" smtClean="0"/>
              <a:t>qayoqqa</a:t>
            </a:r>
            <a:r>
              <a:rPr lang="en-US" sz="1600" b="1" i="0" dirty="0" smtClean="0"/>
              <a:t> </a:t>
            </a:r>
            <a:r>
              <a:rPr lang="en-US" sz="1600" i="0" dirty="0" err="1" smtClean="0"/>
              <a:t>yursa</a:t>
            </a:r>
            <a:r>
              <a:rPr lang="en-US" sz="1600" i="0" dirty="0" smtClean="0"/>
              <a:t>, </a:t>
            </a:r>
            <a:r>
              <a:rPr lang="en-US" sz="1600" i="0" dirty="0" err="1" smtClean="0"/>
              <a:t>kichik</a:t>
            </a:r>
            <a:r>
              <a:rPr lang="en-US" sz="1600" i="0" dirty="0" smtClean="0"/>
              <a:t> </a:t>
            </a:r>
            <a:r>
              <a:rPr lang="en-US" sz="1600" i="0" dirty="0" err="1" smtClean="0"/>
              <a:t>kema</a:t>
            </a:r>
            <a:r>
              <a:rPr lang="en-US" sz="1600" i="0" dirty="0" smtClean="0"/>
              <a:t> ham </a:t>
            </a:r>
            <a:r>
              <a:rPr lang="en-US" sz="1600" b="1" i="0" dirty="0" err="1" smtClean="0"/>
              <a:t>shu</a:t>
            </a:r>
            <a:r>
              <a:rPr lang="en-US" sz="1600" b="1" i="0" dirty="0" smtClean="0"/>
              <a:t> </a:t>
            </a:r>
            <a:r>
              <a:rPr lang="en-US" sz="1600" b="1" i="0" dirty="0" err="1" smtClean="0"/>
              <a:t>yoqqa</a:t>
            </a:r>
            <a:r>
              <a:rPr lang="en-US" sz="1600" b="1" i="0" dirty="0" smtClean="0"/>
              <a:t> </a:t>
            </a:r>
            <a:r>
              <a:rPr lang="en-US" sz="1600" i="0" dirty="0" err="1" smtClean="0"/>
              <a:t>yuradi</a:t>
            </a:r>
            <a:r>
              <a:rPr lang="en-US" sz="1600" i="0" dirty="0" smtClean="0"/>
              <a:t>.</a:t>
            </a:r>
          </a:p>
          <a:p>
            <a:r>
              <a:rPr lang="en-US" sz="1600" i="0" dirty="0" smtClean="0"/>
              <a:t>3. </a:t>
            </a:r>
            <a:r>
              <a:rPr lang="en-US" sz="1600" b="1" i="0" dirty="0" err="1" smtClean="0"/>
              <a:t>Maktabimizgacha</a:t>
            </a:r>
            <a:r>
              <a:rPr lang="en-US" sz="1600" i="0" dirty="0" smtClean="0"/>
              <a:t> </a:t>
            </a:r>
            <a:r>
              <a:rPr lang="en-US" sz="1600" i="0" dirty="0" err="1" smtClean="0"/>
              <a:t>bor-yo‘g‘i</a:t>
            </a:r>
            <a:r>
              <a:rPr lang="en-US" sz="1600" i="0" dirty="0" smtClean="0"/>
              <a:t> </a:t>
            </a:r>
            <a:r>
              <a:rPr lang="en-US" sz="1600" b="1" i="0" dirty="0" err="1" smtClean="0"/>
              <a:t>o‘n</a:t>
            </a:r>
            <a:r>
              <a:rPr lang="en-US" sz="1600" b="1" i="0" dirty="0" smtClean="0"/>
              <a:t> </a:t>
            </a:r>
            <a:r>
              <a:rPr lang="en-US" sz="1600" b="1" i="0" dirty="0" err="1" smtClean="0"/>
              <a:t>daqiqalik</a:t>
            </a:r>
            <a:r>
              <a:rPr lang="en-US" sz="1600" b="1" i="0" dirty="0" smtClean="0"/>
              <a:t> </a:t>
            </a:r>
            <a:r>
              <a:rPr lang="en-US" sz="1600" i="0" dirty="0" err="1" smtClean="0"/>
              <a:t>yo‘l</a:t>
            </a:r>
            <a:r>
              <a:rPr lang="en-US" sz="1600" i="0" dirty="0" smtClean="0"/>
              <a:t>.</a:t>
            </a:r>
          </a:p>
          <a:p>
            <a:r>
              <a:rPr lang="en-US" sz="1600" i="0" dirty="0" smtClean="0"/>
              <a:t>4. </a:t>
            </a:r>
            <a:r>
              <a:rPr lang="en-US" sz="1600" b="1" i="0" dirty="0" err="1" smtClean="0"/>
              <a:t>Shahardan</a:t>
            </a:r>
            <a:r>
              <a:rPr lang="en-US" sz="1600" i="0" dirty="0" smtClean="0"/>
              <a:t> </a:t>
            </a:r>
            <a:r>
              <a:rPr lang="en-US" sz="1600" i="0" dirty="0" err="1" smtClean="0"/>
              <a:t>kelgan</a:t>
            </a:r>
            <a:r>
              <a:rPr lang="en-US" sz="1600" i="0" dirty="0" smtClean="0"/>
              <a:t> </a:t>
            </a:r>
            <a:r>
              <a:rPr lang="en-US" sz="1600" i="0" dirty="0" err="1" smtClean="0"/>
              <a:t>mehmonlarni</a:t>
            </a:r>
            <a:r>
              <a:rPr lang="en-US" sz="1600" i="0" dirty="0" smtClean="0"/>
              <a:t> </a:t>
            </a:r>
            <a:r>
              <a:rPr lang="en-US" sz="1600" b="1" i="0" dirty="0" err="1" smtClean="0"/>
              <a:t>bog‘da</a:t>
            </a:r>
            <a:r>
              <a:rPr lang="en-US" sz="1600" i="0" dirty="0" smtClean="0"/>
              <a:t> </a:t>
            </a:r>
            <a:r>
              <a:rPr lang="en-US" sz="1600" i="0" dirty="0" err="1" smtClean="0"/>
              <a:t>sayr</a:t>
            </a:r>
            <a:r>
              <a:rPr lang="en-US" sz="1600" i="0" dirty="0" smtClean="0"/>
              <a:t> </a:t>
            </a:r>
            <a:r>
              <a:rPr lang="en-US" sz="1600" i="0" dirty="0" err="1" smtClean="0"/>
              <a:t>qilgani</a:t>
            </a:r>
            <a:r>
              <a:rPr lang="en-US" sz="1600" i="0" dirty="0" smtClean="0"/>
              <a:t> </a:t>
            </a:r>
            <a:r>
              <a:rPr lang="en-US" sz="1600" i="0" dirty="0" err="1" smtClean="0"/>
              <a:t>taklif</a:t>
            </a:r>
            <a:r>
              <a:rPr lang="en-US" sz="1600" i="0" dirty="0" smtClean="0"/>
              <a:t> </a:t>
            </a:r>
            <a:r>
              <a:rPr lang="en-US" sz="1600" i="0" dirty="0" err="1" smtClean="0"/>
              <a:t>etdik</a:t>
            </a:r>
            <a:r>
              <a:rPr lang="en-US" sz="1600" i="0" dirty="0" smtClean="0"/>
              <a:t>.</a:t>
            </a:r>
          </a:p>
          <a:p>
            <a:r>
              <a:rPr lang="en-US" sz="1600" i="0" dirty="0" smtClean="0"/>
              <a:t>5. </a:t>
            </a:r>
            <a:r>
              <a:rPr lang="en-US" sz="1600" b="1" i="0" dirty="0" err="1" smtClean="0"/>
              <a:t>Ta’til</a:t>
            </a:r>
            <a:r>
              <a:rPr lang="en-US" sz="1600" b="1" i="0" dirty="0" smtClean="0"/>
              <a:t> </a:t>
            </a:r>
            <a:r>
              <a:rPr lang="en-US" sz="1600" b="1" i="0" dirty="0" err="1" smtClean="0"/>
              <a:t>paytida</a:t>
            </a:r>
            <a:r>
              <a:rPr lang="en-US" sz="1600" b="1" i="0" dirty="0" smtClean="0"/>
              <a:t> </a:t>
            </a:r>
            <a:r>
              <a:rPr lang="en-US" sz="1600" i="0" dirty="0" smtClean="0"/>
              <a:t>biz </a:t>
            </a:r>
            <a:r>
              <a:rPr lang="en-US" sz="1600" b="1" i="0" dirty="0" err="1" smtClean="0"/>
              <a:t>tog‘larga</a:t>
            </a:r>
            <a:r>
              <a:rPr lang="en-US" sz="1600" i="0" dirty="0" smtClean="0"/>
              <a:t>, </a:t>
            </a:r>
            <a:r>
              <a:rPr lang="en-US" sz="1600" b="1" i="0" dirty="0" err="1" smtClean="0"/>
              <a:t>oromgohlarga</a:t>
            </a:r>
            <a:r>
              <a:rPr lang="en-US" sz="1600" i="0" dirty="0" smtClean="0"/>
              <a:t> </a:t>
            </a:r>
            <a:r>
              <a:rPr lang="en-US" sz="1600" i="0" dirty="0" err="1" smtClean="0"/>
              <a:t>ketamiz</a:t>
            </a:r>
            <a:r>
              <a:rPr lang="en-US" sz="1600" i="0" dirty="0" smtClean="0"/>
              <a:t>.</a:t>
            </a:r>
            <a:endParaRPr lang="ru-RU" sz="1600" i="0" dirty="0"/>
          </a:p>
        </p:txBody>
      </p:sp>
    </p:spTree>
    <p:extLst>
      <p:ext uri="{BB962C8B-B14F-4D97-AF65-F5344CB8AC3E}">
        <p14:creationId xmlns:p14="http://schemas.microsoft.com/office/powerpoint/2010/main" val="1424655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15471"/>
          </a:xfrm>
        </p:spPr>
        <p:txBody>
          <a:bodyPr/>
          <a:lstStyle/>
          <a:p>
            <a:pPr algn="ctr"/>
            <a:r>
              <a:rPr lang="en-US" dirty="0" err="1" smtClean="0"/>
              <a:t>Mashqlar</a:t>
            </a:r>
            <a:r>
              <a:rPr lang="en-US" dirty="0" smtClean="0"/>
              <a:t> </a:t>
            </a:r>
            <a:r>
              <a:rPr lang="en-US" dirty="0" err="1" smtClean="0"/>
              <a:t>bajarish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46596" y="614313"/>
            <a:ext cx="5472607" cy="1015663"/>
          </a:xfrm>
        </p:spPr>
        <p:txBody>
          <a:bodyPr/>
          <a:lstStyle/>
          <a:p>
            <a:r>
              <a:rPr lang="en-US" sz="1800" i="0" dirty="0" smtClean="0"/>
              <a:t>6</a:t>
            </a:r>
            <a:r>
              <a:rPr lang="en-US" sz="1800" b="1" i="0" dirty="0" smtClean="0"/>
              <a:t>. </a:t>
            </a:r>
            <a:r>
              <a:rPr lang="en-US" sz="1600" b="1" i="0" dirty="0" err="1" smtClean="0"/>
              <a:t>Har</a:t>
            </a:r>
            <a:r>
              <a:rPr lang="en-US" sz="1600" b="1" i="0" dirty="0" smtClean="0"/>
              <a:t> </a:t>
            </a:r>
            <a:r>
              <a:rPr lang="en-US" sz="1600" b="1" i="0" dirty="0" err="1" smtClean="0"/>
              <a:t>bahorda</a:t>
            </a:r>
            <a:r>
              <a:rPr lang="en-US" sz="1600" b="1" i="0" dirty="0" smtClean="0"/>
              <a:t> </a:t>
            </a:r>
            <a:r>
              <a:rPr lang="en-US" sz="1600" i="0" dirty="0" err="1" smtClean="0"/>
              <a:t>shu</a:t>
            </a:r>
            <a:r>
              <a:rPr lang="en-US" sz="1600" i="0" dirty="0" smtClean="0"/>
              <a:t> </a:t>
            </a:r>
            <a:r>
              <a:rPr lang="en-US" sz="1600" i="0" dirty="0" err="1" smtClean="0"/>
              <a:t>bo‘lar</a:t>
            </a:r>
            <a:r>
              <a:rPr lang="en-US" sz="1600" i="0" dirty="0" smtClean="0"/>
              <a:t> </a:t>
            </a:r>
            <a:r>
              <a:rPr lang="en-US" sz="1600" i="0" dirty="0" err="1" smtClean="0"/>
              <a:t>takror</a:t>
            </a:r>
            <a:r>
              <a:rPr lang="en-US" sz="1600" i="0" dirty="0" smtClean="0"/>
              <a:t>, </a:t>
            </a:r>
            <a:r>
              <a:rPr lang="en-US" sz="1600" i="0" dirty="0" err="1" smtClean="0"/>
              <a:t>har</a:t>
            </a:r>
            <a:r>
              <a:rPr lang="en-US" sz="1600" i="0" dirty="0" smtClean="0"/>
              <a:t> </a:t>
            </a:r>
            <a:r>
              <a:rPr lang="en-US" sz="1600" i="0" dirty="0" err="1" smtClean="0"/>
              <a:t>bahor</a:t>
            </a:r>
            <a:r>
              <a:rPr lang="en-US" sz="1600" i="0" dirty="0" smtClean="0"/>
              <a:t> ham </a:t>
            </a:r>
            <a:r>
              <a:rPr lang="en-US" sz="1600" i="0" dirty="0" err="1" smtClean="0"/>
              <a:t>shunday</a:t>
            </a:r>
            <a:r>
              <a:rPr lang="en-US" sz="1600" i="0" dirty="0" smtClean="0"/>
              <a:t> </a:t>
            </a:r>
            <a:r>
              <a:rPr lang="en-US" sz="1600" i="0" dirty="0" err="1" smtClean="0"/>
              <a:t>o‘tadi</a:t>
            </a:r>
            <a:r>
              <a:rPr lang="en-US" sz="1600" i="0" dirty="0" smtClean="0"/>
              <a:t>.</a:t>
            </a:r>
          </a:p>
          <a:p>
            <a:r>
              <a:rPr lang="en-US" sz="1600" i="0" dirty="0" smtClean="0"/>
              <a:t>7. </a:t>
            </a:r>
            <a:r>
              <a:rPr lang="en-US" sz="1600" b="1" i="0" dirty="0" err="1" smtClean="0"/>
              <a:t>Uydan</a:t>
            </a:r>
            <a:r>
              <a:rPr lang="en-US" sz="1600" i="0" dirty="0" smtClean="0"/>
              <a:t> </a:t>
            </a:r>
            <a:r>
              <a:rPr lang="en-US" sz="1600" i="0" dirty="0" err="1" smtClean="0"/>
              <a:t>chiqqanimda</a:t>
            </a:r>
            <a:r>
              <a:rPr lang="en-US" sz="1600" i="0" dirty="0" smtClean="0"/>
              <a:t> </a:t>
            </a:r>
            <a:r>
              <a:rPr lang="en-US" sz="1600" i="0" dirty="0" err="1" smtClean="0"/>
              <a:t>havo</a:t>
            </a:r>
            <a:r>
              <a:rPr lang="en-US" sz="1600" i="0" dirty="0" smtClean="0"/>
              <a:t> </a:t>
            </a:r>
            <a:r>
              <a:rPr lang="en-US" sz="1600" i="0" dirty="0" err="1" smtClean="0"/>
              <a:t>bulut</a:t>
            </a:r>
            <a:r>
              <a:rPr lang="en-US" sz="1600" i="0" dirty="0" smtClean="0"/>
              <a:t> </a:t>
            </a:r>
            <a:r>
              <a:rPr lang="en-US" sz="1600" i="0" dirty="0" err="1" smtClean="0"/>
              <a:t>edi</a:t>
            </a:r>
            <a:r>
              <a:rPr lang="en-US" sz="1600" i="0" dirty="0" smtClean="0"/>
              <a:t>.</a:t>
            </a:r>
          </a:p>
          <a:p>
            <a:r>
              <a:rPr lang="en-US" sz="1600" i="0" dirty="0" smtClean="0"/>
              <a:t>8. </a:t>
            </a:r>
            <a:r>
              <a:rPr lang="en-US" sz="1600" b="1" i="0" dirty="0" err="1" smtClean="0"/>
              <a:t>Stadiongacha</a:t>
            </a:r>
            <a:r>
              <a:rPr lang="en-US" sz="1600" b="1" i="0" dirty="0" smtClean="0"/>
              <a:t> </a:t>
            </a:r>
            <a:r>
              <a:rPr lang="en-US" sz="1600" i="0" dirty="0" err="1" smtClean="0"/>
              <a:t>piyoda</a:t>
            </a:r>
            <a:r>
              <a:rPr lang="en-US" sz="1600" i="0" dirty="0" smtClean="0"/>
              <a:t> </a:t>
            </a:r>
            <a:r>
              <a:rPr lang="en-US" sz="1600" i="0" dirty="0" err="1" smtClean="0"/>
              <a:t>ketdik</a:t>
            </a:r>
            <a:r>
              <a:rPr lang="en-US" sz="1600" i="0" dirty="0" smtClean="0"/>
              <a:t>.</a:t>
            </a:r>
            <a:endParaRPr lang="ru-RU" sz="1600" i="0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6644942"/>
              </p:ext>
            </p:extLst>
          </p:nvPr>
        </p:nvGraphicFramePr>
        <p:xfrm>
          <a:off x="218604" y="1694433"/>
          <a:ext cx="5328592" cy="12241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6429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6429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12068"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O‘rin</a:t>
                      </a:r>
                      <a:r>
                        <a:rPr lang="en-US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holi</a:t>
                      </a:r>
                      <a:endParaRPr lang="ru-RU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Payt</a:t>
                      </a:r>
                      <a:r>
                        <a:rPr lang="en-US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holi</a:t>
                      </a:r>
                      <a:endParaRPr lang="ru-RU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12068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69387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15471"/>
          </a:xfrm>
        </p:spPr>
        <p:txBody>
          <a:bodyPr/>
          <a:lstStyle/>
          <a:p>
            <a:pPr algn="ctr"/>
            <a:r>
              <a:rPr lang="en-US" dirty="0" err="1" smtClean="0"/>
              <a:t>Shahsiy</a:t>
            </a:r>
            <a:r>
              <a:rPr lang="en-US" dirty="0" smtClean="0"/>
              <a:t> </a:t>
            </a:r>
            <a:r>
              <a:rPr lang="en-US" dirty="0" err="1" smtClean="0"/>
              <a:t>gigiyena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46596" y="614313"/>
            <a:ext cx="5472607" cy="215444"/>
          </a:xfrm>
        </p:spPr>
        <p:txBody>
          <a:bodyPr/>
          <a:lstStyle/>
          <a:p>
            <a:pPr algn="ctr"/>
            <a:r>
              <a:rPr lang="en-US" dirty="0" err="1" smtClean="0"/>
              <a:t>Audiolavha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87930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15471"/>
          </a:xfrm>
        </p:spPr>
        <p:txBody>
          <a:bodyPr/>
          <a:lstStyle/>
          <a:p>
            <a:pPr algn="ctr"/>
            <a:r>
              <a:rPr lang="en-US" dirty="0" err="1"/>
              <a:t>O‘tgan</a:t>
            </a:r>
            <a:r>
              <a:rPr lang="en-US" dirty="0"/>
              <a:t> </a:t>
            </a:r>
            <a:r>
              <a:rPr lang="en-US" dirty="0" err="1"/>
              <a:t>dars</a:t>
            </a:r>
            <a:r>
              <a:rPr lang="en-US" dirty="0"/>
              <a:t> </a:t>
            </a:r>
            <a:r>
              <a:rPr lang="en-US" dirty="0" err="1"/>
              <a:t>mavzusini</a:t>
            </a:r>
            <a:r>
              <a:rPr lang="en-US" dirty="0"/>
              <a:t> </a:t>
            </a:r>
            <a:r>
              <a:rPr lang="en-US" dirty="0" err="1"/>
              <a:t>takrorlash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74588" y="604517"/>
            <a:ext cx="4032448" cy="24468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80975" algn="just" fontAlgn="base"/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O‘zbekistonning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har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viloyati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palovni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o‘ziga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xos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pishirish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usuli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mashhur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farg‘onacha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palov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noyob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guruch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navi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devziradan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tayyorlanadi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samarqandcha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esa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aralashtirilmasdan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toshkentcha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palovga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ko‘pincha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no‘xot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mayiz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solinadi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buxorocha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esa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qaynatilgan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sho‘rva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go‘sht</a:t>
            </a:r>
            <a:r>
              <a:rPr lang="en-US" sz="17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mis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>
                <a:latin typeface="Arial" panose="020B0604020202020204" pitchFamily="34" charset="0"/>
                <a:cs typeface="Arial" panose="020B0604020202020204" pitchFamily="34" charset="0"/>
              </a:rPr>
              <a:t>qozonda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7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tayyorlanadi</a:t>
            </a:r>
            <a:r>
              <a:rPr lang="en-US" sz="17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pic>
        <p:nvPicPr>
          <p:cNvPr id="5" name="Picture 2" descr="C:\Users\User\Desktop\imag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79044" y="1262385"/>
            <a:ext cx="1498043" cy="9505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30407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15471"/>
          </a:xfrm>
        </p:spPr>
        <p:txBody>
          <a:bodyPr/>
          <a:lstStyle/>
          <a:p>
            <a:pPr algn="ctr"/>
            <a:r>
              <a:rPr lang="en-US" dirty="0" err="1" smtClean="0"/>
              <a:t>O‘zingizni</a:t>
            </a:r>
            <a:r>
              <a:rPr lang="en-US" dirty="0" smtClean="0"/>
              <a:t> </a:t>
            </a:r>
            <a:r>
              <a:rPr lang="en-US" dirty="0" err="1" smtClean="0"/>
              <a:t>sinab</a:t>
            </a:r>
            <a:r>
              <a:rPr lang="en-US" dirty="0" smtClean="0"/>
              <a:t> </a:t>
            </a:r>
            <a:r>
              <a:rPr lang="en-US" dirty="0" err="1" smtClean="0"/>
              <a:t>ko‘ring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46596" y="617536"/>
            <a:ext cx="5472607" cy="2308324"/>
          </a:xfrm>
        </p:spPr>
        <p:txBody>
          <a:bodyPr/>
          <a:lstStyle/>
          <a:p>
            <a:pPr indent="180975"/>
            <a:r>
              <a:rPr lang="en-US" sz="1500" i="0" dirty="0" err="1" smtClean="0"/>
              <a:t>Savollar</a:t>
            </a:r>
            <a:r>
              <a:rPr lang="en-US" sz="1500" i="0" dirty="0" smtClean="0"/>
              <a:t>:</a:t>
            </a:r>
          </a:p>
          <a:p>
            <a:pPr indent="180975"/>
            <a:r>
              <a:rPr lang="en-US" sz="1500" i="0" dirty="0" err="1" smtClean="0"/>
              <a:t>Salomatlikni</a:t>
            </a:r>
            <a:r>
              <a:rPr lang="en-US" sz="1500" i="0" dirty="0" smtClean="0"/>
              <a:t> </a:t>
            </a:r>
            <a:r>
              <a:rPr lang="en-US" sz="1500" i="0" dirty="0" err="1" smtClean="0"/>
              <a:t>saqlovchi</a:t>
            </a:r>
            <a:r>
              <a:rPr lang="en-US" sz="1500" i="0" dirty="0" smtClean="0"/>
              <a:t> </a:t>
            </a:r>
            <a:r>
              <a:rPr lang="en-US" sz="1500" i="0" dirty="0" err="1" smtClean="0"/>
              <a:t>ehg</a:t>
            </a:r>
            <a:r>
              <a:rPr lang="en-US" sz="1500" i="0" dirty="0" smtClean="0"/>
              <a:t> </a:t>
            </a:r>
            <a:r>
              <a:rPr lang="en-US" sz="1500" i="0" dirty="0" err="1" smtClean="0"/>
              <a:t>yaxshi</a:t>
            </a:r>
            <a:r>
              <a:rPr lang="en-US" sz="1500" i="0" dirty="0" smtClean="0"/>
              <a:t> </a:t>
            </a:r>
            <a:r>
              <a:rPr lang="en-US" sz="1500" i="0" dirty="0" err="1" smtClean="0"/>
              <a:t>choralarga</a:t>
            </a:r>
            <a:r>
              <a:rPr lang="en-US" sz="1500" i="0" dirty="0" smtClean="0"/>
              <a:t> </a:t>
            </a:r>
            <a:r>
              <a:rPr lang="en-US" sz="1500" i="0" dirty="0" err="1" smtClean="0"/>
              <a:t>nimalar</a:t>
            </a:r>
            <a:r>
              <a:rPr lang="en-US" sz="1500" i="0" dirty="0" smtClean="0"/>
              <a:t> </a:t>
            </a:r>
            <a:r>
              <a:rPr lang="en-US" sz="1500" i="0" dirty="0" err="1" smtClean="0"/>
              <a:t>kiradi</a:t>
            </a:r>
            <a:r>
              <a:rPr lang="en-US" sz="1500" i="0" dirty="0" smtClean="0"/>
              <a:t>?</a:t>
            </a:r>
          </a:p>
          <a:p>
            <a:pPr indent="180975"/>
            <a:r>
              <a:rPr lang="en-US" sz="1500" i="0" dirty="0" err="1" smtClean="0"/>
              <a:t>Misollar</a:t>
            </a:r>
            <a:r>
              <a:rPr lang="en-US" sz="1500" i="0" dirty="0" smtClean="0"/>
              <a:t> </a:t>
            </a:r>
            <a:r>
              <a:rPr lang="en-US" sz="1500" i="0" dirty="0" err="1" smtClean="0"/>
              <a:t>keltiring</a:t>
            </a:r>
            <a:r>
              <a:rPr lang="en-US" sz="1500" i="0" dirty="0" smtClean="0"/>
              <a:t>.</a:t>
            </a:r>
          </a:p>
          <a:p>
            <a:pPr indent="180975">
              <a:buAutoNum type="arabicPeriod"/>
            </a:pPr>
            <a:r>
              <a:rPr lang="en-US" sz="1500" i="0" dirty="0" smtClean="0"/>
              <a:t>______________</a:t>
            </a:r>
          </a:p>
          <a:p>
            <a:pPr indent="180975">
              <a:buAutoNum type="arabicPeriod"/>
            </a:pPr>
            <a:r>
              <a:rPr lang="en-US" sz="1500" i="0" dirty="0" smtClean="0"/>
              <a:t>______________</a:t>
            </a:r>
          </a:p>
          <a:p>
            <a:pPr indent="180975">
              <a:buAutoNum type="arabicPeriod"/>
            </a:pPr>
            <a:r>
              <a:rPr lang="en-US" sz="1500" i="0" dirty="0" smtClean="0"/>
              <a:t>______________</a:t>
            </a:r>
          </a:p>
          <a:p>
            <a:pPr indent="180975"/>
            <a:r>
              <a:rPr lang="en-US" sz="1500" i="0" dirty="0"/>
              <a:t> </a:t>
            </a:r>
            <a:r>
              <a:rPr lang="en-US" sz="1500" i="0" dirty="0" smtClean="0"/>
              <a:t>  </a:t>
            </a:r>
            <a:r>
              <a:rPr lang="en-US" sz="1500" i="0" dirty="0" err="1"/>
              <a:t>B</a:t>
            </a:r>
            <a:r>
              <a:rPr lang="en-US" sz="1500" i="0" dirty="0" err="1" smtClean="0"/>
              <a:t>erilgan</a:t>
            </a:r>
            <a:r>
              <a:rPr lang="en-US" sz="1500" i="0" dirty="0" smtClean="0"/>
              <a:t> </a:t>
            </a:r>
            <a:r>
              <a:rPr lang="en-US" sz="1500" i="0" dirty="0" err="1" smtClean="0"/>
              <a:t>so‘roqlar</a:t>
            </a:r>
            <a:r>
              <a:rPr lang="en-US" sz="1500" i="0" dirty="0" smtClean="0"/>
              <a:t> </a:t>
            </a:r>
            <a:r>
              <a:rPr lang="en-US" sz="1500" i="0" dirty="0" err="1" smtClean="0"/>
              <a:t>yordamida</a:t>
            </a:r>
            <a:r>
              <a:rPr lang="en-US" sz="1500" i="0" dirty="0" smtClean="0"/>
              <a:t> </a:t>
            </a:r>
            <a:r>
              <a:rPr lang="en-US" sz="1500" i="0" dirty="0" err="1" smtClean="0"/>
              <a:t>gaplar</a:t>
            </a:r>
            <a:r>
              <a:rPr lang="en-US" sz="1500" i="0" dirty="0" smtClean="0"/>
              <a:t> </a:t>
            </a:r>
            <a:r>
              <a:rPr lang="en-US" sz="1500" i="0" dirty="0" err="1" smtClean="0"/>
              <a:t>tuzing</a:t>
            </a:r>
            <a:r>
              <a:rPr lang="en-US" sz="1500" i="0" dirty="0" smtClean="0"/>
              <a:t>.</a:t>
            </a:r>
          </a:p>
          <a:p>
            <a:pPr indent="180975">
              <a:buAutoNum type="arabicPeriod"/>
            </a:pPr>
            <a:r>
              <a:rPr lang="en-US" sz="1500" i="0" dirty="0" err="1" smtClean="0"/>
              <a:t>Qachon</a:t>
            </a:r>
            <a:r>
              <a:rPr lang="en-US" sz="1500" i="0" dirty="0" smtClean="0"/>
              <a:t>?_____________________________</a:t>
            </a:r>
          </a:p>
          <a:p>
            <a:pPr indent="180975">
              <a:buAutoNum type="arabicPeriod"/>
            </a:pPr>
            <a:r>
              <a:rPr lang="en-US" sz="1500" i="0" dirty="0" err="1" smtClean="0"/>
              <a:t>Qachongacha</a:t>
            </a:r>
            <a:r>
              <a:rPr lang="en-US" sz="1500" i="0" dirty="0" smtClean="0"/>
              <a:t>?__________________________</a:t>
            </a:r>
          </a:p>
          <a:p>
            <a:pPr indent="180975">
              <a:buAutoNum type="arabicPeriod"/>
            </a:pPr>
            <a:r>
              <a:rPr lang="en-US" sz="1500" i="0" dirty="0" err="1" smtClean="0"/>
              <a:t>Qachondan</a:t>
            </a:r>
            <a:r>
              <a:rPr lang="en-US" sz="1500" i="0" dirty="0" smtClean="0"/>
              <a:t> </a:t>
            </a:r>
            <a:r>
              <a:rPr lang="en-US" sz="1500" i="0" dirty="0" err="1" smtClean="0"/>
              <a:t>beri</a:t>
            </a:r>
            <a:r>
              <a:rPr lang="en-US" sz="1500" i="0" dirty="0" smtClean="0"/>
              <a:t>?__________________________</a:t>
            </a:r>
            <a:endParaRPr lang="ru-RU" sz="1500" i="0" dirty="0"/>
          </a:p>
        </p:txBody>
      </p:sp>
    </p:spTree>
    <p:extLst>
      <p:ext uri="{BB962C8B-B14F-4D97-AF65-F5344CB8AC3E}">
        <p14:creationId xmlns:p14="http://schemas.microsoft.com/office/powerpoint/2010/main" val="2175049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15471"/>
          </a:xfrm>
        </p:spPr>
        <p:txBody>
          <a:bodyPr/>
          <a:lstStyle/>
          <a:p>
            <a:pPr algn="ctr"/>
            <a:r>
              <a:rPr lang="en-US" dirty="0" err="1" smtClean="0"/>
              <a:t>Mustaqil</a:t>
            </a:r>
            <a:r>
              <a:rPr lang="en-US" dirty="0" smtClean="0"/>
              <a:t> </a:t>
            </a:r>
            <a:r>
              <a:rPr lang="en-US" dirty="0" err="1" smtClean="0"/>
              <a:t>bajarish</a:t>
            </a:r>
            <a:r>
              <a:rPr lang="en-US" dirty="0" smtClean="0"/>
              <a:t> </a:t>
            </a:r>
            <a:r>
              <a:rPr lang="en-US" dirty="0" err="1" smtClean="0"/>
              <a:t>uchun</a:t>
            </a:r>
            <a:r>
              <a:rPr lang="en-US" dirty="0" smtClean="0"/>
              <a:t> </a:t>
            </a:r>
            <a:r>
              <a:rPr lang="en-US" dirty="0" err="1" smtClean="0"/>
              <a:t>topshiriq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46595" y="902345"/>
            <a:ext cx="5472607" cy="738664"/>
          </a:xfrm>
        </p:spPr>
        <p:txBody>
          <a:bodyPr/>
          <a:lstStyle/>
          <a:p>
            <a:pPr algn="ctr"/>
            <a:r>
              <a:rPr lang="en-US" sz="2400" i="0" dirty="0" smtClean="0"/>
              <a:t>Kun </a:t>
            </a:r>
            <a:r>
              <a:rPr lang="en-US" sz="2400" i="0" dirty="0" err="1" smtClean="0"/>
              <a:t>davomida</a:t>
            </a:r>
            <a:r>
              <a:rPr lang="en-US" sz="2400" i="0" dirty="0" smtClean="0"/>
              <a:t> </a:t>
            </a:r>
            <a:r>
              <a:rPr lang="en-US" sz="2400" i="0" dirty="0" err="1" smtClean="0"/>
              <a:t>shaxsiy</a:t>
            </a:r>
            <a:r>
              <a:rPr lang="en-US" sz="2400" i="0" dirty="0" smtClean="0"/>
              <a:t> </a:t>
            </a:r>
            <a:r>
              <a:rPr lang="en-US" sz="2400" i="0" dirty="0" err="1" smtClean="0"/>
              <a:t>gigiyenaga</a:t>
            </a:r>
            <a:r>
              <a:rPr lang="en-US" sz="2400" i="0" dirty="0" smtClean="0"/>
              <a:t> </a:t>
            </a:r>
            <a:r>
              <a:rPr lang="en-US" sz="2400" i="0" dirty="0" err="1" smtClean="0"/>
              <a:t>qanday</a:t>
            </a:r>
            <a:r>
              <a:rPr lang="en-US" sz="2400" i="0" dirty="0" smtClean="0"/>
              <a:t> </a:t>
            </a:r>
            <a:r>
              <a:rPr lang="en-US" sz="2400" i="0" dirty="0" err="1" smtClean="0"/>
              <a:t>amal</a:t>
            </a:r>
            <a:r>
              <a:rPr lang="en-US" sz="2400" i="0" dirty="0" smtClean="0"/>
              <a:t> </a:t>
            </a:r>
            <a:r>
              <a:rPr lang="en-US" sz="2400" i="0" dirty="0" err="1" smtClean="0"/>
              <a:t>qilishingizni</a:t>
            </a:r>
            <a:r>
              <a:rPr lang="en-US" sz="2400" i="0" dirty="0" smtClean="0"/>
              <a:t> </a:t>
            </a:r>
            <a:r>
              <a:rPr lang="en-US" sz="2400" i="0" dirty="0" err="1" smtClean="0"/>
              <a:t>yozing</a:t>
            </a:r>
            <a:r>
              <a:rPr lang="en-US" sz="2400" i="0" dirty="0" smtClean="0"/>
              <a:t>.</a:t>
            </a:r>
            <a:endParaRPr lang="ru-RU" sz="2400" i="0" dirty="0"/>
          </a:p>
        </p:txBody>
      </p:sp>
    </p:spTree>
    <p:extLst>
      <p:ext uri="{BB962C8B-B14F-4D97-AF65-F5344CB8AC3E}">
        <p14:creationId xmlns:p14="http://schemas.microsoft.com/office/powerpoint/2010/main" val="2141431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15471"/>
          </a:xfrm>
        </p:spPr>
        <p:txBody>
          <a:bodyPr/>
          <a:lstStyle/>
          <a:p>
            <a:pPr algn="ctr"/>
            <a:r>
              <a:rPr lang="en-US" dirty="0" err="1"/>
              <a:t>O‘tgan</a:t>
            </a:r>
            <a:r>
              <a:rPr lang="en-US" dirty="0"/>
              <a:t> </a:t>
            </a:r>
            <a:r>
              <a:rPr lang="en-US" dirty="0" err="1"/>
              <a:t>dars</a:t>
            </a:r>
            <a:r>
              <a:rPr lang="en-US" dirty="0"/>
              <a:t> </a:t>
            </a:r>
            <a:r>
              <a:rPr lang="en-US" dirty="0" err="1"/>
              <a:t>mavzusini</a:t>
            </a:r>
            <a:r>
              <a:rPr lang="en-US" dirty="0"/>
              <a:t> </a:t>
            </a:r>
            <a:r>
              <a:rPr lang="en-US" dirty="0" err="1"/>
              <a:t>takrorlash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34713" y="542305"/>
            <a:ext cx="547260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80975" algn="just" fontAlgn="base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Palov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uzoq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o‘tmishda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ildiz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otganligi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sababli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uni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birinchi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marta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qachon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pishirilganligini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aniqlash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imkoni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yo‘q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Ammo,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bu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borada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nechta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afsonalar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mavjud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pic>
        <p:nvPicPr>
          <p:cNvPr id="5" name="Picture 3" descr="C:\Users\User\Desktop\Без названия (4)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999"/>
          <a:stretch/>
        </p:blipFill>
        <p:spPr bwMode="auto">
          <a:xfrm>
            <a:off x="2018804" y="1711741"/>
            <a:ext cx="1586756" cy="13596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11583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15471"/>
          </a:xfrm>
        </p:spPr>
        <p:txBody>
          <a:bodyPr/>
          <a:lstStyle/>
          <a:p>
            <a:pPr algn="ctr"/>
            <a:r>
              <a:rPr lang="en-US" dirty="0" smtClean="0"/>
              <a:t>Palov </a:t>
            </a:r>
            <a:r>
              <a:rPr lang="en-US" dirty="0" err="1" smtClean="0"/>
              <a:t>haqida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46596" y="614313"/>
            <a:ext cx="5472608" cy="1107996"/>
          </a:xfrm>
        </p:spPr>
        <p:txBody>
          <a:bodyPr/>
          <a:lstStyle/>
          <a:p>
            <a:pPr indent="180975" algn="just"/>
            <a:r>
              <a:rPr lang="en-US" sz="1800" i="0" dirty="0" err="1" smtClean="0"/>
              <a:t>Tibbiyotshunos</a:t>
            </a:r>
            <a:r>
              <a:rPr lang="en-US" sz="1800" i="0" dirty="0" smtClean="0"/>
              <a:t> Abu </a:t>
            </a:r>
            <a:r>
              <a:rPr lang="en-US" sz="1800" i="0" dirty="0"/>
              <a:t>Ali ibn Sino </a:t>
            </a:r>
            <a:r>
              <a:rPr lang="en-US" sz="1800" i="0" dirty="0" smtClean="0"/>
              <a:t>– </a:t>
            </a:r>
            <a:r>
              <a:rPr lang="en-US" sz="1800" i="0" dirty="0" err="1"/>
              <a:t>haqida</a:t>
            </a:r>
            <a:r>
              <a:rPr lang="en-US" sz="1800" i="0" dirty="0"/>
              <a:t>: u </a:t>
            </a:r>
            <a:r>
              <a:rPr lang="en-US" sz="1800" i="0" dirty="0" err="1"/>
              <a:t>qovurilgan</a:t>
            </a:r>
            <a:r>
              <a:rPr lang="en-US" sz="1800" i="0" dirty="0"/>
              <a:t> </a:t>
            </a:r>
            <a:r>
              <a:rPr lang="en-US" sz="1800" i="0" dirty="0" err="1"/>
              <a:t>dumba</a:t>
            </a:r>
            <a:r>
              <a:rPr lang="en-US" sz="1800" i="0" dirty="0"/>
              <a:t> </a:t>
            </a:r>
            <a:r>
              <a:rPr lang="en-US" sz="1800" i="0" dirty="0" err="1" smtClean="0"/>
              <a:t>yog‘i</a:t>
            </a:r>
            <a:r>
              <a:rPr lang="en-US" sz="1800" i="0" dirty="0" smtClean="0"/>
              <a:t> </a:t>
            </a:r>
            <a:r>
              <a:rPr lang="en-US" sz="1800" i="0" dirty="0" err="1"/>
              <a:t>va</a:t>
            </a:r>
            <a:r>
              <a:rPr lang="en-US" sz="1800" i="0" dirty="0"/>
              <a:t> </a:t>
            </a:r>
            <a:r>
              <a:rPr lang="en-US" sz="1800" i="0" dirty="0" err="1"/>
              <a:t>piyoz</a:t>
            </a:r>
            <a:r>
              <a:rPr lang="en-US" sz="1800" i="0" dirty="0"/>
              <a:t>, </a:t>
            </a:r>
            <a:r>
              <a:rPr lang="en-US" sz="1800" i="0" dirty="0" err="1"/>
              <a:t>yangi</a:t>
            </a:r>
            <a:r>
              <a:rPr lang="en-US" sz="1800" i="0" dirty="0"/>
              <a:t> </a:t>
            </a:r>
            <a:r>
              <a:rPr lang="en-US" sz="1800" i="0" dirty="0" err="1" smtClean="0"/>
              <a:t>go‘sht</a:t>
            </a:r>
            <a:r>
              <a:rPr lang="en-US" sz="1800" i="0" dirty="0"/>
              <a:t>, </a:t>
            </a:r>
            <a:r>
              <a:rPr lang="en-US" sz="1800" i="0" dirty="0" err="1"/>
              <a:t>shirin</a:t>
            </a:r>
            <a:r>
              <a:rPr lang="en-US" sz="1800" i="0" dirty="0"/>
              <a:t> </a:t>
            </a:r>
            <a:r>
              <a:rPr lang="en-US" sz="1800" i="0" dirty="0" err="1"/>
              <a:t>sabzi</a:t>
            </a:r>
            <a:r>
              <a:rPr lang="en-US" sz="1800" i="0" dirty="0"/>
              <a:t>, </a:t>
            </a:r>
            <a:r>
              <a:rPr lang="en-US" sz="1800" i="0" dirty="0" err="1"/>
              <a:t>ivitilgan</a:t>
            </a:r>
            <a:r>
              <a:rPr lang="en-US" sz="1800" i="0" dirty="0"/>
              <a:t> </a:t>
            </a:r>
            <a:r>
              <a:rPr lang="en-US" sz="1800" i="0" dirty="0" err="1"/>
              <a:t>guruch</a:t>
            </a:r>
            <a:r>
              <a:rPr lang="en-US" sz="1800" i="0" dirty="0"/>
              <a:t> </a:t>
            </a:r>
            <a:r>
              <a:rPr lang="en-US" sz="1800" i="0" dirty="0" err="1"/>
              <a:t>va</a:t>
            </a:r>
            <a:r>
              <a:rPr lang="en-US" sz="1800" i="0" dirty="0"/>
              <a:t> </a:t>
            </a:r>
            <a:r>
              <a:rPr lang="en-US" sz="1800" i="0" dirty="0" err="1" smtClean="0"/>
              <a:t>xushbo‘y</a:t>
            </a:r>
            <a:r>
              <a:rPr lang="en-US" sz="1800" i="0" dirty="0" smtClean="0"/>
              <a:t> </a:t>
            </a:r>
            <a:r>
              <a:rPr lang="en-US" sz="1800" i="0" dirty="0" err="1"/>
              <a:t>ziradan</a:t>
            </a:r>
            <a:r>
              <a:rPr lang="en-US" sz="1800" i="0" dirty="0"/>
              <a:t> </a:t>
            </a:r>
            <a:r>
              <a:rPr lang="en-US" sz="1800" i="0" dirty="0" err="1" smtClean="0"/>
              <a:t>to‘yimli</a:t>
            </a:r>
            <a:r>
              <a:rPr lang="en-US" sz="1800" i="0" dirty="0" smtClean="0"/>
              <a:t> </a:t>
            </a:r>
            <a:r>
              <a:rPr lang="en-US" sz="1800" i="0" dirty="0" err="1"/>
              <a:t>va</a:t>
            </a:r>
            <a:r>
              <a:rPr lang="en-US" sz="1800" i="0" dirty="0"/>
              <a:t> </a:t>
            </a:r>
            <a:r>
              <a:rPr lang="en-US" sz="1800" i="0" dirty="0" err="1"/>
              <a:t>shifobaxsh</a:t>
            </a:r>
            <a:r>
              <a:rPr lang="en-US" sz="1800" i="0" dirty="0"/>
              <a:t> </a:t>
            </a:r>
            <a:r>
              <a:rPr lang="en-US" sz="1800" i="0" dirty="0" err="1"/>
              <a:t>taom</a:t>
            </a:r>
            <a:r>
              <a:rPr lang="en-US" sz="1800" i="0" dirty="0"/>
              <a:t> </a:t>
            </a:r>
            <a:r>
              <a:rPr lang="en-US" sz="1800" i="0" dirty="0" err="1" smtClean="0"/>
              <a:t>tayyorlagan</a:t>
            </a:r>
            <a:r>
              <a:rPr lang="en-US" sz="1800" i="0" dirty="0" smtClean="0"/>
              <a:t> </a:t>
            </a:r>
            <a:r>
              <a:rPr lang="en-US" sz="1800" i="0" dirty="0" err="1"/>
              <a:t>d</a:t>
            </a:r>
            <a:r>
              <a:rPr lang="en-US" sz="1800" i="0" dirty="0" err="1" smtClean="0"/>
              <a:t>egan</a:t>
            </a:r>
            <a:r>
              <a:rPr lang="en-US" sz="1800" i="0" dirty="0" smtClean="0"/>
              <a:t> gap </a:t>
            </a:r>
            <a:r>
              <a:rPr lang="en-US" sz="1800" i="0" dirty="0" err="1" smtClean="0"/>
              <a:t>yuradi</a:t>
            </a:r>
            <a:r>
              <a:rPr lang="en-US" sz="1800" i="0" dirty="0" smtClean="0"/>
              <a:t>.</a:t>
            </a:r>
            <a:endParaRPr lang="ru-RU" sz="1800" i="0" dirty="0"/>
          </a:p>
        </p:txBody>
      </p:sp>
      <p:pic>
        <p:nvPicPr>
          <p:cNvPr id="4098" name="Picture 2" descr="C:\Users\User\Desktop\Без названия (5)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4375"/>
          <a:stretch/>
        </p:blipFill>
        <p:spPr bwMode="auto">
          <a:xfrm>
            <a:off x="3170932" y="1965639"/>
            <a:ext cx="1800200" cy="10961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04460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15471"/>
          </a:xfrm>
        </p:spPr>
        <p:txBody>
          <a:bodyPr/>
          <a:lstStyle/>
          <a:p>
            <a:pPr algn="ctr"/>
            <a:r>
              <a:rPr lang="en-US" dirty="0" smtClean="0"/>
              <a:t>Palov </a:t>
            </a:r>
            <a:r>
              <a:rPr lang="en-US" dirty="0" err="1" smtClean="0"/>
              <a:t>haqida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17128" y="542305"/>
            <a:ext cx="5472608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80975" algn="just" fontAlgn="base"/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 </a:t>
            </a:r>
            <a:r>
              <a:rPr lang="en-US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an’anaviy</a:t>
            </a:r>
            <a:r>
              <a:rPr lang="en-US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taom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haqidagi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boshqa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afsona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Iskandar </a:t>
            </a:r>
            <a:r>
              <a:rPr lang="en-US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Zulqarnayn</a:t>
            </a:r>
            <a:r>
              <a:rPr lang="en-US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bog‘liq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Rivoyatlarga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ko‘ra</a:t>
            </a:r>
            <a:r>
              <a:rPr lang="en-US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 </a:t>
            </a:r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Samarqandga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keladi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ammo </a:t>
            </a:r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yerdagi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qizni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sevib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qoladi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to‘y</a:t>
            </a:r>
            <a:r>
              <a:rPr lang="en-US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qiladi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marosim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taomi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esa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mazali</a:t>
            </a:r>
            <a:r>
              <a:rPr lang="en-US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palov </a:t>
            </a:r>
            <a:r>
              <a:rPr lang="en-US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122" name="Picture 2" descr="C:\Users\User\Desktop\Без названия (6)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20" t="16443" b="7427"/>
          <a:stretch/>
        </p:blipFill>
        <p:spPr bwMode="auto">
          <a:xfrm>
            <a:off x="1874788" y="2106417"/>
            <a:ext cx="2160240" cy="11187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38970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46596" y="542305"/>
            <a:ext cx="547260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80975" algn="just" fontAlgn="base"/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Vaqt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o‘tishi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palov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o‘zbek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jamiyatida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o‘zining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muhim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o‘rnini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yo‘qotmadi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 U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hama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marosimlarda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tayyorlanadi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oilaviy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bayramlarda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to‘ylarda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hamda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marakalarda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938200" y="110257"/>
            <a:ext cx="166904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Palov </a:t>
            </a:r>
            <a:r>
              <a:rPr lang="en-US" sz="2000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haqida</a:t>
            </a:r>
            <a:endParaRPr lang="ru-RU" sz="2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146" name="Picture 2" descr="C:\Users\User\Desktop\images (1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90812" y="1712069"/>
            <a:ext cx="2442592" cy="14084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96688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15471"/>
          </a:xfrm>
        </p:spPr>
        <p:txBody>
          <a:bodyPr/>
          <a:lstStyle/>
          <a:p>
            <a:pPr algn="ctr"/>
            <a:r>
              <a:rPr lang="en-US" dirty="0" err="1" smtClean="0"/>
              <a:t>Yangi</a:t>
            </a:r>
            <a:r>
              <a:rPr lang="en-US" dirty="0" smtClean="0"/>
              <a:t> </a:t>
            </a:r>
            <a:r>
              <a:rPr lang="en-US" dirty="0" err="1" smtClean="0"/>
              <a:t>mavzu</a:t>
            </a:r>
            <a:r>
              <a:rPr lang="en-US" dirty="0" smtClean="0"/>
              <a:t> </a:t>
            </a:r>
            <a:r>
              <a:rPr lang="en-US" dirty="0" err="1" smtClean="0"/>
              <a:t>bayoni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46597" y="614313"/>
            <a:ext cx="5472608" cy="2215991"/>
          </a:xfrm>
        </p:spPr>
        <p:txBody>
          <a:bodyPr/>
          <a:lstStyle/>
          <a:p>
            <a:pPr indent="180975" algn="just"/>
            <a:r>
              <a:rPr lang="en-US" sz="1800" i="0" dirty="0"/>
              <a:t>D</a:t>
            </a:r>
            <a:r>
              <a:rPr lang="ru-RU" sz="1800" i="0" dirty="0"/>
              <a:t>о</a:t>
            </a:r>
            <a:r>
              <a:rPr lang="en-US" sz="1800" i="0" dirty="0"/>
              <a:t>n</a:t>
            </a:r>
            <a:r>
              <a:rPr lang="ru-RU" sz="1800" i="0" dirty="0"/>
              <a:t>о х</a:t>
            </a:r>
            <a:r>
              <a:rPr lang="en-US" sz="1800" i="0" dirty="0" err="1"/>
              <a:t>alqimiz</a:t>
            </a:r>
            <a:r>
              <a:rPr lang="en-US" sz="1800" i="0" dirty="0"/>
              <a:t> </a:t>
            </a:r>
            <a:r>
              <a:rPr lang="en-US" sz="1800" i="0" dirty="0" smtClean="0"/>
              <a:t>  “Sal</a:t>
            </a:r>
            <a:r>
              <a:rPr lang="ru-RU" sz="1800" i="0" dirty="0"/>
              <a:t>о</a:t>
            </a:r>
            <a:r>
              <a:rPr lang="en-US" sz="1800" i="0" dirty="0" err="1"/>
              <a:t>matlik</a:t>
            </a:r>
            <a:r>
              <a:rPr lang="en-US" sz="1800" i="0" dirty="0"/>
              <a:t> </a:t>
            </a:r>
            <a:r>
              <a:rPr lang="en-US" sz="1800" i="0" dirty="0" smtClean="0"/>
              <a:t>– </a:t>
            </a:r>
            <a:r>
              <a:rPr lang="en-US" sz="1800" i="0" dirty="0" err="1" smtClean="0"/>
              <a:t>tuman</a:t>
            </a:r>
            <a:r>
              <a:rPr lang="en-US" sz="1800" i="0" dirty="0" smtClean="0"/>
              <a:t> </a:t>
            </a:r>
            <a:r>
              <a:rPr lang="en-US" sz="1800" i="0" dirty="0"/>
              <a:t>b</a:t>
            </a:r>
            <a:r>
              <a:rPr lang="ru-RU" sz="1800" i="0" dirty="0"/>
              <a:t>о</a:t>
            </a:r>
            <a:r>
              <a:rPr lang="en-US" sz="1800" i="0" dirty="0" err="1" smtClean="0"/>
              <a:t>ylik</a:t>
            </a:r>
            <a:r>
              <a:rPr lang="en-US" sz="1800" i="0" dirty="0" smtClean="0"/>
              <a:t>”, “Ins</a:t>
            </a:r>
            <a:r>
              <a:rPr lang="ru-RU" sz="1800" i="0" dirty="0"/>
              <a:t>о</a:t>
            </a:r>
            <a:r>
              <a:rPr lang="en-US" sz="1800" i="0" dirty="0"/>
              <a:t>n </a:t>
            </a:r>
            <a:r>
              <a:rPr lang="en-US" sz="1800" i="0" dirty="0" err="1"/>
              <a:t>sal</a:t>
            </a:r>
            <a:r>
              <a:rPr lang="ru-RU" sz="1800" i="0" dirty="0"/>
              <a:t>о</a:t>
            </a:r>
            <a:r>
              <a:rPr lang="en-US" sz="1800" i="0" dirty="0" err="1"/>
              <a:t>matligi</a:t>
            </a:r>
            <a:r>
              <a:rPr lang="en-US" sz="1800" i="0" dirty="0"/>
              <a:t> </a:t>
            </a:r>
            <a:r>
              <a:rPr lang="en-US" sz="1800" i="0" dirty="0" smtClean="0"/>
              <a:t>– </a:t>
            </a:r>
            <a:r>
              <a:rPr lang="ru-RU" sz="1800" i="0" dirty="0" smtClean="0"/>
              <a:t>х</a:t>
            </a:r>
            <a:r>
              <a:rPr lang="en-US" sz="1800" i="0" dirty="0" err="1" smtClean="0"/>
              <a:t>alq</a:t>
            </a:r>
            <a:r>
              <a:rPr lang="en-US" sz="1800" i="0" dirty="0" smtClean="0"/>
              <a:t> </a:t>
            </a:r>
            <a:r>
              <a:rPr lang="en-US" sz="1800" i="0" dirty="0"/>
              <a:t>b</a:t>
            </a:r>
            <a:r>
              <a:rPr lang="ru-RU" sz="1800" i="0" dirty="0"/>
              <a:t>о</a:t>
            </a:r>
            <a:r>
              <a:rPr lang="en-US" sz="1800" i="0" dirty="0" err="1" smtClean="0"/>
              <a:t>yligi</a:t>
            </a:r>
            <a:r>
              <a:rPr lang="en-US" sz="1800" i="0" dirty="0" smtClean="0"/>
              <a:t>”, “S</a:t>
            </a:r>
            <a:r>
              <a:rPr lang="ru-RU" sz="1800" i="0" dirty="0" smtClean="0"/>
              <a:t>о</a:t>
            </a:r>
            <a:r>
              <a:rPr lang="en-US" sz="1800" i="0" dirty="0" err="1" smtClean="0"/>
              <a:t>g‘ligingizni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yo‘q</a:t>
            </a:r>
            <a:r>
              <a:rPr lang="ru-RU" sz="1800" i="0" dirty="0" smtClean="0"/>
              <a:t>о</a:t>
            </a:r>
            <a:r>
              <a:rPr lang="en-US" sz="1800" i="0" dirty="0" err="1"/>
              <a:t>tsangiz</a:t>
            </a:r>
            <a:r>
              <a:rPr lang="en-US" sz="1800" i="0" dirty="0"/>
              <a:t> </a:t>
            </a:r>
            <a:r>
              <a:rPr lang="en-US" sz="1800" i="0" dirty="0" smtClean="0"/>
              <a:t>– </a:t>
            </a:r>
            <a:r>
              <a:rPr lang="en-US" sz="1800" i="0" dirty="0" err="1" smtClean="0"/>
              <a:t>hammasini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yo‘q</a:t>
            </a:r>
            <a:r>
              <a:rPr lang="ru-RU" sz="1800" i="0" dirty="0" smtClean="0"/>
              <a:t>о</a:t>
            </a:r>
            <a:r>
              <a:rPr lang="en-US" sz="1800" i="0" dirty="0" err="1" smtClean="0"/>
              <a:t>tasiz</a:t>
            </a:r>
            <a:r>
              <a:rPr lang="en-US" sz="1800" i="0" dirty="0" smtClean="0"/>
              <a:t>”, </a:t>
            </a:r>
            <a:r>
              <a:rPr lang="en-US" sz="1800" i="0" dirty="0"/>
              <a:t>d</a:t>
            </a:r>
            <a:r>
              <a:rPr lang="ru-RU" sz="1800" i="0" dirty="0"/>
              <a:t>е</a:t>
            </a:r>
            <a:r>
              <a:rPr lang="en-US" sz="1800" i="0" dirty="0" err="1"/>
              <a:t>ydilar</a:t>
            </a:r>
            <a:r>
              <a:rPr lang="en-US" sz="1800" i="0" dirty="0" smtClean="0"/>
              <a:t>.</a:t>
            </a:r>
          </a:p>
          <a:p>
            <a:pPr indent="180975" algn="just"/>
            <a:r>
              <a:rPr lang="en-US" sz="1800" i="0" dirty="0"/>
              <a:t>Sal</a:t>
            </a:r>
            <a:r>
              <a:rPr lang="ru-RU" sz="1800" i="0" dirty="0"/>
              <a:t>о</a:t>
            </a:r>
            <a:r>
              <a:rPr lang="en-US" sz="1800" i="0" dirty="0" err="1"/>
              <a:t>matlikning</a:t>
            </a:r>
            <a:r>
              <a:rPr lang="en-US" sz="1800" i="0" dirty="0"/>
              <a:t> </a:t>
            </a:r>
            <a:r>
              <a:rPr lang="en-US" sz="1800" i="0" dirty="0" smtClean="0"/>
              <a:t>ba</a:t>
            </a:r>
            <a:r>
              <a:rPr lang="en-US" sz="1800" i="0" dirty="0"/>
              <a:t>h</a:t>
            </a:r>
            <a:r>
              <a:rPr lang="ru-RU" sz="1800" i="0" dirty="0" smtClean="0"/>
              <a:t>о</a:t>
            </a:r>
            <a:r>
              <a:rPr lang="en-US" sz="1800" i="0" dirty="0" err="1"/>
              <a:t>si</a:t>
            </a:r>
            <a:r>
              <a:rPr lang="en-US" sz="1800" i="0" dirty="0"/>
              <a:t> h</a:t>
            </a:r>
            <a:r>
              <a:rPr lang="ru-RU" sz="1800" i="0" dirty="0" smtClean="0"/>
              <a:t>е</a:t>
            </a:r>
            <a:r>
              <a:rPr lang="en-US" sz="1800" i="0" dirty="0" err="1"/>
              <a:t>ch</a:t>
            </a:r>
            <a:r>
              <a:rPr lang="en-US" sz="1800" i="0" dirty="0"/>
              <a:t> </a:t>
            </a:r>
            <a:r>
              <a:rPr lang="en-US" sz="1800" i="0" dirty="0" err="1"/>
              <a:t>q</a:t>
            </a:r>
            <a:r>
              <a:rPr lang="en-US" sz="1800" i="0" dirty="0" err="1" smtClean="0"/>
              <a:t>ach</a:t>
            </a:r>
            <a:r>
              <a:rPr lang="ru-RU" sz="1800" i="0" dirty="0"/>
              <a:t>о</a:t>
            </a:r>
            <a:r>
              <a:rPr lang="en-US" sz="1800" i="0" dirty="0"/>
              <a:t>n </a:t>
            </a:r>
            <a:r>
              <a:rPr lang="en-US" sz="1800" i="0" dirty="0" err="1"/>
              <a:t>pasaymaydi</a:t>
            </a:r>
            <a:r>
              <a:rPr lang="en-US" sz="1800" i="0" dirty="0"/>
              <a:t>, </a:t>
            </a:r>
            <a:r>
              <a:rPr lang="en-US" sz="1800" i="0" dirty="0" err="1"/>
              <a:t>chunki</a:t>
            </a:r>
            <a:r>
              <a:rPr lang="en-US" sz="1800" i="0" dirty="0"/>
              <a:t> </a:t>
            </a:r>
            <a:r>
              <a:rPr lang="en-US" sz="1800" i="0" dirty="0" err="1"/>
              <a:t>sal</a:t>
            </a:r>
            <a:r>
              <a:rPr lang="ru-RU" sz="1800" i="0" dirty="0"/>
              <a:t>о</a:t>
            </a:r>
            <a:r>
              <a:rPr lang="en-US" sz="1800" i="0" dirty="0" err="1"/>
              <a:t>matlik</a:t>
            </a:r>
            <a:r>
              <a:rPr lang="en-US" sz="1800" i="0" dirty="0"/>
              <a:t> </a:t>
            </a:r>
            <a:r>
              <a:rPr lang="en-US" sz="1800" i="0" dirty="0" err="1" smtClean="0"/>
              <a:t>yo‘q</a:t>
            </a:r>
            <a:r>
              <a:rPr lang="en-US" sz="1800" i="0" dirty="0" smtClean="0"/>
              <a:t> </a:t>
            </a:r>
            <a:r>
              <a:rPr lang="en-US" sz="1800" i="0" dirty="0"/>
              <a:t>j</a:t>
            </a:r>
            <a:r>
              <a:rPr lang="ru-RU" sz="1800" i="0" dirty="0"/>
              <a:t>о</a:t>
            </a:r>
            <a:r>
              <a:rPr lang="en-US" sz="1800" i="0" dirty="0" err="1"/>
              <a:t>yda</a:t>
            </a:r>
            <a:r>
              <a:rPr lang="en-US" sz="1800" i="0" dirty="0"/>
              <a:t> </a:t>
            </a:r>
            <a:r>
              <a:rPr lang="en-US" sz="1800" i="0" dirty="0" err="1"/>
              <a:t>na</a:t>
            </a:r>
            <a:r>
              <a:rPr lang="en-US" sz="1800" i="0" dirty="0"/>
              <a:t> far</a:t>
            </a:r>
            <a:r>
              <a:rPr lang="ru-RU" sz="1800" i="0" dirty="0"/>
              <a:t>о</a:t>
            </a:r>
            <a:r>
              <a:rPr lang="en-US" sz="1800" i="0" dirty="0" err="1" smtClean="0"/>
              <a:t>g‘at</a:t>
            </a:r>
            <a:r>
              <a:rPr lang="en-US" sz="1800" i="0" dirty="0"/>
              <a:t>, </a:t>
            </a:r>
            <a:r>
              <a:rPr lang="en-US" sz="1800" i="0" dirty="0" err="1"/>
              <a:t>na</a:t>
            </a:r>
            <a:r>
              <a:rPr lang="en-US" sz="1800" i="0" dirty="0"/>
              <a:t> </a:t>
            </a:r>
            <a:r>
              <a:rPr lang="en-US" sz="1800" i="0" dirty="0" err="1"/>
              <a:t>h</a:t>
            </a:r>
            <a:r>
              <a:rPr lang="en-US" sz="1800" i="0" dirty="0" err="1" smtClean="0"/>
              <a:t>al</a:t>
            </a:r>
            <a:r>
              <a:rPr lang="ru-RU" sz="1800" i="0" dirty="0"/>
              <a:t>о</a:t>
            </a:r>
            <a:r>
              <a:rPr lang="en-US" sz="1800" i="0" dirty="0"/>
              <a:t>vat b</a:t>
            </a:r>
            <a:r>
              <a:rPr lang="ru-RU" sz="1800" i="0" dirty="0"/>
              <a:t>о</a:t>
            </a:r>
            <a:r>
              <a:rPr lang="en-US" sz="1800" i="0" dirty="0"/>
              <a:t>r. S</a:t>
            </a:r>
            <a:r>
              <a:rPr lang="ru-RU" sz="1800" i="0" dirty="0"/>
              <a:t>о</a:t>
            </a:r>
            <a:r>
              <a:rPr lang="en-US" sz="1800" i="0" dirty="0" err="1" smtClean="0"/>
              <a:t>g‘l</a:t>
            </a:r>
            <a:r>
              <a:rPr lang="ru-RU" sz="1800" i="0" dirty="0"/>
              <a:t>о</a:t>
            </a:r>
            <a:r>
              <a:rPr lang="en-US" sz="1800" i="0" dirty="0"/>
              <a:t>m </a:t>
            </a:r>
            <a:r>
              <a:rPr lang="ru-RU" sz="1800" i="0" dirty="0"/>
              <a:t>о</a:t>
            </a:r>
            <a:r>
              <a:rPr lang="en-US" sz="1800" i="0" dirty="0"/>
              <a:t>dam </a:t>
            </a:r>
            <a:r>
              <a:rPr lang="en-US" sz="1800" i="0" dirty="0" err="1"/>
              <a:t>ulkan</a:t>
            </a:r>
            <a:r>
              <a:rPr lang="en-US" sz="1800" i="0" dirty="0"/>
              <a:t> </a:t>
            </a:r>
            <a:r>
              <a:rPr lang="en-US" sz="1800" i="0" dirty="0" err="1"/>
              <a:t>ishlarni</a:t>
            </a:r>
            <a:r>
              <a:rPr lang="en-US" sz="1800" i="0" dirty="0"/>
              <a:t> </a:t>
            </a:r>
            <a:r>
              <a:rPr lang="en-US" sz="1800" i="0" dirty="0" err="1"/>
              <a:t>q</a:t>
            </a:r>
            <a:r>
              <a:rPr lang="en-US" sz="1800" i="0" dirty="0" err="1" smtClean="0"/>
              <a:t>ila</a:t>
            </a:r>
            <a:r>
              <a:rPr lang="en-US" sz="1800" i="0" dirty="0" smtClean="0"/>
              <a:t> </a:t>
            </a:r>
            <a:r>
              <a:rPr lang="ru-RU" sz="1800" i="0" dirty="0"/>
              <a:t>о</a:t>
            </a:r>
            <a:r>
              <a:rPr lang="en-US" sz="1800" i="0" dirty="0" err="1"/>
              <a:t>ladi</a:t>
            </a:r>
            <a:r>
              <a:rPr lang="en-US" sz="1800" i="0" dirty="0"/>
              <a:t>, d</a:t>
            </a:r>
            <a:r>
              <a:rPr lang="ru-RU" sz="1800" i="0" dirty="0"/>
              <a:t>о</a:t>
            </a:r>
            <a:r>
              <a:rPr lang="en-US" sz="1800" i="0" dirty="0" err="1"/>
              <a:t>im</a:t>
            </a:r>
            <a:r>
              <a:rPr lang="ru-RU" sz="1800" i="0" dirty="0"/>
              <a:t>о х</a:t>
            </a:r>
            <a:r>
              <a:rPr lang="en-US" sz="1800" i="0" dirty="0" err="1"/>
              <a:t>ushmu</a:t>
            </a:r>
            <a:r>
              <a:rPr lang="ru-RU" sz="1800" i="0" dirty="0"/>
              <a:t>о</a:t>
            </a:r>
            <a:r>
              <a:rPr lang="en-US" sz="1800" i="0" dirty="0" err="1"/>
              <a:t>malada</a:t>
            </a:r>
            <a:r>
              <a:rPr lang="en-US" sz="1800" i="0" dirty="0"/>
              <a:t> </a:t>
            </a:r>
            <a:r>
              <a:rPr lang="en-US" sz="1800" i="0" dirty="0" err="1" smtClean="0"/>
              <a:t>bo‘ladi</a:t>
            </a:r>
            <a:r>
              <a:rPr lang="en-US" sz="1800" i="0" dirty="0" smtClean="0"/>
              <a:t> </a:t>
            </a:r>
            <a:r>
              <a:rPr lang="en-US" sz="1800" i="0" dirty="0" err="1"/>
              <a:t>va</a:t>
            </a:r>
            <a:r>
              <a:rPr lang="en-US" sz="1800" i="0" dirty="0"/>
              <a:t> </a:t>
            </a:r>
            <a:r>
              <a:rPr lang="en-US" sz="1800" i="0" dirty="0" err="1" smtClean="0"/>
              <a:t>ko‘pchilik</a:t>
            </a:r>
            <a:r>
              <a:rPr lang="en-US" sz="1800" i="0" dirty="0" smtClean="0"/>
              <a:t> </a:t>
            </a:r>
            <a:r>
              <a:rPr lang="en-US" sz="1800" i="0" dirty="0" err="1"/>
              <a:t>undan</a:t>
            </a:r>
            <a:r>
              <a:rPr lang="en-US" sz="1800" i="0" dirty="0"/>
              <a:t> </a:t>
            </a:r>
            <a:r>
              <a:rPr lang="en-US" sz="1800" i="0" dirty="0" err="1" smtClean="0"/>
              <a:t>mamnun</a:t>
            </a:r>
            <a:r>
              <a:rPr lang="en-US" sz="1800" i="0" dirty="0" smtClean="0"/>
              <a:t> </a:t>
            </a:r>
            <a:r>
              <a:rPr lang="en-US" sz="1800" i="0" dirty="0" err="1" smtClean="0"/>
              <a:t>bo‘ladi</a:t>
            </a:r>
            <a:r>
              <a:rPr lang="en-US" sz="1800" i="0" dirty="0" smtClean="0"/>
              <a:t>.</a:t>
            </a:r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3952915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15471"/>
          </a:xfrm>
        </p:spPr>
        <p:txBody>
          <a:bodyPr/>
          <a:lstStyle/>
          <a:p>
            <a:pPr algn="ctr"/>
            <a:r>
              <a:rPr lang="en-US" dirty="0" err="1" smtClean="0"/>
              <a:t>Salomatlik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82976" y="591933"/>
            <a:ext cx="5616624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80975" algn="just"/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Sal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matlik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– 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damning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jism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niy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ma’naviy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х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ususiyatlarining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yig‘indisi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uning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uz</a:t>
            </a:r>
            <a:r>
              <a:rPr lang="ru-RU" dirty="0" smtClean="0">
                <a:latin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q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umr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ko‘rishining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ij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diy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r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е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jalarini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amalga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shirishining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jamiyatimiz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ba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х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t-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sa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dati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yuqori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m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е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hnat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unumd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rligi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musta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kam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il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ila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yaratish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, b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lalarning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tug‘ilishi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tarbiyani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amalga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dirty="0">
                <a:latin typeface="Arial" panose="020B0604020202020204" pitchFamily="34" charset="0"/>
                <a:cs typeface="Arial" panose="020B0604020202020204" pitchFamily="34" charset="0"/>
              </a:rPr>
              <a:t>о</a:t>
            </a:r>
            <a:r>
              <a:rPr lang="en-US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shirishning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zaruriy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dirty="0" err="1">
                <a:latin typeface="Arial" panose="020B0604020202020204" pitchFamily="34" charset="0"/>
                <a:cs typeface="Arial" panose="020B0604020202020204" pitchFamily="34" charset="0"/>
              </a:rPr>
              <a:t>shartidir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0448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Apothecary</Template>
  <TotalTime>9936</TotalTime>
  <Words>1381</Words>
  <Application>Microsoft Office PowerPoint</Application>
  <PresentationFormat>Произвольный</PresentationFormat>
  <Paragraphs>141</Paragraphs>
  <Slides>31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31</vt:i4>
      </vt:variant>
    </vt:vector>
  </HeadingPairs>
  <TitlesOfParts>
    <vt:vector size="34" baseType="lpstr">
      <vt:lpstr>Arial</vt:lpstr>
      <vt:lpstr>Calibri</vt:lpstr>
      <vt:lpstr>Office Theme</vt:lpstr>
      <vt:lpstr>Презентация PowerPoint</vt:lpstr>
      <vt:lpstr>O‘tgan dars mavzusini takrorlash</vt:lpstr>
      <vt:lpstr>O‘tgan dars mavzusini takrorlash</vt:lpstr>
      <vt:lpstr>O‘tgan dars mavzusini takrorlash</vt:lpstr>
      <vt:lpstr>Palov haqida</vt:lpstr>
      <vt:lpstr>Palov haqida</vt:lpstr>
      <vt:lpstr>Презентация PowerPoint</vt:lpstr>
      <vt:lpstr>Yangi mavzu bayoni</vt:lpstr>
      <vt:lpstr>Salomatlik</vt:lpstr>
      <vt:lpstr>Ibn Sinodagi aql va jasorat (80-bet)</vt:lpstr>
      <vt:lpstr>Ibn Sinodagi aql va jasorat</vt:lpstr>
      <vt:lpstr>Ibn Sinodagi aql va jasorat </vt:lpstr>
      <vt:lpstr>Savollarga javob bering</vt:lpstr>
      <vt:lpstr>Maqsad holi</vt:lpstr>
      <vt:lpstr>Maqsad holi</vt:lpstr>
      <vt:lpstr>Mashqlar ishlash (80-bet, 1-mashq)</vt:lpstr>
      <vt:lpstr>(80-bet) 1- mashq</vt:lpstr>
      <vt:lpstr>Mustaqil bajarish uchun topshiriq</vt:lpstr>
      <vt:lpstr>Презентация PowerPoint</vt:lpstr>
      <vt:lpstr>O‘tilgan mavzuni takrorlash</vt:lpstr>
      <vt:lpstr>Ibn Sino shogirdlari (82-bet, 5-topshiriq)</vt:lpstr>
      <vt:lpstr>Ibn Sino shogirdlari</vt:lpstr>
      <vt:lpstr>Ibn Sino shogirdlari</vt:lpstr>
      <vt:lpstr>Ibn Sino shogirdlari</vt:lpstr>
      <vt:lpstr>Luqmoni Hakim fikrlarini o‘qing va munosabat bildiring.</vt:lpstr>
      <vt:lpstr>Luqmoni Hakim fikrlarini o‘qing va munosabat bildiring.</vt:lpstr>
      <vt:lpstr>Mashqlar bajarish (83-bet, 3-mashq)</vt:lpstr>
      <vt:lpstr>Mashqlar bajarish</vt:lpstr>
      <vt:lpstr>Shahsiy gigiyena</vt:lpstr>
      <vt:lpstr>O‘zingizni sinab ko‘ring</vt:lpstr>
      <vt:lpstr>Mustaqil bajarish uchun topshiriq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cp:lastModifiedBy>User</cp:lastModifiedBy>
  <cp:revision>851</cp:revision>
  <dcterms:created xsi:type="dcterms:W3CDTF">2020-04-13T08:05:16Z</dcterms:created>
  <dcterms:modified xsi:type="dcterms:W3CDTF">2021-02-25T08:46:46Z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