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69" r:id="rId4"/>
    <p:sldId id="285" r:id="rId5"/>
    <p:sldId id="315" r:id="rId6"/>
    <p:sldId id="314" r:id="rId7"/>
    <p:sldId id="316" r:id="rId8"/>
    <p:sldId id="284" r:id="rId9"/>
    <p:sldId id="317" r:id="rId10"/>
    <p:sldId id="265" r:id="rId11"/>
    <p:sldId id="275" r:id="rId12"/>
    <p:sldId id="266" r:id="rId13"/>
    <p:sldId id="282" r:id="rId14"/>
    <p:sldId id="280" r:id="rId15"/>
    <p:sldId id="318" r:id="rId16"/>
    <p:sldId id="319" r:id="rId17"/>
    <p:sldId id="305" r:id="rId18"/>
    <p:sldId id="273" r:id="rId19"/>
    <p:sldId id="278" r:id="rId20"/>
    <p:sldId id="287" r:id="rId21"/>
    <p:sldId id="306" r:id="rId22"/>
    <p:sldId id="272" r:id="rId2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8" d="100"/>
          <a:sy n="218" d="100"/>
        </p:scale>
        <p:origin x="78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54EC-80DC-4FE4-80B6-B2765A98DF6D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CFD3-8022-40C4-BB9F-2D931F987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CFD3-8022-40C4-BB9F-2D931F987D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80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848B6-B54C-4D72-90C6-DECCACE822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68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CFD3-8022-40C4-BB9F-2D931F987D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0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397284" y="1464834"/>
            <a:ext cx="4434568" cy="5329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en-US" sz="2400" b="1" dirty="0" err="1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/>
                <a:cs typeface="Arial"/>
              </a:rPr>
              <a:t>To‘ldiruvchining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/>
                <a:cs typeface="Arial"/>
              </a:rPr>
              <a:t>ifodalanishi</a:t>
            </a:r>
            <a:endParaRPr lang="en-US"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949701" y="212868"/>
            <a:ext cx="13714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68720" y="249024"/>
            <a:ext cx="1119458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9 - </a:t>
            </a:r>
            <a:r>
              <a:rPr lang="en-US" sz="2250" b="1" spc="10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2308226"/>
            <a:ext cx="1143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3-mashq (83-bet)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25500" y="561442"/>
            <a:ext cx="4648200" cy="33214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573802"/>
            <a:ext cx="53701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305" y="83260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C0CDE16-2E71-4C1B-A343-80E7D9DFDAE2}"/>
              </a:ext>
            </a:extLst>
          </p:cNvPr>
          <p:cNvSpPr/>
          <p:nvPr/>
        </p:nvSpPr>
        <p:spPr>
          <a:xfrm>
            <a:off x="141515" y="1561152"/>
            <a:ext cx="55226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1.8-mart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sovg‘alar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Maktabimizda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shoiralar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tushuntirildi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teatrida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Jaydari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komediyasi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sahnalashtirildi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Ayollarga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g‘ishlangan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tadbirda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shoira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Zulfiyaxonim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Musobaqa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g‘oliblari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mukofotlandi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fanidan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Zebuniso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CE0E3F4-A01B-4F63-B32A-8CA9E669C0E2}"/>
              </a:ext>
            </a:extLst>
          </p:cNvPr>
          <p:cNvSpPr/>
          <p:nvPr/>
        </p:nvSpPr>
        <p:spPr>
          <a:xfrm>
            <a:off x="92607" y="883761"/>
            <a:ext cx="56096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 err="1"/>
              <a:t>Namuna</a:t>
            </a:r>
            <a:r>
              <a:rPr lang="en-US" sz="1400" b="1" dirty="0"/>
              <a:t>: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Maktabimizda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,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shoiralar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kimlarning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qaratqich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8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110194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125630" y="202003"/>
            <a:ext cx="286129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Toifalash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jadvali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06E663-18A7-449C-8D48-D7CA0C3A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4" y="599456"/>
            <a:ext cx="5245100" cy="1287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38ACDA-E72F-4BEE-8BBB-93CA7087A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1959372"/>
            <a:ext cx="5626100" cy="12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1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3216" y="587535"/>
            <a:ext cx="5662680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5" y="525640"/>
            <a:ext cx="5495836" cy="3433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0638" y="587535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343610" y="523171"/>
            <a:ext cx="5478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479934-3297-477E-9731-10854FD7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46066"/>
            <a:ext cx="308527" cy="3085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FF2D44-F603-419D-9FA1-FDDA1502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703" y="131529"/>
            <a:ext cx="308526" cy="30852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6AD5662-0BFC-4514-8E26-A624DE9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34" y="75585"/>
            <a:ext cx="5164295" cy="315471"/>
          </a:xfrm>
        </p:spPr>
        <p:txBody>
          <a:bodyPr/>
          <a:lstStyle/>
          <a:p>
            <a:pPr algn="ctr"/>
            <a:r>
              <a:rPr lang="en-US" dirty="0"/>
              <a:t>4- </a:t>
            </a:r>
            <a:r>
              <a:rPr lang="en-US" dirty="0" err="1"/>
              <a:t>mashq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F8B8F66-21E2-40B0-9734-3991184F22C5}"/>
              </a:ext>
            </a:extLst>
          </p:cNvPr>
          <p:cNvSpPr/>
          <p:nvPr/>
        </p:nvSpPr>
        <p:spPr>
          <a:xfrm>
            <a:off x="41402" y="890359"/>
            <a:ext cx="627746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1.Yaxshi,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bilmaydiganlarga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Ona,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tumanimiz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saroyi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to‘garak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maktabimizda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drama,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Ko‘chalarning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anjumanda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shoirlarning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650865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800"/>
              </a:spcBef>
              <a:spcAft>
                <a:spcPts val="130"/>
              </a:spcAft>
              <a:buClrTx/>
              <a:buSzTx/>
              <a:buFontTx/>
              <a:buNone/>
              <a:tabLst/>
              <a:defRPr/>
            </a:pPr>
            <a:r>
              <a:rPr lang="uz-Cyrl-UZ" spc="15" dirty="0"/>
              <a:t>   </a:t>
            </a:r>
            <a:r>
              <a:rPr lang="en-US" spc="15" dirty="0"/>
              <a:t>TEKSHIRAMIZ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n-cs"/>
              </a:rPr>
              <a:t/>
            </a:r>
            <a:b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n-cs"/>
              </a:rPr>
            </a:br>
            <a:r>
              <a:rPr lang="uz-Cyrl-UZ" spc="15" dirty="0"/>
              <a:t> 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00422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41180"/>
            <a:ext cx="2424764" cy="2088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0638" y="587535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07C306-863D-45A6-9D52-629CEDB5720A}"/>
              </a:ext>
            </a:extLst>
          </p:cNvPr>
          <p:cNvSpPr/>
          <p:nvPr/>
        </p:nvSpPr>
        <p:spPr>
          <a:xfrm>
            <a:off x="210383" y="895312"/>
            <a:ext cx="533366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1.O‘zbek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bilmaydiganlarga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Tumanimiz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saroyi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aktabimizda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drama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ko‘chalarning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„Muqaddas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Anjumanda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shoirlarning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she’rlaridan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ts val="600"/>
              </a:spcBef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64204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5- </a:t>
            </a:r>
            <a:r>
              <a:rPr lang="en-US" sz="2000" spc="15" dirty="0" err="1"/>
              <a:t>topshiriq</a:t>
            </a:r>
            <a:r>
              <a:rPr lang="en-US" sz="2000" spc="15" dirty="0"/>
              <a:t>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C0CDE16-2E71-4C1B-A343-80E7D9DFDAE2}"/>
              </a:ext>
            </a:extLst>
          </p:cNvPr>
          <p:cNvSpPr/>
          <p:nvPr/>
        </p:nvSpPr>
        <p:spPr>
          <a:xfrm>
            <a:off x="156028" y="556209"/>
            <a:ext cx="5593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Flora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Inoyatova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84063" y="925541"/>
            <a:ext cx="56817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Tibbiyot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fanlari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doktori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professor,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akademiyasining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a’zosi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Flora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Inoyatova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pediatrgepatologlar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maktabini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atoqli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olimadir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Respublika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ixtisoslashtirilgan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pediatriya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ilmiy-amaliy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tibbiy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gepatologiya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bo‘limining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rahbari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Flora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Inoyatova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tibbiyoti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taraqqiyotiga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qo‘shmoq</a:t>
            </a:r>
            <a:r>
              <a:rPr lang="en-US" dirty="0" err="1"/>
              <a:t>da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8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2424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5- </a:t>
            </a:r>
            <a:r>
              <a:rPr lang="en-US" sz="2000" spc="15" dirty="0" err="1"/>
              <a:t>topshiriq</a:t>
            </a:r>
            <a:r>
              <a:rPr lang="en-US" sz="2000" spc="15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388C0E1-FACF-4B6B-BC7B-191849FD6316}"/>
              </a:ext>
            </a:extLst>
          </p:cNvPr>
          <p:cNvSpPr/>
          <p:nvPr/>
        </p:nvSpPr>
        <p:spPr>
          <a:xfrm>
            <a:off x="84063" y="708025"/>
            <a:ext cx="5681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Atoqli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olimaning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sirrozini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davolash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tadqiqotlari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dolzarbligi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qamrovliligi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sog‘liqni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amaliyoti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kashfiyotlari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Rossiya,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nufuzli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taqdirlangan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Flora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Inoyatova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taqdirlangan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102424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 err="1"/>
              <a:t>Lug‘at</a:t>
            </a:r>
            <a:r>
              <a:rPr lang="en-US" sz="2000" spc="15" dirty="0"/>
              <a:t> </a:t>
            </a:r>
            <a:r>
              <a:rPr lang="en-US" sz="2000" spc="15" dirty="0" err="1"/>
              <a:t>ishi</a:t>
            </a:r>
            <a:r>
              <a:rPr lang="en-US" sz="2000" spc="15" dirty="0"/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BB74C63-0CBC-49CB-A317-9C0D0699347C}"/>
              </a:ext>
            </a:extLst>
          </p:cNvPr>
          <p:cNvSpPr/>
          <p:nvPr/>
        </p:nvSpPr>
        <p:spPr>
          <a:xfrm>
            <a:off x="520700" y="708025"/>
            <a:ext cx="4800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kashfiyot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открытие</a:t>
            </a:r>
          </a:p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большой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вклад</a:t>
            </a:r>
          </a:p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nufuzli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влиятельный,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авторитетный</a:t>
            </a:r>
          </a:p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mukofot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награда,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премия</a:t>
            </a:r>
          </a:p>
          <a:p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171209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66705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09203F2-CD7F-4AE9-A8ED-D0C11F6C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54" y="2752625"/>
            <a:ext cx="552966" cy="4233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3DD761-CE8A-4948-9BB9-C09C40DA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5" y="1717549"/>
            <a:ext cx="5549120" cy="87480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BDA700-7DAD-4C13-958A-BCC3E7C0FA57}"/>
              </a:ext>
            </a:extLst>
          </p:cNvPr>
          <p:cNvSpPr/>
          <p:nvPr/>
        </p:nvSpPr>
        <p:spPr>
          <a:xfrm>
            <a:off x="139700" y="21812"/>
            <a:ext cx="540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yuzasidan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82FC80-DEA2-4587-A32D-7FB795C7B59C}"/>
              </a:ext>
            </a:extLst>
          </p:cNvPr>
          <p:cNvSpPr/>
          <p:nvPr/>
        </p:nvSpPr>
        <p:spPr>
          <a:xfrm>
            <a:off x="123620" y="1926219"/>
            <a:ext cx="549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qilganmisiz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?“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xmlns="" id="{91D2C512-E409-4CA2-8C85-803E1A28FAE8}"/>
              </a:ext>
            </a:extLst>
          </p:cNvPr>
          <p:cNvSpPr/>
          <p:nvPr/>
        </p:nvSpPr>
        <p:spPr>
          <a:xfrm>
            <a:off x="604491" y="763172"/>
            <a:ext cx="220980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76078"/>
            <a:ext cx="5320029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800" spc="15" dirty="0"/>
              <a:t>MUSTAQIL ISH</a:t>
            </a:r>
            <a:endParaRPr sz="1800"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612894"/>
            <a:ext cx="4343400" cy="19214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ru-RU" sz="1600" b="1" i="1" dirty="0">
                <a:solidFill>
                  <a:srgbClr val="0070C0"/>
                </a:solidFill>
                <a:latin typeface="Arial Narrow"/>
                <a:cs typeface="Arial Narrow"/>
              </a:rPr>
              <a:t>         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484EA4F-B064-4C57-9BBE-831997AFC09D}"/>
              </a:ext>
            </a:extLst>
          </p:cNvPr>
          <p:cNvSpPr/>
          <p:nvPr/>
        </p:nvSpPr>
        <p:spPr>
          <a:xfrm>
            <a:off x="3187700" y="1851478"/>
            <a:ext cx="2119628" cy="1249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90E9A14-3E7A-4290-ACFB-FE83C073F6A5}"/>
              </a:ext>
            </a:extLst>
          </p:cNvPr>
          <p:cNvSpPr/>
          <p:nvPr/>
        </p:nvSpPr>
        <p:spPr>
          <a:xfrm>
            <a:off x="215900" y="936625"/>
            <a:ext cx="2895600" cy="914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„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oila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ko‘rki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iborasini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izohlab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8E9430-BB56-46BC-9488-A35CDCC1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92" y="1311208"/>
            <a:ext cx="48162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102424"/>
            <a:ext cx="5320029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sz="2000" spc="1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70E71D-AFE5-4779-971A-BBDF3948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401613"/>
            <a:ext cx="904010" cy="57985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DD39CC9-4A25-4098-859D-166EC9D1754C}"/>
              </a:ext>
            </a:extLst>
          </p:cNvPr>
          <p:cNvSpPr/>
          <p:nvPr/>
        </p:nvSpPr>
        <p:spPr>
          <a:xfrm>
            <a:off x="160565" y="699710"/>
            <a:ext cx="3623129" cy="86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" marR="5080" lvl="0">
              <a:lnSpc>
                <a:spcPct val="102899"/>
              </a:lnSpc>
              <a:spcBef>
                <a:spcPts val="200"/>
              </a:spcBef>
              <a:buClr>
                <a:srgbClr val="2365C7"/>
              </a:buClr>
              <a:tabLst>
                <a:tab pos="132715" algn="l"/>
              </a:tabLs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ayollarga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bekasi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deb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berishadi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DC73C99-8C35-411E-8747-9DF87138C0D5}"/>
              </a:ext>
            </a:extLst>
          </p:cNvPr>
          <p:cNvSpPr/>
          <p:nvPr/>
        </p:nvSpPr>
        <p:spPr>
          <a:xfrm>
            <a:off x="2568122" y="1865588"/>
            <a:ext cx="3030765" cy="10113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" marR="5080" lvl="0">
              <a:lnSpc>
                <a:spcPct val="102899"/>
              </a:lnSpc>
              <a:spcBef>
                <a:spcPts val="200"/>
              </a:spcBef>
              <a:buClr>
                <a:srgbClr val="2365C7"/>
              </a:buClr>
              <a:tabLst>
                <a:tab pos="132715" algn="l"/>
              </a:tabLst>
            </a:pPr>
            <a:endParaRPr lang="en-US" sz="1600" b="1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B6FDCF-FED5-47B3-B623-5EE14F4E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91" y="1284605"/>
            <a:ext cx="481626" cy="5547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38C749-918B-475F-8E67-EA8A02EAACF3}"/>
              </a:ext>
            </a:extLst>
          </p:cNvPr>
          <p:cNvSpPr/>
          <p:nvPr/>
        </p:nvSpPr>
        <p:spPr>
          <a:xfrm>
            <a:off x="1511300" y="64306"/>
            <a:ext cx="28829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dirty="0"/>
              <a:t> 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 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9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1269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            </a:t>
            </a:r>
            <a:r>
              <a:rPr lang="en-US" spc="15" dirty="0" err="1"/>
              <a:t>Bahs</a:t>
            </a:r>
            <a:r>
              <a:rPr lang="en-US" spc="15" dirty="0"/>
              <a:t> - </a:t>
            </a:r>
            <a:r>
              <a:rPr lang="en-US" spc="15" dirty="0" err="1"/>
              <a:t>munozara</a:t>
            </a:r>
            <a:endParaRPr lang="en-US"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22770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8" y="541180"/>
            <a:ext cx="5550761" cy="908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1420" y="479217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34590F-69B8-4AF4-AD1B-BE5A87A299D5}"/>
              </a:ext>
            </a:extLst>
          </p:cNvPr>
          <p:cNvSpPr/>
          <p:nvPr/>
        </p:nvSpPr>
        <p:spPr>
          <a:xfrm>
            <a:off x="210384" y="964817"/>
            <a:ext cx="2584953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Xonadonimizni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ayolsiz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Стрелка: изогнутая вниз 11">
            <a:extLst>
              <a:ext uri="{FF2B5EF4-FFF2-40B4-BE49-F238E27FC236}">
                <a16:creationId xmlns:a16="http://schemas.microsoft.com/office/drawing/2014/main" xmlns="" id="{2765BAE3-07C1-41D5-9DC2-D984BC047381}"/>
              </a:ext>
            </a:extLst>
          </p:cNvPr>
          <p:cNvSpPr/>
          <p:nvPr/>
        </p:nvSpPr>
        <p:spPr>
          <a:xfrm>
            <a:off x="2795337" y="1388555"/>
            <a:ext cx="559188" cy="3573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CB4E37A-3A5F-4A52-A835-DE3D3140AABF}"/>
              </a:ext>
            </a:extLst>
          </p:cNvPr>
          <p:cNvSpPr/>
          <p:nvPr/>
        </p:nvSpPr>
        <p:spPr>
          <a:xfrm>
            <a:off x="2144282" y="1904877"/>
            <a:ext cx="3423153" cy="1106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Oilani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ayolsiz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ya’ni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onasiz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tasa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vv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ur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etib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bo‘Imaydi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Ayoli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bor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uy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sarishta-saranjom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fayzli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xonadondir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7CB77E-7FE8-43F8-B0A7-501FAA0F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05" y="639333"/>
            <a:ext cx="2098318" cy="11765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B9A5FE-A578-4B6C-879F-5438F7C8A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17" y="1898790"/>
            <a:ext cx="1922535" cy="11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102424"/>
            <a:ext cx="5320029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sz="2000" spc="1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70E71D-AFE5-4779-971A-BBDF3948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401613"/>
            <a:ext cx="904010" cy="57985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DD39CC9-4A25-4098-859D-166EC9D1754C}"/>
              </a:ext>
            </a:extLst>
          </p:cNvPr>
          <p:cNvSpPr/>
          <p:nvPr/>
        </p:nvSpPr>
        <p:spPr>
          <a:xfrm>
            <a:off x="174171" y="607738"/>
            <a:ext cx="3089729" cy="101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" marR="5080" lvl="0">
              <a:lnSpc>
                <a:spcPct val="102899"/>
              </a:lnSpc>
              <a:spcBef>
                <a:spcPts val="200"/>
              </a:spcBef>
              <a:buClr>
                <a:srgbClr val="2365C7"/>
              </a:buClr>
              <a:tabLst>
                <a:tab pos="132715" algn="l"/>
              </a:tabLst>
            </a:pPr>
            <a:r>
              <a:rPr lang="sv-S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Ayollar haqida 4–5 ta maqol yozing.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DC73C99-8C35-411E-8747-9DF87138C0D5}"/>
              </a:ext>
            </a:extLst>
          </p:cNvPr>
          <p:cNvSpPr/>
          <p:nvPr/>
        </p:nvSpPr>
        <p:spPr>
          <a:xfrm>
            <a:off x="2568122" y="1895940"/>
            <a:ext cx="3030765" cy="10113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4" marR="5080" lvl="0">
              <a:lnSpc>
                <a:spcPct val="102899"/>
              </a:lnSpc>
              <a:spcBef>
                <a:spcPts val="200"/>
              </a:spcBef>
              <a:buClr>
                <a:srgbClr val="2365C7"/>
              </a:buClr>
              <a:tabLst>
                <a:tab pos="132715" algn="l"/>
              </a:tabLst>
            </a:pPr>
            <a:endParaRPr lang="en-US" sz="1600" b="1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xmlns="" id="{64DD1D3C-BA29-4F93-A002-4BA9FA5A2D71}"/>
              </a:ext>
            </a:extLst>
          </p:cNvPr>
          <p:cNvSpPr/>
          <p:nvPr/>
        </p:nvSpPr>
        <p:spPr>
          <a:xfrm>
            <a:off x="3340100" y="1241425"/>
            <a:ext cx="4572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63" y="35820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478536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s-ES" sz="2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“Tinglab bajaramiz” usuli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84351" y="71222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D0C2DEC-666F-4707-950D-26C139C92834}"/>
              </a:ext>
            </a:extLst>
          </p:cNvPr>
          <p:cNvSpPr/>
          <p:nvPr/>
        </p:nvSpPr>
        <p:spPr>
          <a:xfrm>
            <a:off x="326452" y="595663"/>
            <a:ext cx="309501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Онажоним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кўзларингизда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Куннинг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нафаслари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Онажоним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юзларингизга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Ойнинг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ҳаваслари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бор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Онажоним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сиз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жаҳон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Беҳигулдай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ифорли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Тунлар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ойдин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кунлар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шодмон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Шабадалар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дуторли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Тушларимга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кириб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чиқасиз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Сочларимни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ўриб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чиқасиз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Фариштадай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бошим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узра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Оромимни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чиқасиз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Oydin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Hojiyeva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5CE1FF-FED4-4029-9B12-96501F9A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61" y="834127"/>
            <a:ext cx="2113497" cy="21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98425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1BF73CD-AEBA-4962-A445-C2ADAD82129A}"/>
              </a:ext>
            </a:extLst>
          </p:cNvPr>
          <p:cNvSpPr/>
          <p:nvPr/>
        </p:nvSpPr>
        <p:spPr>
          <a:xfrm>
            <a:off x="536818" y="1026938"/>
            <a:ext cx="486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E17FDAA-39AC-4BCA-8176-973B04E5C833}"/>
              </a:ext>
            </a:extLst>
          </p:cNvPr>
          <p:cNvSpPr/>
          <p:nvPr/>
        </p:nvSpPr>
        <p:spPr>
          <a:xfrm>
            <a:off x="1441450" y="1681347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43568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  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Kalit</a:t>
            </a:r>
            <a:r>
              <a:rPr lang="en-US" spc="15" dirty="0">
                <a:solidFill>
                  <a:prstClr val="white"/>
                </a:solidFill>
              </a:rPr>
              <a:t> </a:t>
            </a:r>
            <a:r>
              <a:rPr lang="en-US" spc="15" dirty="0" err="1">
                <a:solidFill>
                  <a:prstClr val="white"/>
                </a:solidFill>
              </a:rPr>
              <a:t>diktant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69485"/>
            <a:ext cx="4648200" cy="29094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kern="0" spc="15" dirty="0">
                <a:solidFill>
                  <a:prstClr val="white"/>
                </a:solidFill>
                <a:latin typeface="Arial"/>
                <a:cs typeface="Arial"/>
              </a:rPr>
              <a:t>     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cs typeface="Arial"/>
              </a:rPr>
              <a:t>Namuna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cs typeface="Arial"/>
              </a:rPr>
              <a:t>: 1-2. </a:t>
            </a:r>
            <a:r>
              <a:rPr lang="en-US" sz="1600" b="1" kern="0" spc="15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400" b="1" kern="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idokor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c</a:t>
            </a:r>
            <a:r>
              <a:rPr lang="ru-RU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амоотверженная</a:t>
            </a:r>
            <a:r>
              <a:rPr lang="ru-RU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A8EF597-3612-4BAA-987C-681A62310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477497"/>
              </p:ext>
            </p:extLst>
          </p:nvPr>
        </p:nvGraphicFramePr>
        <p:xfrm>
          <a:off x="174171" y="853621"/>
          <a:ext cx="5249855" cy="2309884"/>
        </p:xfrm>
        <a:graphic>
          <a:graphicData uri="http://schemas.openxmlformats.org/drawingml/2006/table">
            <a:tbl>
              <a:tblPr firstRow="1" firstCol="1" bandRow="1"/>
              <a:tblGrid>
                <a:gridCol w="2472342">
                  <a:extLst>
                    <a:ext uri="{9D8B030D-6E8A-4147-A177-3AD203B41FA5}">
                      <a16:colId xmlns:a16="http://schemas.microsoft.com/office/drawing/2014/main" xmlns="" val="422376496"/>
                    </a:ext>
                  </a:extLst>
                </a:gridCol>
                <a:gridCol w="2777513">
                  <a:extLst>
                    <a:ext uri="{9D8B030D-6E8A-4147-A177-3AD203B41FA5}">
                      <a16:colId xmlns:a16="http://schemas.microsoft.com/office/drawing/2014/main" xmlns="" val="1921296875"/>
                    </a:ext>
                  </a:extLst>
                </a:gridCol>
              </a:tblGrid>
              <a:tr h="298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Fidokor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Философ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29473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Faylasuf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амоотверженная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31050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Ma’lum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ma’noda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Достойный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вклад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43506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Jamiyatimiz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hayotida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B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общественных организациях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58329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Munosib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hissa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z-Cyrl-UZ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В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определённом смысле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04961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Jamoat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tashkilotlarida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	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В жизни нашего общества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5885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2913826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600" y="202003"/>
            <a:ext cx="312136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2197100" y="1165225"/>
            <a:ext cx="342900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____________________________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Dilshod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Barno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asrdan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ziyod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umr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ko‘rgan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shoiradir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(_________)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U 1800-yilda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‘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ratepada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tug‘ilgan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keyinchalik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___________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181DC3-688F-419F-B8C7-F2696AFA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589734"/>
            <a:ext cx="1638301" cy="23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600" y="202003"/>
            <a:ext cx="312136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368300" y="974725"/>
            <a:ext cx="342900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XIX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ing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mashhur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shoiralaridan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Dilshod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Barno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asrdan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ziyod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umr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ko‘rgan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shoiradir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(1800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1905). U 1800-yilda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‘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ratepada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tug‘ilgan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keyinchalik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Qo‘qonda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3D6FBA-5E29-47A6-8565-7F98E6E4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01" y="723962"/>
            <a:ext cx="1516856" cy="23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4902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598" y="187488"/>
            <a:ext cx="312136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167612" y="1089024"/>
            <a:ext cx="342900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XIX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2-yarmida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______________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(1870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915)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Dilshod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oning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bo‘lgan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CFEE15-C704-41AD-B3E6-85A343B78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92" y="541336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5967" y="2990026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103" y="100496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598" y="187488"/>
            <a:ext cx="3121367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7D9A947-A9F9-485C-ACEF-23D343B4D42C}"/>
              </a:ext>
            </a:extLst>
          </p:cNvPr>
          <p:cNvSpPr/>
          <p:nvPr/>
        </p:nvSpPr>
        <p:spPr>
          <a:xfrm>
            <a:off x="2197100" y="1165225"/>
            <a:ext cx="3429001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XIX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2-yarmida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Anbar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otin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esa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(1870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-1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915)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Dilshod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oning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iste’dodli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shogirdi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bo‘lgan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03AFF7-F730-4348-9D2F-FB4B8E22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0" y="590387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09301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600" y="202003"/>
            <a:ext cx="3121368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297435" y="1069109"/>
            <a:ext cx="3199628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>
              <a:lnSpc>
                <a:spcPts val="1370"/>
              </a:lnSpc>
              <a:spcBef>
                <a:spcPts val="3300"/>
              </a:spcBef>
            </a:pP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Nodirabegim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_______________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shoiradir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Buyuk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iqtidor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egasi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Nodirabegimning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zamondoshi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yaqin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do‘sti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edi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Ular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ko‘p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_______________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qilganlar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AA1512-5925-4407-A9D6-9FA8A232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63" y="577850"/>
            <a:ext cx="1159880" cy="16899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A447C5-03D0-49A4-A2EF-2235FA8E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1" y="1622425"/>
            <a:ext cx="1187335" cy="14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8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9700" y="555625"/>
            <a:ext cx="2209799" cy="2286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109301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995600" y="202003"/>
            <a:ext cx="3121368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Jumlalarni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to‘ldiring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584CB92-25E7-46F5-BC97-A3CE7D5A1A94}"/>
              </a:ext>
            </a:extLst>
          </p:cNvPr>
          <p:cNvSpPr/>
          <p:nvPr/>
        </p:nvSpPr>
        <p:spPr>
          <a:xfrm>
            <a:off x="139700" y="974725"/>
            <a:ext cx="34988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79400" algn="just">
              <a:lnSpc>
                <a:spcPts val="1370"/>
              </a:lnSpc>
              <a:spcBef>
                <a:spcPts val="3300"/>
              </a:spcBef>
            </a:pP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Nodirabegim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XIX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ing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birinchi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yarmida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Qo‘qon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shah­rida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yashab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ijod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etgan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shoiradir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Buyuk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iqtidor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egasi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Uvaysiy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Nodirabegimning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zamondoshi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yaqin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do‘sti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edi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Ular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juda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ko‘p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shoiralarga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ustozlik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qilganlar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5C94D9-E4A0-4AB6-9B2D-6DA5B0330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141" y="57935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805</Words>
  <Application>Microsoft Office PowerPoint</Application>
  <PresentationFormat>Произвольный</PresentationFormat>
  <Paragraphs>115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Arial Narrow</vt:lpstr>
      <vt:lpstr>Calibri</vt:lpstr>
      <vt:lpstr>Times New Roman</vt:lpstr>
      <vt:lpstr>Office Theme</vt:lpstr>
      <vt:lpstr> O‘zbek tili</vt:lpstr>
      <vt:lpstr>             Bahs - munozara</vt:lpstr>
      <vt:lpstr>   Kalit diktant</vt:lpstr>
      <vt:lpstr> </vt:lpstr>
      <vt:lpstr> </vt:lpstr>
      <vt:lpstr> </vt:lpstr>
      <vt:lpstr> </vt:lpstr>
      <vt:lpstr> </vt:lpstr>
      <vt:lpstr> </vt:lpstr>
      <vt:lpstr>3-mashq (83-bet)</vt:lpstr>
      <vt:lpstr> </vt:lpstr>
      <vt:lpstr>4- mashq. </vt:lpstr>
      <vt:lpstr>   TEKSHIRAMIZ  </vt:lpstr>
      <vt:lpstr>5- topshiriq. </vt:lpstr>
      <vt:lpstr>5- topshiriq. </vt:lpstr>
      <vt:lpstr>Lug‘at ishi </vt:lpstr>
      <vt:lpstr>Презентация PowerPoint</vt:lpstr>
      <vt:lpstr>MUSTAQIL ISH</vt:lpstr>
      <vt:lpstr>  </vt:lpstr>
      <vt:lpstr>  </vt:lpstr>
      <vt:lpstr>       “Tinglab bajaramiz” usuli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245</cp:revision>
  <dcterms:created xsi:type="dcterms:W3CDTF">2020-04-13T08:06:06Z</dcterms:created>
  <dcterms:modified xsi:type="dcterms:W3CDTF">2021-02-04T09:51:40Z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