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8"/>
  </p:notesMasterIdLst>
  <p:sldIdLst>
    <p:sldId id="256" r:id="rId3"/>
    <p:sldId id="258" r:id="rId4"/>
    <p:sldId id="279" r:id="rId5"/>
    <p:sldId id="298" r:id="rId6"/>
    <p:sldId id="299" r:id="rId7"/>
    <p:sldId id="297" r:id="rId8"/>
    <p:sldId id="259" r:id="rId9"/>
    <p:sldId id="277" r:id="rId10"/>
    <p:sldId id="266" r:id="rId11"/>
    <p:sldId id="283" r:id="rId12"/>
    <p:sldId id="285" r:id="rId13"/>
    <p:sldId id="289" r:id="rId14"/>
    <p:sldId id="290" r:id="rId15"/>
    <p:sldId id="288" r:id="rId16"/>
    <p:sldId id="287" r:id="rId17"/>
    <p:sldId id="284" r:id="rId18"/>
    <p:sldId id="291" r:id="rId19"/>
    <p:sldId id="268" r:id="rId20"/>
    <p:sldId id="295" r:id="rId21"/>
    <p:sldId id="292" r:id="rId22"/>
    <p:sldId id="293" r:id="rId23"/>
    <p:sldId id="294" r:id="rId24"/>
    <p:sldId id="269" r:id="rId25"/>
    <p:sldId id="272" r:id="rId26"/>
    <p:sldId id="281" r:id="rId27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93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9556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4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4745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766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3087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330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49" y="71165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9" y="1083505"/>
            <a:ext cx="493524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760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40937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err="1"/>
              <a:t>O‘zbek</a:t>
            </a:r>
            <a:r>
              <a:rPr lang="en-US" sz="3400" spc="-80" dirty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608500" y="1317625"/>
            <a:ext cx="4255600" cy="7655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Razzoq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Hamroyev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</a:p>
          <a:p>
            <a:pPr marL="18415"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Hayoti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ijodi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6530" y="1150670"/>
            <a:ext cx="267970" cy="80598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6530" y="2188045"/>
            <a:ext cx="267970" cy="8059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559301" y="212868"/>
            <a:ext cx="1048386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88370" y="310773"/>
            <a:ext cx="894130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9-sinf 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AEFCFC6-4D37-481C-9310-1F335B47B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852" y="1831390"/>
            <a:ext cx="2206834" cy="14159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65800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9700" y="-16742"/>
            <a:ext cx="5193832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</a:t>
            </a:r>
            <a:r>
              <a:rPr lang="en-US" sz="3200" i="1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Hayoti</a:t>
            </a:r>
            <a:r>
              <a:rPr lang="en-US" sz="3200" i="1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i="1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3200" i="1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i="1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faoliyati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957" y="518573"/>
            <a:ext cx="5650865" cy="2764529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87B7EE-B73B-476B-9FA1-C949B4A633FB}"/>
              </a:ext>
            </a:extLst>
          </p:cNvPr>
          <p:cNvSpPr/>
          <p:nvPr/>
        </p:nvSpPr>
        <p:spPr>
          <a:xfrm>
            <a:off x="19957" y="524877"/>
            <a:ext cx="3929743" cy="2823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75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1931-1945-yillarda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Namangan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drama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komediya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aktyor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rejissyor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bosh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rejissyor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spcAft>
                <a:spcPts val="675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1946-yildan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Muqimiy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drama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komediya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aktyor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rejissyor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just">
              <a:spcAft>
                <a:spcPts val="675"/>
              </a:spcAft>
            </a:pPr>
            <a:r>
              <a:rPr lang="en-US" sz="1600" dirty="0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ln w="0"/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1954</a:t>
            </a:r>
            <a:r>
              <a:rPr lang="en-US" sz="1600" dirty="0">
                <a:ln w="0"/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ru-RU" sz="1600" dirty="0" err="1">
                <a:ln w="0"/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yilda</a:t>
            </a:r>
            <a:r>
              <a:rPr lang="ru-RU" sz="1600" dirty="0">
                <a:ln w="0"/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Toshkent</a:t>
            </a:r>
            <a:r>
              <a:rPr lang="ru-RU" sz="1600" dirty="0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teatr</a:t>
            </a:r>
            <a:r>
              <a:rPr lang="ru-RU" sz="1600" dirty="0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rassomlik</a:t>
            </a:r>
            <a:r>
              <a:rPr lang="ru-RU" sz="1600" dirty="0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san’ati</a:t>
            </a:r>
            <a:r>
              <a:rPr lang="ru-RU" sz="1600" dirty="0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institutini</a:t>
            </a:r>
            <a:r>
              <a:rPr lang="ru-RU" sz="1600" dirty="0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tugatgan</a:t>
            </a:r>
            <a:r>
              <a:rPr lang="en-US" sz="1600" dirty="0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r>
              <a:rPr lang="ru-RU" sz="1600" dirty="0">
                <a:ln w="0"/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n w="0"/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75"/>
              </a:spcAft>
            </a:pPr>
            <a:r>
              <a:rPr lang="en-US" sz="1600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1959-1976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-yillarda bosh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rejissyor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D49667-4F48-46DB-B914-C9462311C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700" y="631825"/>
            <a:ext cx="170597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048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65800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9700" y="-16742"/>
            <a:ext cx="5193832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</a:t>
            </a:r>
            <a:r>
              <a:rPr lang="en-US" sz="3200" i="1" kern="1200" spc="1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3200" i="1" kern="1200" spc="15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kern="1200" spc="1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957" y="518573"/>
            <a:ext cx="5650865" cy="2764529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5AA13-2DED-4608-814B-6FD2A206D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189" y="644213"/>
            <a:ext cx="3962400" cy="251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490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7DCFD28-DFCB-4062-AD29-4F1C686EF24D}"/>
              </a:ext>
            </a:extLst>
          </p:cNvPr>
          <p:cNvSpPr/>
          <p:nvPr/>
        </p:nvSpPr>
        <p:spPr>
          <a:xfrm>
            <a:off x="139700" y="708025"/>
            <a:ext cx="2057400" cy="2150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Xalqimiz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azzoq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Hamro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evni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faqat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teatr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aktyori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sifatidagina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emas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balki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iste’dodli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kinoaktyor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sifatida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ham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yaqindan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taniydi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b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ekranda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chuqur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falsafiy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mazmunli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obrazlar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yaratdi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E634EF4-8028-485E-B817-1659AA5ABF16}"/>
              </a:ext>
            </a:extLst>
          </p:cNvPr>
          <p:cNvSpPr/>
          <p:nvPr/>
        </p:nvSpPr>
        <p:spPr>
          <a:xfrm>
            <a:off x="703378" y="0"/>
            <a:ext cx="43590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spc="15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Ijodiy</a:t>
            </a:r>
            <a:r>
              <a:rPr lang="en-US" sz="2800" b="1" i="1" spc="15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1" spc="15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faoliyati</a:t>
            </a:r>
            <a:endParaRPr lang="ru-RU" sz="2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F8AB78-0A29-4475-AE72-A987DFB49B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216028" y="784225"/>
            <a:ext cx="1486272" cy="20740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D04D73-1514-4C16-804E-D2EA543DB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828" y="784225"/>
            <a:ext cx="1943472" cy="207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15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7DCFD28-DFCB-4062-AD29-4F1C686EF24D}"/>
              </a:ext>
            </a:extLst>
          </p:cNvPr>
          <p:cNvSpPr/>
          <p:nvPr/>
        </p:nvSpPr>
        <p:spPr>
          <a:xfrm>
            <a:off x="167571" y="708025"/>
            <a:ext cx="3324930" cy="2380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N.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G‘ani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evning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“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Tohir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Zuhra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sidagi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Nozim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Nasriddin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sarguzashtlari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dagi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Xo‘ja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Nasriddin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K.Yormatovning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Alisher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Navoiy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sidagi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Alisher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Navoiy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Abu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ibn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Sino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sidagi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Beruniy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A’zamovning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Furqat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idagi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Muqimiy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O‘tgan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kunlar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idagi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Mirzakarim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qutidor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kabi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o‘lmas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obrazlar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faqat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aktyor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ijodidagina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emas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balki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o‘zbek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kino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san’ati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tarixida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ham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muhim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o‘rin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tutadi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E634EF4-8028-485E-B817-1659AA5ABF16}"/>
              </a:ext>
            </a:extLst>
          </p:cNvPr>
          <p:cNvSpPr/>
          <p:nvPr/>
        </p:nvSpPr>
        <p:spPr>
          <a:xfrm>
            <a:off x="703378" y="0"/>
            <a:ext cx="43590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spc="15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Ijodiy</a:t>
            </a:r>
            <a:r>
              <a:rPr lang="en-US" sz="2800" b="1" i="1" spc="15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1" spc="15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faoliyati</a:t>
            </a: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40A84C-27F4-4478-AB8F-19B690586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8784" y="784225"/>
            <a:ext cx="685872" cy="762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9122D6-16A7-4748-8080-5B4BCBED5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656" y="784225"/>
            <a:ext cx="737660" cy="762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74215D-4EBE-4470-BB5B-59A6BAA5BE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2316" y="762848"/>
            <a:ext cx="733652" cy="7833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3BA1CB-6ED3-4025-A1B9-552E97FC0B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3511" y="1546679"/>
            <a:ext cx="712660" cy="7315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24C680-9604-41ED-9C4B-31BA026212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6172" y="1535639"/>
            <a:ext cx="706143" cy="7254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C039EE4-CB58-4171-9A82-FBD2B154D1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8686" y="1536245"/>
            <a:ext cx="733651" cy="7180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D39296-A49D-423E-80AC-A2150813DE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2447" y="2272465"/>
            <a:ext cx="731583" cy="8657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6213EED-79D8-4B9D-9159-387D4C6D22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8495" y="2254321"/>
            <a:ext cx="685873" cy="86570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C637BFF-C4F7-448A-897E-97314B2210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28672" y="2261126"/>
            <a:ext cx="757682" cy="84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534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65800" cy="62743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600" b="1" kern="0" spc="20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9829" y="0"/>
            <a:ext cx="5531122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1800" kern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Navoiy</a:t>
            </a:r>
            <a:r>
              <a:rPr lang="ru-RU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obrazini</a:t>
            </a:r>
            <a:r>
              <a:rPr lang="ru-RU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benazir</a:t>
            </a:r>
            <a:r>
              <a:rPr lang="ru-RU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yaratgan</a:t>
            </a:r>
            <a:r>
              <a:rPr lang="ru-RU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iste’dodli</a:t>
            </a:r>
            <a:r>
              <a:rPr lang="ru-RU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aktyor</a:t>
            </a:r>
            <a:r>
              <a:rPr lang="ru-RU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sifatida</a:t>
            </a:r>
            <a:r>
              <a:rPr lang="ru-RU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</a:t>
            </a:r>
            <a:r>
              <a:rPr lang="en-US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lang="ru-RU" sz="1800" kern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zbek</a:t>
            </a:r>
            <a:r>
              <a:rPr lang="ru-RU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san’ati</a:t>
            </a:r>
            <a:r>
              <a:rPr lang="ru-RU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tarixida</a:t>
            </a:r>
            <a:r>
              <a:rPr lang="ru-RU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</a:t>
            </a:r>
            <a:r>
              <a:rPr lang="en-US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lang="ru-RU" sz="1800" kern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chmas</a:t>
            </a:r>
            <a:r>
              <a:rPr lang="ru-RU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iz</a:t>
            </a:r>
            <a:r>
              <a:rPr lang="ru-RU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qoldir</a:t>
            </a:r>
            <a:r>
              <a:rPr lang="en-US" sz="18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</a:t>
            </a:r>
            <a:r>
              <a:rPr lang="uz-Cyrl-UZ" sz="1800" spc="15" dirty="0"/>
              <a:t> </a:t>
            </a: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9829" y="708025"/>
            <a:ext cx="5622472" cy="2575077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0CA5D3-7E8A-4090-B915-516224AF10DD}"/>
              </a:ext>
            </a:extLst>
          </p:cNvPr>
          <p:cNvSpPr/>
          <p:nvPr/>
        </p:nvSpPr>
        <p:spPr>
          <a:xfrm>
            <a:off x="79829" y="728557"/>
            <a:ext cx="348887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azzoq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Hamro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evning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keng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madaniy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jamoatchilikka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yaqindan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tanitgan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elga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mashhur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qilgan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obraz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dunyo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ekranlarini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kezib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chiqqan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Alisher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Navoiy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filmidagi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Alisher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Navoiy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obraz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Aktyor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Navoiy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obrazini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benazir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yaratgan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iste’dodli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aktyor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sifatida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zbek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san’ati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tarixida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chmas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iz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qoldirib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ziga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mangu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haykal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rnatdi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8E6DC0-F233-4A00-A447-D10E73C5C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100" y="734332"/>
            <a:ext cx="1676400" cy="122540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C72F1D2-148E-4C04-A969-577EF3126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099" y="1969836"/>
            <a:ext cx="167639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32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7DCFD28-DFCB-4062-AD29-4F1C686EF24D}"/>
              </a:ext>
            </a:extLst>
          </p:cNvPr>
          <p:cNvSpPr/>
          <p:nvPr/>
        </p:nvSpPr>
        <p:spPr>
          <a:xfrm>
            <a:off x="58685" y="555625"/>
            <a:ext cx="5430659" cy="124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Alisher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Navoiyni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shoir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mutafakkir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yetuk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davlat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jamoat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arbobi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sifatida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yorqin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gavdalantirarkan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shoirning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ichki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kechinmalarini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tomoshabinlarga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ustalik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yetkazdi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XV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asr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feodalizm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muhitidagi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davr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qarama-qarshiliklarini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ifodalashda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katta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iste’dodini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namoyish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004247-8E82-4E54-A281-773DCD514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300" y="1711394"/>
            <a:ext cx="1800128" cy="13457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1DCEF8-809B-4BE9-9B00-1AB8017A5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00" y="1722096"/>
            <a:ext cx="1752600" cy="133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54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65800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9700" y="-16742"/>
            <a:ext cx="5193832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</a:t>
            </a:r>
            <a:r>
              <a:rPr lang="en-US" sz="3200" i="1" kern="1200" spc="1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3200" i="1" kern="1200" spc="15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kern="1200" spc="1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957" y="518573"/>
            <a:ext cx="5650865" cy="2764529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87B7EE-B73B-476B-9FA1-C949B4A633FB}"/>
              </a:ext>
            </a:extLst>
          </p:cNvPr>
          <p:cNvSpPr/>
          <p:nvPr/>
        </p:nvSpPr>
        <p:spPr>
          <a:xfrm>
            <a:off x="19957" y="558911"/>
            <a:ext cx="5650865" cy="338554"/>
          </a:xfrm>
          <a:prstGeom prst="rect">
            <a:avLst/>
          </a:prstGeom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675"/>
              </a:spcAft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333333"/>
                </a:solidFill>
                <a:latin typeface="Helvetica Neue"/>
                <a:cs typeface="Arial" panose="020B0604020202020204" pitchFamily="34" charset="0"/>
              </a:rPr>
              <a:t>“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Muqimiy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”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dramasida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Razzoq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Hamroyev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Muqimiy</a:t>
            </a:r>
            <a:r>
              <a:rPr lang="en-US" sz="16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Helvetica Neue"/>
              </a:rPr>
              <a:t>rolida</a:t>
            </a:r>
            <a:endParaRPr lang="en-US" sz="1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B3F2E3-E689-4C5F-9A25-E688568CB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944152"/>
            <a:ext cx="4191000" cy="23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47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DFCA0EB-8AA0-4E9D-9079-153AF949CA33}"/>
              </a:ext>
            </a:extLst>
          </p:cNvPr>
          <p:cNvSpPr/>
          <p:nvPr/>
        </p:nvSpPr>
        <p:spPr>
          <a:xfrm>
            <a:off x="1218021" y="0"/>
            <a:ext cx="3329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Unvon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mukofotlari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6FAEF80-5883-44A7-9A25-AC15C4F20D13}"/>
              </a:ext>
            </a:extLst>
          </p:cNvPr>
          <p:cNvSpPr/>
          <p:nvPr/>
        </p:nvSpPr>
        <p:spPr>
          <a:xfrm>
            <a:off x="139700" y="860425"/>
            <a:ext cx="3581400" cy="116099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1948-yil “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Alisher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Navoiy”dagi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bosh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roli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Ikkinchi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darajali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Stalin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premiyasi</a:t>
            </a:r>
            <a:endParaRPr lang="ru-RU" sz="1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24AE5D-1F8F-4805-AEE3-150C67095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454" y="631825"/>
            <a:ext cx="1881964" cy="229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838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673100" y="564089"/>
            <a:ext cx="5003542" cy="8742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876075F-474C-43F4-8FC7-ED94135A4E5E}"/>
              </a:ext>
            </a:extLst>
          </p:cNvPr>
          <p:cNvSpPr/>
          <p:nvPr/>
        </p:nvSpPr>
        <p:spPr>
          <a:xfrm>
            <a:off x="174171" y="1241425"/>
            <a:ext cx="3775529" cy="1143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1950-yil “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Qadrlash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belgisi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ordeni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2D100D2-BB55-4D07-94DC-AFC8328F7A02}"/>
              </a:ext>
            </a:extLst>
          </p:cNvPr>
          <p:cNvSpPr/>
          <p:nvPr/>
        </p:nvSpPr>
        <p:spPr>
          <a:xfrm>
            <a:off x="520700" y="0"/>
            <a:ext cx="44871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Unvon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mukofotlari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0B44004-C9E0-46C8-82E3-58C1C1641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100" y="908087"/>
            <a:ext cx="1371600" cy="18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941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673100" y="2990116"/>
            <a:ext cx="5003542" cy="16362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876075F-474C-43F4-8FC7-ED94135A4E5E}"/>
              </a:ext>
            </a:extLst>
          </p:cNvPr>
          <p:cNvSpPr/>
          <p:nvPr/>
        </p:nvSpPr>
        <p:spPr>
          <a:xfrm>
            <a:off x="300752" y="1241425"/>
            <a:ext cx="3648948" cy="1143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1951-yil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O‘zbek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teatr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kino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san’ati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ravnaqidagi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xizmatlari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“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O‘zbekiston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xalq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artisti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</a:t>
            </a:r>
            <a:r>
              <a:rPr lang="en-US" sz="1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unvoni</a:t>
            </a:r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0CA043B-FC78-4175-B0FF-CA825381FE81}"/>
              </a:ext>
            </a:extLst>
          </p:cNvPr>
          <p:cNvSpPr/>
          <p:nvPr/>
        </p:nvSpPr>
        <p:spPr>
          <a:xfrm>
            <a:off x="520700" y="24084"/>
            <a:ext cx="43243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Unvon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mukofotlari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34F283E-406D-4BF3-8479-B7BAC2D42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2459" y="869950"/>
            <a:ext cx="1122589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2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9" y="92528"/>
            <a:ext cx="4746625" cy="38592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25400" indent="228600" algn="ctr"/>
            <a:r>
              <a:rPr lang="en-US" sz="2400" dirty="0" err="1"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Takrorlash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6900" y="602691"/>
            <a:ext cx="3299761" cy="309660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 defTabSz="913851"/>
            <a:r>
              <a:rPr lang="uz-Cyrl-UZ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“S</a:t>
            </a:r>
            <a:r>
              <a:rPr lang="uz-Cyrl-UZ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Cyrl-UZ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zli tasavvurlar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uz-Latn-UZ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metodi </a:t>
            </a:r>
            <a:endParaRPr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E80C7AC4-1AA2-4E74-8C87-25E6802FCBE7}"/>
              </a:ext>
            </a:extLst>
          </p:cNvPr>
          <p:cNvCxnSpPr/>
          <p:nvPr/>
        </p:nvCxnSpPr>
        <p:spPr>
          <a:xfrm flipH="1">
            <a:off x="538509" y="974495"/>
            <a:ext cx="914400" cy="605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41C5AB86-4909-4694-B6E8-CA718B12713C}"/>
              </a:ext>
            </a:extLst>
          </p:cNvPr>
          <p:cNvSpPr/>
          <p:nvPr/>
        </p:nvSpPr>
        <p:spPr>
          <a:xfrm>
            <a:off x="92644" y="1558916"/>
            <a:ext cx="14918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851"/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Barkamollik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B8DF1EF5-9F9E-4BC7-989F-F104FC57BE32}"/>
              </a:ext>
            </a:extLst>
          </p:cNvPr>
          <p:cNvCxnSpPr/>
          <p:nvPr/>
        </p:nvCxnSpPr>
        <p:spPr>
          <a:xfrm>
            <a:off x="2142201" y="959961"/>
            <a:ext cx="342900" cy="605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3F0ABAF4-A00F-4448-AA8D-369E8E01221F}"/>
              </a:ext>
            </a:extLst>
          </p:cNvPr>
          <p:cNvSpPr/>
          <p:nvPr/>
        </p:nvSpPr>
        <p:spPr>
          <a:xfrm>
            <a:off x="2142201" y="1548273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851"/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Iqtidor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5C621685-3287-49C2-A450-2E1B1932C856}"/>
              </a:ext>
            </a:extLst>
          </p:cNvPr>
          <p:cNvCxnSpPr/>
          <p:nvPr/>
        </p:nvCxnSpPr>
        <p:spPr>
          <a:xfrm>
            <a:off x="2669471" y="954239"/>
            <a:ext cx="1447800" cy="600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CD7FA1D9-10A5-4313-A30A-104A888508A0}"/>
              </a:ext>
            </a:extLst>
          </p:cNvPr>
          <p:cNvCxnSpPr/>
          <p:nvPr/>
        </p:nvCxnSpPr>
        <p:spPr>
          <a:xfrm flipH="1">
            <a:off x="1551403" y="974495"/>
            <a:ext cx="255475" cy="1457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53359B7-9137-4773-BF96-A917F087E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4099" y="1747876"/>
            <a:ext cx="1257369" cy="121112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C296195-F970-41FB-ACB1-4654C841DBE3}"/>
              </a:ext>
            </a:extLst>
          </p:cNvPr>
          <p:cNvSpPr/>
          <p:nvPr/>
        </p:nvSpPr>
        <p:spPr>
          <a:xfrm>
            <a:off x="3718948" y="1540773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851"/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Iste’dod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82A21EDF-4A31-4C2F-94D4-6E6E5EB8EDBE}"/>
              </a:ext>
            </a:extLst>
          </p:cNvPr>
          <p:cNvCxnSpPr/>
          <p:nvPr/>
        </p:nvCxnSpPr>
        <p:spPr>
          <a:xfrm>
            <a:off x="1968500" y="974495"/>
            <a:ext cx="173701" cy="1714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0362627F-C9E7-4C36-B4BD-371D920A736C}"/>
              </a:ext>
            </a:extLst>
          </p:cNvPr>
          <p:cNvCxnSpPr/>
          <p:nvPr/>
        </p:nvCxnSpPr>
        <p:spPr>
          <a:xfrm>
            <a:off x="2453722" y="974495"/>
            <a:ext cx="1042886" cy="1257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673100" y="555625"/>
            <a:ext cx="5003542" cy="16362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200" dirty="0">
                <a:solidFill>
                  <a:prstClr val="black"/>
                </a:solidFill>
              </a:rPr>
              <a:t>          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876075F-474C-43F4-8FC7-ED94135A4E5E}"/>
              </a:ext>
            </a:extLst>
          </p:cNvPr>
          <p:cNvSpPr/>
          <p:nvPr/>
        </p:nvSpPr>
        <p:spPr>
          <a:xfrm>
            <a:off x="181429" y="1114421"/>
            <a:ext cx="3615871" cy="12700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1969-yil 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Xamza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nomidagi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davlat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mukofoti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(“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O‘tgan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kunlar”dagi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Mirzakarim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Qutidor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roli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4ADBA7-E4D6-4739-83EC-930972E10576}"/>
              </a:ext>
            </a:extLst>
          </p:cNvPr>
          <p:cNvSpPr/>
          <p:nvPr/>
        </p:nvSpPr>
        <p:spPr>
          <a:xfrm>
            <a:off x="324338" y="23747"/>
            <a:ext cx="45656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Unvon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mukofotlari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Государственная премия Узбекской ССР имени Хамзы - Wikiwand">
            <a:extLst>
              <a:ext uri="{FF2B5EF4-FFF2-40B4-BE49-F238E27FC236}">
                <a16:creationId xmlns:a16="http://schemas.microsoft.com/office/drawing/2014/main" id="{9D5F9575-7EEA-4EBF-B366-277C9B8CF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1012825"/>
            <a:ext cx="903028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365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5249148" cy="7014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Unvon</a:t>
            </a: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va</a:t>
            </a: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mukofotlari</a:t>
            </a:r>
            <a:br>
              <a:rPr lang="ru-RU" sz="2400" b="0" kern="12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673100" y="579009"/>
            <a:ext cx="5003542" cy="175165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876075F-474C-43F4-8FC7-ED94135A4E5E}"/>
              </a:ext>
            </a:extLst>
          </p:cNvPr>
          <p:cNvSpPr/>
          <p:nvPr/>
        </p:nvSpPr>
        <p:spPr>
          <a:xfrm>
            <a:off x="2060771" y="1230759"/>
            <a:ext cx="3615871" cy="104140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1980-yil “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Xalqlar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do‘stligi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unvoni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9160E4-6FEC-4B71-BE2C-5E3117E0F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87" y="860425"/>
            <a:ext cx="1902117" cy="193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545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96691" y="525273"/>
            <a:ext cx="3785345" cy="182752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3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876075F-474C-43F4-8FC7-ED94135A4E5E}"/>
              </a:ext>
            </a:extLst>
          </p:cNvPr>
          <p:cNvSpPr/>
          <p:nvPr/>
        </p:nvSpPr>
        <p:spPr>
          <a:xfrm>
            <a:off x="181429" y="1114421"/>
            <a:ext cx="3615871" cy="11176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2003-yil “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Buyuk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xizmatlari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ordeni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E9C2C7-0604-4EEB-B587-0FB767791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700" y="860425"/>
            <a:ext cx="868537" cy="200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40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</a:t>
            </a:r>
            <a:r>
              <a:rPr lang="en-US" spc="15" dirty="0">
                <a:solidFill>
                  <a:prstClr val="white"/>
                </a:solidFill>
              </a:rPr>
              <a:t> “</a:t>
            </a:r>
            <a:r>
              <a:rPr lang="en-US" spc="15" dirty="0" err="1">
                <a:solidFill>
                  <a:prstClr val="white"/>
                </a:solidFill>
              </a:rPr>
              <a:t>Xotira</a:t>
            </a: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mashqi</a:t>
            </a:r>
            <a:r>
              <a:rPr lang="en-US" spc="15" dirty="0">
                <a:solidFill>
                  <a:prstClr val="white"/>
                </a:solidFill>
              </a:rPr>
              <a:t>”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63500" y="569485"/>
            <a:ext cx="2579913" cy="427258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     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cs typeface="Arial"/>
              </a:rPr>
              <a:t>Eslab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cs typeface="Arial"/>
              </a:rPr>
              <a:t>qoling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!</a:t>
            </a:r>
            <a:endParaRPr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2011" y="97207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7A8EF597-3612-4BAA-987C-681A62310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493868"/>
              </p:ext>
            </p:extLst>
          </p:nvPr>
        </p:nvGraphicFramePr>
        <p:xfrm>
          <a:off x="420386" y="1095621"/>
          <a:ext cx="4905375" cy="1737360"/>
        </p:xfrm>
        <a:graphic>
          <a:graphicData uri="http://schemas.openxmlformats.org/drawingml/2006/table">
            <a:tbl>
              <a:tblPr firstRow="1" firstCol="1" bandRow="1"/>
              <a:tblGrid>
                <a:gridCol w="2310114">
                  <a:extLst>
                    <a:ext uri="{9D8B030D-6E8A-4147-A177-3AD203B41FA5}">
                      <a16:colId xmlns:a16="http://schemas.microsoft.com/office/drawing/2014/main" val="422376496"/>
                    </a:ext>
                  </a:extLst>
                </a:gridCol>
                <a:gridCol w="2595261">
                  <a:extLst>
                    <a:ext uri="{9D8B030D-6E8A-4147-A177-3AD203B41FA5}">
                      <a16:colId xmlns:a16="http://schemas.microsoft.com/office/drawing/2014/main" val="1921296875"/>
                    </a:ext>
                  </a:extLst>
                </a:gridCol>
              </a:tblGrid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alsafiy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	</a:t>
                      </a:r>
                      <a:endParaRPr lang="ru-RU" sz="1400" b="1" i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z-Cyrl-UZ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философский</a:t>
                      </a: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2947314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o‘lmas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obrazlar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</a:t>
                      </a:r>
                      <a:endParaRPr lang="ru-RU" sz="1400" b="1" i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z-Cyrl-UZ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бессмертные образы</a:t>
                      </a: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10506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mutafakkir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</a:t>
                      </a:r>
                      <a:endParaRPr lang="ru-RU" sz="1400" b="1" i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мыслитель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4350646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jamoat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arbobi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z-Cyrl-UZ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общественный деятель</a:t>
                      </a:r>
                      <a:endParaRPr kumimoji="0" lang="ru-RU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583291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omoshabin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зритель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804961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namoyish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qil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kumimoji="0" lang="en-US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	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смог продемонстрировать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5885406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kumimoji="0" lang="ru-RU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chmas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iz</a:t>
                      </a: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	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неисчезаемый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след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385139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z-Cyrl-UZ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mangu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вечно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065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90658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700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topshiriqlar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1844FBB-45C8-48B7-986A-C5E17793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81" y="557195"/>
            <a:ext cx="559219" cy="4697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60E13CB-5BFA-45F8-B4F0-453D80C832C4}"/>
              </a:ext>
            </a:extLst>
          </p:cNvPr>
          <p:cNvSpPr/>
          <p:nvPr/>
        </p:nvSpPr>
        <p:spPr>
          <a:xfrm>
            <a:off x="266281" y="1149567"/>
            <a:ext cx="528361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1.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Razzoq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Hamroyev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Vikipediya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saytidan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spcAft>
                <a:spcPts val="1200"/>
              </a:spcAft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2.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Razzoq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Hamroyev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ishtirokidagi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filmlarni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1720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25374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0" dirty="0"/>
              <a:t> 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235355" y="595229"/>
            <a:ext cx="5009745" cy="440293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400" dirty="0">
                <a:solidFill>
                  <a:srgbClr val="000000"/>
                </a:solidFill>
              </a:rPr>
              <a:t>      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 bir savolga javob variantlardan mosini tanlab shu katakchani bo‘ya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ng.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7555C97-861A-419D-B61F-0768F5938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299" y="2828701"/>
            <a:ext cx="1050815" cy="34165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7DCFD28-DFCB-4062-AD29-4F1C686EF24D}"/>
              </a:ext>
            </a:extLst>
          </p:cNvPr>
          <p:cNvSpPr/>
          <p:nvPr/>
        </p:nvSpPr>
        <p:spPr>
          <a:xfrm>
            <a:off x="222654" y="1219615"/>
            <a:ext cx="47466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AutoNum type="arabicPeriod"/>
            </a:pP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9747A72F-1A4B-4A7B-AB20-C2C2C55274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955335"/>
              </p:ext>
            </p:extLst>
          </p:nvPr>
        </p:nvGraphicFramePr>
        <p:xfrm>
          <a:off x="235355" y="1071340"/>
          <a:ext cx="5314544" cy="1757361"/>
        </p:xfrm>
        <a:graphic>
          <a:graphicData uri="http://schemas.openxmlformats.org/drawingml/2006/table">
            <a:tbl>
              <a:tblPr firstRow="1" firstCol="1" bandRow="1"/>
              <a:tblGrid>
                <a:gridCol w="327846">
                  <a:extLst>
                    <a:ext uri="{9D8B030D-6E8A-4147-A177-3AD203B41FA5}">
                      <a16:colId xmlns:a16="http://schemas.microsoft.com/office/drawing/2014/main" val="3253663813"/>
                    </a:ext>
                  </a:extLst>
                </a:gridCol>
                <a:gridCol w="939813">
                  <a:extLst>
                    <a:ext uri="{9D8B030D-6E8A-4147-A177-3AD203B41FA5}">
                      <a16:colId xmlns:a16="http://schemas.microsoft.com/office/drawing/2014/main" val="3965776157"/>
                    </a:ext>
                  </a:extLst>
                </a:gridCol>
                <a:gridCol w="953919">
                  <a:extLst>
                    <a:ext uri="{9D8B030D-6E8A-4147-A177-3AD203B41FA5}">
                      <a16:colId xmlns:a16="http://schemas.microsoft.com/office/drawing/2014/main" val="1900802992"/>
                    </a:ext>
                  </a:extLst>
                </a:gridCol>
                <a:gridCol w="1112905">
                  <a:extLst>
                    <a:ext uri="{9D8B030D-6E8A-4147-A177-3AD203B41FA5}">
                      <a16:colId xmlns:a16="http://schemas.microsoft.com/office/drawing/2014/main" val="2995962608"/>
                    </a:ext>
                  </a:extLst>
                </a:gridCol>
                <a:gridCol w="874426">
                  <a:extLst>
                    <a:ext uri="{9D8B030D-6E8A-4147-A177-3AD203B41FA5}">
                      <a16:colId xmlns:a16="http://schemas.microsoft.com/office/drawing/2014/main" val="130823063"/>
                    </a:ext>
                  </a:extLst>
                </a:gridCol>
                <a:gridCol w="1105635">
                  <a:extLst>
                    <a:ext uri="{9D8B030D-6E8A-4147-A177-3AD203B41FA5}">
                      <a16:colId xmlns:a16="http://schemas.microsoft.com/office/drawing/2014/main" val="1758548103"/>
                    </a:ext>
                  </a:extLst>
                </a:gridCol>
              </a:tblGrid>
              <a:tr h="4264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z-Latn-UZ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Kesim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Aniqlovchi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Hol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7428130"/>
                  </a:ext>
                </a:extLst>
              </a:tr>
              <a:tr h="2643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6920147"/>
                  </a:ext>
                </a:extLst>
              </a:tr>
              <a:tr h="2673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825968"/>
                  </a:ext>
                </a:extLst>
              </a:tr>
              <a:tr h="270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775696"/>
                  </a:ext>
                </a:extLst>
              </a:tr>
              <a:tr h="262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796777"/>
                  </a:ext>
                </a:extLst>
              </a:tr>
              <a:tr h="265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2298338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D31DCE1-7813-4F17-91FC-31AF44CD4289}"/>
              </a:ext>
            </a:extLst>
          </p:cNvPr>
          <p:cNvSpPr/>
          <p:nvPr/>
        </p:nvSpPr>
        <p:spPr>
          <a:xfrm>
            <a:off x="63500" y="91155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Grafik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test”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metodi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(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loyihalash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texnologiyasi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351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3100" y="115321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20" dirty="0">
                <a:solidFill>
                  <a:prstClr val="white"/>
                </a:solidFill>
              </a:rPr>
              <a:t>Grammatik </a:t>
            </a:r>
            <a:r>
              <a:rPr lang="en-US" spc="20" dirty="0" err="1">
                <a:solidFill>
                  <a:prstClr val="white"/>
                </a:solidFill>
              </a:rPr>
              <a:t>mavzuni</a:t>
            </a:r>
            <a:r>
              <a:rPr lang="en-US" spc="20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takrorlash</a:t>
            </a:r>
            <a:r>
              <a:rPr lang="en-US" spc="-75" dirty="0">
                <a:solidFill>
                  <a:prstClr val="white"/>
                </a:solidFill>
              </a:rPr>
              <a:t> 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46957" y="552631"/>
            <a:ext cx="5410200" cy="178968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630" y="570320"/>
            <a:ext cx="50382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C0CDE16-2E71-4C1B-A343-80E7D9DFDAE2}"/>
              </a:ext>
            </a:extLst>
          </p:cNvPr>
          <p:cNvSpPr/>
          <p:nvPr/>
        </p:nvSpPr>
        <p:spPr>
          <a:xfrm>
            <a:off x="221435" y="1221267"/>
            <a:ext cx="54414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marR="0" lvl="0" indent="-3587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C152DB-09F5-4CBD-AB2B-FAD132289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98343"/>
            <a:ext cx="964772" cy="387299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9E3A133-4162-4C33-8083-AFCAE0A288C5}"/>
              </a:ext>
            </a:extLst>
          </p:cNvPr>
          <p:cNvSpPr/>
          <p:nvPr/>
        </p:nvSpPr>
        <p:spPr>
          <a:xfrm>
            <a:off x="146957" y="742938"/>
            <a:ext cx="53401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Ariqlarda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billurday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suv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oqadi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Ajratib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berilgan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gapning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bo‘lagi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Gapning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markaziy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bo‘lagi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hisoblanib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haqida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ma’lumot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beradigan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gap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bo‘lagi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Birlashgan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o‘zar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birlashmagan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to‘zar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gapidagi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sifatdosh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gapning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bo‘lagi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vazifasida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kelmoqda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gapning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bo‘lagini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aniqlab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narsa-buyumning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belgilarini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yoki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nimaga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qarashliligini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bildiradi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1981942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3100" y="115321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20" dirty="0">
                <a:solidFill>
                  <a:prstClr val="white"/>
                </a:solidFill>
              </a:rPr>
              <a:t>Grammatik </a:t>
            </a:r>
            <a:r>
              <a:rPr lang="en-US" spc="20" dirty="0" err="1">
                <a:solidFill>
                  <a:prstClr val="white"/>
                </a:solidFill>
              </a:rPr>
              <a:t>mavzuni</a:t>
            </a:r>
            <a:r>
              <a:rPr lang="en-US" spc="20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takrorlash</a:t>
            </a:r>
            <a:r>
              <a:rPr lang="en-US" spc="-75" dirty="0">
                <a:solidFill>
                  <a:prstClr val="white"/>
                </a:solidFill>
              </a:rPr>
              <a:t> 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46957" y="552631"/>
            <a:ext cx="5410200" cy="178968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630" y="570320"/>
            <a:ext cx="50382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C0CDE16-2E71-4C1B-A343-80E7D9DFDAE2}"/>
              </a:ext>
            </a:extLst>
          </p:cNvPr>
          <p:cNvSpPr/>
          <p:nvPr/>
        </p:nvSpPr>
        <p:spPr>
          <a:xfrm>
            <a:off x="221435" y="1221267"/>
            <a:ext cx="54414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marR="0" lvl="0" indent="-3587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C152DB-09F5-4CBD-AB2B-FAD132289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437" y="744496"/>
            <a:ext cx="980673" cy="48711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9E3A133-4162-4C33-8083-AFCAE0A288C5}"/>
              </a:ext>
            </a:extLst>
          </p:cNvPr>
          <p:cNvSpPr/>
          <p:nvPr/>
        </p:nvSpPr>
        <p:spPr>
          <a:xfrm>
            <a:off x="410000" y="961754"/>
            <a:ext cx="50643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5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qanaqa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qancha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kimning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nimaning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qayerning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so‘roqlariga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bo‘ladigan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6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Kesimga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bog‘lanib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tarzda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bajarilishini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o‘rni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payti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sababi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maqsadi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kabi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belgilarini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bildiradigan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6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6"/>
              <a:tabLst/>
              <a:defRPr/>
            </a:pP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Yashashni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istasang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ishlashni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o‘rgan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Ajratib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ko‘rsatilgan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vazifasida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qo‘llangan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?)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247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25374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0" dirty="0"/>
              <a:t> 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235355" y="595229"/>
            <a:ext cx="3942945" cy="223579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N</a:t>
            </a:r>
            <a:r>
              <a:rPr lang="uz-Latn-U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amunaviy shakl bilan solishtiri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ng.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7555C97-861A-419D-B61F-0768F5938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716" y="2765425"/>
            <a:ext cx="1050815" cy="34165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7DCFD28-DFCB-4062-AD29-4F1C686EF24D}"/>
              </a:ext>
            </a:extLst>
          </p:cNvPr>
          <p:cNvSpPr/>
          <p:nvPr/>
        </p:nvSpPr>
        <p:spPr>
          <a:xfrm>
            <a:off x="222654" y="1219615"/>
            <a:ext cx="47466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AutoNum type="arabicPeriod"/>
            </a:pP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9747A72F-1A4B-4A7B-AB20-C2C2C55274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460008"/>
              </p:ext>
            </p:extLst>
          </p:nvPr>
        </p:nvGraphicFramePr>
        <p:xfrm>
          <a:off x="257125" y="932232"/>
          <a:ext cx="5216574" cy="1757361"/>
        </p:xfrm>
        <a:graphic>
          <a:graphicData uri="http://schemas.openxmlformats.org/drawingml/2006/table">
            <a:tbl>
              <a:tblPr firstRow="1" firstCol="1" bandRow="1"/>
              <a:tblGrid>
                <a:gridCol w="321802">
                  <a:extLst>
                    <a:ext uri="{9D8B030D-6E8A-4147-A177-3AD203B41FA5}">
                      <a16:colId xmlns:a16="http://schemas.microsoft.com/office/drawing/2014/main" val="3253663813"/>
                    </a:ext>
                  </a:extLst>
                </a:gridCol>
                <a:gridCol w="922488">
                  <a:extLst>
                    <a:ext uri="{9D8B030D-6E8A-4147-A177-3AD203B41FA5}">
                      <a16:colId xmlns:a16="http://schemas.microsoft.com/office/drawing/2014/main" val="3965776157"/>
                    </a:ext>
                  </a:extLst>
                </a:gridCol>
                <a:gridCol w="936334">
                  <a:extLst>
                    <a:ext uri="{9D8B030D-6E8A-4147-A177-3AD203B41FA5}">
                      <a16:colId xmlns:a16="http://schemas.microsoft.com/office/drawing/2014/main" val="1900802992"/>
                    </a:ext>
                  </a:extLst>
                </a:gridCol>
                <a:gridCol w="1092390">
                  <a:extLst>
                    <a:ext uri="{9D8B030D-6E8A-4147-A177-3AD203B41FA5}">
                      <a16:colId xmlns:a16="http://schemas.microsoft.com/office/drawing/2014/main" val="2995962608"/>
                    </a:ext>
                  </a:extLst>
                </a:gridCol>
                <a:gridCol w="858306">
                  <a:extLst>
                    <a:ext uri="{9D8B030D-6E8A-4147-A177-3AD203B41FA5}">
                      <a16:colId xmlns:a16="http://schemas.microsoft.com/office/drawing/2014/main" val="130823063"/>
                    </a:ext>
                  </a:extLst>
                </a:gridCol>
                <a:gridCol w="1085254">
                  <a:extLst>
                    <a:ext uri="{9D8B030D-6E8A-4147-A177-3AD203B41FA5}">
                      <a16:colId xmlns:a16="http://schemas.microsoft.com/office/drawing/2014/main" val="1758548103"/>
                    </a:ext>
                  </a:extLst>
                </a:gridCol>
              </a:tblGrid>
              <a:tr h="4264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z-Latn-UZ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Kesim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Aniqlovchi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Hol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7428130"/>
                  </a:ext>
                </a:extLst>
              </a:tr>
              <a:tr h="2643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6920147"/>
                  </a:ext>
                </a:extLst>
              </a:tr>
              <a:tr h="2673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825968"/>
                  </a:ext>
                </a:extLst>
              </a:tr>
              <a:tr h="270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775696"/>
                  </a:ext>
                </a:extLst>
              </a:tr>
              <a:tr h="262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796777"/>
                  </a:ext>
                </a:extLst>
              </a:tr>
              <a:tr h="265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ourier New" panose="02070309020205020404" pitchFamily="49" charset="0"/>
                          <a:cs typeface="Arial" panose="020B0604020202020204" pitchFamily="34" charset="0"/>
                        </a:rPr>
                        <a:t> </a:t>
                      </a:r>
                      <a:endParaRPr lang="ru-RU" sz="7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5330" marR="353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2298338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D31DCE1-7813-4F17-91FC-31AF44CD4289}"/>
              </a:ext>
            </a:extLst>
          </p:cNvPr>
          <p:cNvSpPr/>
          <p:nvPr/>
        </p:nvSpPr>
        <p:spPr>
          <a:xfrm>
            <a:off x="63500" y="91155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Grafik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test”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metodi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(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loyihalash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texnologiyasi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747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5765799" cy="3229744"/>
            <a:chOff x="12099" y="57853"/>
            <a:chExt cx="5765799" cy="3059797"/>
          </a:xfrm>
        </p:grpSpPr>
        <p:sp>
          <p:nvSpPr>
            <p:cNvPr id="3" name="object 3"/>
            <p:cNvSpPr/>
            <p:nvPr/>
          </p:nvSpPr>
          <p:spPr>
            <a:xfrm>
              <a:off x="66844" y="602079"/>
              <a:ext cx="5650865" cy="251557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099" y="57853"/>
              <a:ext cx="5765799" cy="454198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59" y="596608"/>
            <a:ext cx="2612762" cy="111417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8C9ED64-9C17-4CA8-99E0-FA9BBDB87779}"/>
              </a:ext>
            </a:extLst>
          </p:cNvPr>
          <p:cNvSpPr/>
          <p:nvPr/>
        </p:nvSpPr>
        <p:spPr>
          <a:xfrm>
            <a:off x="444500" y="1241425"/>
            <a:ext cx="3200400" cy="13716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Razzoq</a:t>
            </a:r>
            <a:r>
              <a:rPr lang="en-US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Hamroyev</a:t>
            </a:r>
            <a:r>
              <a:rPr lang="en-US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Hamroboyevich</a:t>
            </a:r>
            <a:endParaRPr lang="ru-RU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6443F7-2327-4646-85AA-516623B99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00" y="652316"/>
            <a:ext cx="1779498" cy="249433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pPr algn="ctr"/>
            <a:r>
              <a:rPr lang="en-US" sz="2000" dirty="0" err="1">
                <a:latin typeface="UZ-Times-Bold"/>
                <a:ea typeface="Calibri" panose="020F0502020204030204" pitchFamily="34" charset="0"/>
                <a:cs typeface="UZ-Times-Bold"/>
              </a:rPr>
              <a:t>Yangi</a:t>
            </a:r>
            <a:r>
              <a:rPr lang="en-US" sz="20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en-US" sz="2000" dirty="0" err="1">
                <a:latin typeface="UZ-Times-Bold"/>
                <a:ea typeface="Calibri" panose="020F0502020204030204" pitchFamily="34" charset="0"/>
                <a:cs typeface="UZ-Times-Bold"/>
              </a:rPr>
              <a:t>mavzuning</a:t>
            </a:r>
            <a:r>
              <a:rPr lang="en-US" sz="20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en-US" sz="2000" dirty="0" err="1">
                <a:latin typeface="UZ-Times-Bold"/>
                <a:ea typeface="Calibri" panose="020F0502020204030204" pitchFamily="34" charset="0"/>
                <a:cs typeface="UZ-Times-Bold"/>
              </a:rPr>
              <a:t>bayoni</a:t>
            </a:r>
            <a:r>
              <a:rPr lang="en-US" sz="20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65800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6674" y="-11987"/>
            <a:ext cx="4812452" cy="7014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1200" dirty="0" err="1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Razzoq</a:t>
            </a:r>
            <a:r>
              <a:rPr lang="en-US" sz="2400" kern="120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Hamroyev</a:t>
            </a:r>
            <a:br>
              <a:rPr lang="ru-RU" sz="2400" b="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spc="15" dirty="0"/>
          </a:p>
        </p:txBody>
      </p:sp>
      <p:sp>
        <p:nvSpPr>
          <p:cNvPr id="7" name="object 7"/>
          <p:cNvSpPr/>
          <p:nvPr/>
        </p:nvSpPr>
        <p:spPr>
          <a:xfrm>
            <a:off x="66847" y="523223"/>
            <a:ext cx="5650865" cy="2764529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33" y="522770"/>
            <a:ext cx="2637467" cy="2562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7A90DF2-C51B-49E8-A1BC-387EE124B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76" y="844035"/>
            <a:ext cx="2176062" cy="2298391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0AD8C09-8A5E-43F4-BCCA-A6C2AF50C3D1}"/>
              </a:ext>
            </a:extLst>
          </p:cNvPr>
          <p:cNvSpPr/>
          <p:nvPr/>
        </p:nvSpPr>
        <p:spPr>
          <a:xfrm>
            <a:off x="2425700" y="844035"/>
            <a:ext cx="3166662" cy="192139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Betakror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iste’dod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sohibi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taniqli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teatr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kino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aktyori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,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rejissyor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pedagog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182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65800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9700" y="-16742"/>
            <a:ext cx="5193832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</a:t>
            </a:r>
            <a:r>
              <a:rPr lang="en-US" sz="3200" i="1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Hayoti</a:t>
            </a:r>
            <a:r>
              <a:rPr lang="en-US" sz="3200" i="1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i="1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3200" i="1" kern="12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i="1" kern="12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faoliyati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957" y="518573"/>
            <a:ext cx="5650865" cy="2764529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9E15731-7870-4A6C-987F-1999F40DDC6B}"/>
              </a:ext>
            </a:extLst>
          </p:cNvPr>
          <p:cNvSpPr/>
          <p:nvPr/>
        </p:nvSpPr>
        <p:spPr>
          <a:xfrm>
            <a:off x="94978" y="708025"/>
            <a:ext cx="3549922" cy="186585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ru-RU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Razzoq</a:t>
            </a:r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Hamroev</a:t>
            </a:r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1910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ru-RU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yil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30-noyabrda </a:t>
            </a:r>
            <a:r>
              <a:rPr lang="ru-RU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Buxoro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ning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Shofirkon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tumanida</a:t>
            </a:r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tug‘ilgan</a:t>
            </a:r>
            <a:r>
              <a:rPr lang="ru-RU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lang="ru-RU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D48F7B6-D828-487F-9CB4-01F2B1AE1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592" y="708025"/>
            <a:ext cx="1911621" cy="219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47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2483</TotalTime>
  <Words>866</Words>
  <Application>Microsoft Office PowerPoint</Application>
  <PresentationFormat>Произвольный</PresentationFormat>
  <Paragraphs>187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Calibri</vt:lpstr>
      <vt:lpstr>Helvetica Neue</vt:lpstr>
      <vt:lpstr>Matura MT Script Capitals</vt:lpstr>
      <vt:lpstr>Monotype Corsiva</vt:lpstr>
      <vt:lpstr>Times New Roman</vt:lpstr>
      <vt:lpstr>UZ-Times-Bold</vt:lpstr>
      <vt:lpstr>Office Theme</vt:lpstr>
      <vt:lpstr>1_Office Theme</vt:lpstr>
      <vt:lpstr> O‘zbek tili</vt:lpstr>
      <vt:lpstr>Takrorlash</vt:lpstr>
      <vt:lpstr> </vt:lpstr>
      <vt:lpstr>Grammatik mavzuni takrorlash </vt:lpstr>
      <vt:lpstr>Grammatik mavzuni takrorlash </vt:lpstr>
      <vt:lpstr> </vt:lpstr>
      <vt:lpstr>Yangi mavzuning bayoni </vt:lpstr>
      <vt:lpstr>Razzoq Hamroyev </vt:lpstr>
      <vt:lpstr> Hayoti va faoliyati</vt:lpstr>
      <vt:lpstr> Hayoti va faoliyati</vt:lpstr>
      <vt:lpstr> Ijodiy faoliyati</vt:lpstr>
      <vt:lpstr>Презентация PowerPoint</vt:lpstr>
      <vt:lpstr>Презентация PowerPoint</vt:lpstr>
      <vt:lpstr>Navoiy obrazini benazir yaratgan iste’dodli aktyor sifatida o‘zbek san’ati tarixida o‘chmas iz qoldirdi </vt:lpstr>
      <vt:lpstr>Презентация PowerPoint</vt:lpstr>
      <vt:lpstr> Ijodiy faoliyati</vt:lpstr>
      <vt:lpstr>Презентация PowerPoint</vt:lpstr>
      <vt:lpstr>  </vt:lpstr>
      <vt:lpstr>  </vt:lpstr>
      <vt:lpstr>  </vt:lpstr>
      <vt:lpstr>Unvon va mukofotlari </vt:lpstr>
      <vt:lpstr>  </vt:lpstr>
      <vt:lpstr>   “Xotira mashqi”</vt:lpstr>
      <vt:lpstr>Mustaqil bajarish uchun topshiriqlar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O‘zbek tili</dc:title>
  <cp:lastModifiedBy>Hp</cp:lastModifiedBy>
  <cp:revision>308</cp:revision>
  <cp:lastPrinted>2020-09-12T06:53:39Z</cp:lastPrinted>
  <dcterms:created xsi:type="dcterms:W3CDTF">2020-04-13T08:06:06Z</dcterms:created>
  <dcterms:modified xsi:type="dcterms:W3CDTF">2021-01-29T10:52:20Z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