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8" r:id="rId2"/>
  </p:sldMasterIdLst>
  <p:notesMasterIdLst>
    <p:notesMasterId r:id="rId27"/>
  </p:notesMasterIdLst>
  <p:sldIdLst>
    <p:sldId id="256" r:id="rId3"/>
    <p:sldId id="384" r:id="rId4"/>
    <p:sldId id="286" r:id="rId5"/>
    <p:sldId id="393" r:id="rId6"/>
    <p:sldId id="302" r:id="rId7"/>
    <p:sldId id="294" r:id="rId8"/>
    <p:sldId id="301" r:id="rId9"/>
    <p:sldId id="397" r:id="rId10"/>
    <p:sldId id="266" r:id="rId11"/>
    <p:sldId id="391" r:id="rId12"/>
    <p:sldId id="392" r:id="rId13"/>
    <p:sldId id="390" r:id="rId14"/>
    <p:sldId id="387" r:id="rId15"/>
    <p:sldId id="385" r:id="rId16"/>
    <p:sldId id="303" r:id="rId17"/>
    <p:sldId id="388" r:id="rId18"/>
    <p:sldId id="259" r:id="rId19"/>
    <p:sldId id="389" r:id="rId20"/>
    <p:sldId id="394" r:id="rId21"/>
    <p:sldId id="395" r:id="rId22"/>
    <p:sldId id="318" r:id="rId23"/>
    <p:sldId id="398" r:id="rId24"/>
    <p:sldId id="300" r:id="rId25"/>
    <p:sldId id="281" r:id="rId26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9826"/>
    <a:srgbClr val="3229E3"/>
    <a:srgbClr val="C14B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6" d="100"/>
          <a:sy n="136" d="100"/>
        </p:scale>
        <p:origin x="144" y="1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1813" cy="3460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313" y="0"/>
            <a:ext cx="4343400" cy="3460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362929-1E75-4F3D-BE4C-0E5198CDF160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43225" y="860425"/>
            <a:ext cx="4133850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713" y="3314700"/>
            <a:ext cx="8016875" cy="27130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42088"/>
            <a:ext cx="4341813" cy="3460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313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A7DEB0-E21A-43BB-9A64-CAFDE343D5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556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A7DEB0-E21A-43BB-9A64-CAFDE343D5A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829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A7DEB0-E21A-43BB-9A64-CAFDE343D5A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71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76707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4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80757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19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42212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6"/>
            <a:ext cx="2508123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6"/>
            <a:ext cx="2508123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99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33677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17" name="bg object 17"/>
          <p:cNvSpPr/>
          <p:nvPr/>
        </p:nvSpPr>
        <p:spPr>
          <a:xfrm>
            <a:off x="66849" y="71165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5"/>
            <a:ext cx="5164295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9" y="1083505"/>
            <a:ext cx="4935243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1"/>
            <a:ext cx="18450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1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1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6855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6926">
        <a:defRPr>
          <a:latin typeface="+mn-lt"/>
          <a:ea typeface="+mn-ea"/>
          <a:cs typeface="+mn-cs"/>
        </a:defRPr>
      </a:lvl2pPr>
      <a:lvl3pPr marL="913851">
        <a:defRPr>
          <a:latin typeface="+mn-lt"/>
          <a:ea typeface="+mn-ea"/>
          <a:cs typeface="+mn-cs"/>
        </a:defRPr>
      </a:lvl3pPr>
      <a:lvl4pPr marL="1370777">
        <a:defRPr>
          <a:latin typeface="+mn-lt"/>
          <a:ea typeface="+mn-ea"/>
          <a:cs typeface="+mn-cs"/>
        </a:defRPr>
      </a:lvl4pPr>
      <a:lvl5pPr marL="1827703">
        <a:defRPr>
          <a:latin typeface="+mn-lt"/>
          <a:ea typeface="+mn-ea"/>
          <a:cs typeface="+mn-cs"/>
        </a:defRPr>
      </a:lvl5pPr>
      <a:lvl6pPr marL="2284628">
        <a:defRPr>
          <a:latin typeface="+mn-lt"/>
          <a:ea typeface="+mn-ea"/>
          <a:cs typeface="+mn-cs"/>
        </a:defRPr>
      </a:lvl6pPr>
      <a:lvl7pPr marL="2741554">
        <a:defRPr>
          <a:latin typeface="+mn-lt"/>
          <a:ea typeface="+mn-ea"/>
          <a:cs typeface="+mn-cs"/>
        </a:defRPr>
      </a:lvl7pPr>
      <a:lvl8pPr marL="3198480">
        <a:defRPr>
          <a:latin typeface="+mn-lt"/>
          <a:ea typeface="+mn-ea"/>
          <a:cs typeface="+mn-cs"/>
        </a:defRPr>
      </a:lvl8pPr>
      <a:lvl9pPr marL="365540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6926">
        <a:defRPr>
          <a:latin typeface="+mn-lt"/>
          <a:ea typeface="+mn-ea"/>
          <a:cs typeface="+mn-cs"/>
        </a:defRPr>
      </a:lvl2pPr>
      <a:lvl3pPr marL="913851">
        <a:defRPr>
          <a:latin typeface="+mn-lt"/>
          <a:ea typeface="+mn-ea"/>
          <a:cs typeface="+mn-cs"/>
        </a:defRPr>
      </a:lvl3pPr>
      <a:lvl4pPr marL="1370777">
        <a:defRPr>
          <a:latin typeface="+mn-lt"/>
          <a:ea typeface="+mn-ea"/>
          <a:cs typeface="+mn-cs"/>
        </a:defRPr>
      </a:lvl4pPr>
      <a:lvl5pPr marL="1827703">
        <a:defRPr>
          <a:latin typeface="+mn-lt"/>
          <a:ea typeface="+mn-ea"/>
          <a:cs typeface="+mn-cs"/>
        </a:defRPr>
      </a:lvl5pPr>
      <a:lvl6pPr marL="2284628">
        <a:defRPr>
          <a:latin typeface="+mn-lt"/>
          <a:ea typeface="+mn-ea"/>
          <a:cs typeface="+mn-cs"/>
        </a:defRPr>
      </a:lvl6pPr>
      <a:lvl7pPr marL="2741554">
        <a:defRPr>
          <a:latin typeface="+mn-lt"/>
          <a:ea typeface="+mn-ea"/>
          <a:cs typeface="+mn-cs"/>
        </a:defRPr>
      </a:lvl7pPr>
      <a:lvl8pPr marL="3198480">
        <a:defRPr>
          <a:latin typeface="+mn-lt"/>
          <a:ea typeface="+mn-ea"/>
          <a:cs typeface="+mn-cs"/>
        </a:defRPr>
      </a:lvl8pPr>
      <a:lvl9pPr marL="365540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2409373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80" dirty="0"/>
              <a:t> </a:t>
            </a:r>
            <a:r>
              <a:rPr lang="en-US" sz="3400" spc="-80" dirty="0" err="1"/>
              <a:t>O‘zbek</a:t>
            </a:r>
            <a:r>
              <a:rPr lang="en-US" sz="3400" spc="-80" dirty="0"/>
              <a:t> </a:t>
            </a:r>
            <a:r>
              <a:rPr sz="3400" spc="5" dirty="0" err="1"/>
              <a:t>tili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387520" y="1393825"/>
            <a:ext cx="4705180" cy="75277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spcBef>
                <a:spcPts val="110"/>
              </a:spcBef>
            </a:pP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: </a:t>
            </a:r>
            <a:b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</a:b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Rufat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Risqiyev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</p:txBody>
      </p:sp>
      <p:sp>
        <p:nvSpPr>
          <p:cNvPr id="6" name="object 6"/>
          <p:cNvSpPr/>
          <p:nvPr/>
        </p:nvSpPr>
        <p:spPr>
          <a:xfrm>
            <a:off x="156968" y="115021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6968" y="1980309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254501" y="212868"/>
            <a:ext cx="1066624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396836" y="330935"/>
            <a:ext cx="84826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9-sinf</a:t>
            </a:r>
            <a:endParaRPr sz="2250" dirty="0">
              <a:latin typeface="Arial"/>
              <a:cs typeface="Arial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4020DA8-33A9-4B44-B04A-240D4AF156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8468" y="2356021"/>
            <a:ext cx="1539713" cy="7904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"/>
            <a:ext cx="5776686" cy="44494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6088" y="36739"/>
            <a:ext cx="5104764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uz-Cyrl-UZ" sz="1800" spc="15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1800" spc="1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Rufat</a:t>
            </a:r>
            <a:r>
              <a:rPr lang="en-US" sz="1800" spc="1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1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Risqiyev</a:t>
            </a:r>
            <a:r>
              <a:rPr lang="en-US" sz="1800" spc="1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15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800" spc="1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1800" spc="1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1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Chempioni</a:t>
            </a:r>
            <a:endParaRPr sz="18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239" y="454595"/>
            <a:ext cx="5776686" cy="2763466"/>
            <a:chOff x="66840" y="421922"/>
            <a:chExt cx="5650865" cy="2763466"/>
          </a:xfrm>
        </p:grpSpPr>
        <p:sp>
          <p:nvSpPr>
            <p:cNvPr id="7" name="object 7"/>
            <p:cNvSpPr/>
            <p:nvPr/>
          </p:nvSpPr>
          <p:spPr>
            <a:xfrm>
              <a:off x="66840" y="421922"/>
              <a:ext cx="5650865" cy="2763466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150297" y="449491"/>
              <a:ext cx="5480201" cy="2637171"/>
            </a:xfrm>
            <a:custGeom>
              <a:avLst/>
              <a:gdLst/>
              <a:ahLst/>
              <a:cxnLst/>
              <a:rect l="l" t="t" r="r" b="b"/>
              <a:pathLst>
                <a:path w="5160010" h="2103120">
                  <a:moveTo>
                    <a:pt x="0" y="2103122"/>
                  </a:moveTo>
                  <a:lnTo>
                    <a:pt x="5159880" y="2103122"/>
                  </a:lnTo>
                  <a:lnTo>
                    <a:pt x="5159880" y="0"/>
                  </a:lnTo>
                  <a:lnTo>
                    <a:pt x="0" y="0"/>
                  </a:lnTo>
                  <a:lnTo>
                    <a:pt x="0" y="2103122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2" name="Взрыв: 14 точек 11">
            <a:extLst>
              <a:ext uri="{FF2B5EF4-FFF2-40B4-BE49-F238E27FC236}">
                <a16:creationId xmlns:a16="http://schemas.microsoft.com/office/drawing/2014/main" xmlns="" id="{8F062520-43EF-4550-B16B-7D8587DA208D}"/>
              </a:ext>
            </a:extLst>
          </p:cNvPr>
          <p:cNvSpPr/>
          <p:nvPr/>
        </p:nvSpPr>
        <p:spPr>
          <a:xfrm>
            <a:off x="1553345" y="474428"/>
            <a:ext cx="2755263" cy="76200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1974 -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850DDE7F-94A8-47AD-BB82-A92CE8C05995}"/>
              </a:ext>
            </a:extLst>
          </p:cNvPr>
          <p:cNvSpPr/>
          <p:nvPr/>
        </p:nvSpPr>
        <p:spPr>
          <a:xfrm>
            <a:off x="93388" y="1316783"/>
            <a:ext cx="2437764" cy="172475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Gavanada</a:t>
            </a:r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oʻtkazilgan</a:t>
            </a:r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boks</a:t>
            </a:r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boʻyicha</a:t>
            </a:r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ilk </a:t>
            </a:r>
            <a:r>
              <a:rPr lang="en-US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chempionatida</a:t>
            </a:r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raqiblarini</a:t>
            </a:r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tiz</a:t>
            </a:r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choʻktirib</a:t>
            </a:r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medalni</a:t>
            </a:r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qoʻlga</a:t>
            </a:r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kiritadi</a:t>
            </a:r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49ED497-8663-486A-9B67-48F6233BB5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5685" y="1226243"/>
            <a:ext cx="3052901" cy="1815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54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"/>
            <a:ext cx="5776686" cy="57066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0" y="570669"/>
            <a:ext cx="5765799" cy="2674482"/>
            <a:chOff x="10598" y="553300"/>
            <a:chExt cx="5765799" cy="2632088"/>
          </a:xfrm>
        </p:grpSpPr>
        <p:sp>
          <p:nvSpPr>
            <p:cNvPr id="7" name="object 7"/>
            <p:cNvSpPr/>
            <p:nvPr/>
          </p:nvSpPr>
          <p:spPr>
            <a:xfrm>
              <a:off x="10598" y="553300"/>
              <a:ext cx="5765799" cy="2632088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69290" y="613487"/>
              <a:ext cx="5642972" cy="2491111"/>
            </a:xfrm>
            <a:custGeom>
              <a:avLst/>
              <a:gdLst/>
              <a:ahLst/>
              <a:cxnLst/>
              <a:rect l="l" t="t" r="r" b="b"/>
              <a:pathLst>
                <a:path w="5160010" h="2103120">
                  <a:moveTo>
                    <a:pt x="0" y="2103122"/>
                  </a:moveTo>
                  <a:lnTo>
                    <a:pt x="5159880" y="2103122"/>
                  </a:lnTo>
                  <a:lnTo>
                    <a:pt x="5159880" y="0"/>
                  </a:lnTo>
                  <a:lnTo>
                    <a:pt x="0" y="0"/>
                  </a:lnTo>
                  <a:lnTo>
                    <a:pt x="0" y="2103122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850DDE7F-94A8-47AD-BB82-A92CE8C05995}"/>
              </a:ext>
            </a:extLst>
          </p:cNvPr>
          <p:cNvSpPr/>
          <p:nvPr/>
        </p:nvSpPr>
        <p:spPr>
          <a:xfrm>
            <a:off x="1758044" y="924187"/>
            <a:ext cx="3949064" cy="1959279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Qayd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AIBA ( </a:t>
            </a:r>
            <a:r>
              <a:rPr lang="en-US" sz="1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1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boks</a:t>
            </a:r>
            <a:r>
              <a:rPr lang="en-US" sz="1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federatsiyalari</a:t>
            </a:r>
            <a:r>
              <a:rPr lang="en-US" sz="1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assotsiyatsiyasi</a:t>
            </a:r>
            <a:r>
              <a:rPr lang="en-US" sz="140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1974-yildan </a:t>
            </a:r>
            <a:r>
              <a:rPr lang="en-US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eʼtiboran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havaskorlar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oʻrtasida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chempionati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boʻyicha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qaror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Rufat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Risqiyev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chempionlardan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tarixga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kirgan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paytlarda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boks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boʻyicha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chempionati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Olimpiya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oʻyinlari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toʻrt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oʻtkazilar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40B7249-083F-4D90-9612-CC088C8885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91" y="813520"/>
            <a:ext cx="1699352" cy="1959279"/>
          </a:xfrm>
          <a:prstGeom prst="rect">
            <a:avLst/>
          </a:prstGeom>
        </p:spPr>
      </p:pic>
      <p:sp>
        <p:nvSpPr>
          <p:cNvPr id="10" name="object 3"/>
          <p:cNvSpPr txBox="1">
            <a:spLocks noGrp="1"/>
          </p:cNvSpPr>
          <p:nvPr>
            <p:ph type="title"/>
          </p:nvPr>
        </p:nvSpPr>
        <p:spPr>
          <a:xfrm>
            <a:off x="106088" y="109555"/>
            <a:ext cx="5104764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uz-Cyrl-UZ" sz="1800" spc="15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1800" spc="1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Rufat</a:t>
            </a:r>
            <a:r>
              <a:rPr lang="en-US" sz="1800" spc="1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1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Risqiyev</a:t>
            </a:r>
            <a:r>
              <a:rPr lang="en-US" sz="1800" spc="1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15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800" spc="1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1800" spc="1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1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Chempioni</a:t>
            </a:r>
            <a:endParaRPr sz="18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48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"/>
            <a:ext cx="5776686" cy="47487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6866" y="87563"/>
            <a:ext cx="4847136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0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Oʻzbek</a:t>
            </a:r>
            <a:r>
              <a:rPr lang="en-US" sz="20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boksi</a:t>
            </a:r>
            <a:r>
              <a:rPr lang="en-US" sz="20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afsonasi</a:t>
            </a:r>
            <a:endParaRPr sz="20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6242" y="589721"/>
            <a:ext cx="5650865" cy="2655430"/>
            <a:chOff x="66840" y="529958"/>
            <a:chExt cx="5650865" cy="2655430"/>
          </a:xfrm>
        </p:grpSpPr>
        <p:sp>
          <p:nvSpPr>
            <p:cNvPr id="7" name="object 7"/>
            <p:cNvSpPr/>
            <p:nvPr/>
          </p:nvSpPr>
          <p:spPr>
            <a:xfrm>
              <a:off x="66840" y="529958"/>
              <a:ext cx="5650865" cy="2655430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109206" y="572062"/>
              <a:ext cx="5568584" cy="2585211"/>
            </a:xfrm>
            <a:custGeom>
              <a:avLst/>
              <a:gdLst/>
              <a:ahLst/>
              <a:cxnLst/>
              <a:rect l="l" t="t" r="r" b="b"/>
              <a:pathLst>
                <a:path w="5160010" h="2103120">
                  <a:moveTo>
                    <a:pt x="0" y="2103122"/>
                  </a:moveTo>
                  <a:lnTo>
                    <a:pt x="5159880" y="2103122"/>
                  </a:lnTo>
                  <a:lnTo>
                    <a:pt x="5159880" y="0"/>
                  </a:lnTo>
                  <a:lnTo>
                    <a:pt x="0" y="0"/>
                  </a:lnTo>
                  <a:lnTo>
                    <a:pt x="0" y="2103122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Взрыв: 14 точек 11">
            <a:extLst>
              <a:ext uri="{FF2B5EF4-FFF2-40B4-BE49-F238E27FC236}">
                <a16:creationId xmlns:a16="http://schemas.microsoft.com/office/drawing/2014/main" xmlns="" id="{8F062520-43EF-4550-B16B-7D8587DA208D}"/>
              </a:ext>
            </a:extLst>
          </p:cNvPr>
          <p:cNvSpPr/>
          <p:nvPr/>
        </p:nvSpPr>
        <p:spPr>
          <a:xfrm>
            <a:off x="98608" y="509194"/>
            <a:ext cx="2469055" cy="1202149"/>
          </a:xfrm>
          <a:prstGeom prst="irregularSeal2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1972-76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yillarda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14" name="Двойная волна 13">
            <a:extLst>
              <a:ext uri="{FF2B5EF4-FFF2-40B4-BE49-F238E27FC236}">
                <a16:creationId xmlns:a16="http://schemas.microsoft.com/office/drawing/2014/main" xmlns="" id="{2EABC7CC-469D-4742-8427-8C6A01A08481}"/>
              </a:ext>
            </a:extLst>
          </p:cNvPr>
          <p:cNvSpPr/>
          <p:nvPr/>
        </p:nvSpPr>
        <p:spPr>
          <a:xfrm>
            <a:off x="2902857" y="1379338"/>
            <a:ext cx="2469055" cy="1143000"/>
          </a:xfrm>
          <a:prstGeom prst="doubleWav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1600" b="1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karra</a:t>
            </a:r>
            <a:r>
              <a:rPr lang="en-US" sz="16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16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chempioni</a:t>
            </a:r>
            <a:r>
              <a:rPr lang="en-US" sz="16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600" b="1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020BD81-BB66-4757-8507-45996B3B69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08" y="1790448"/>
            <a:ext cx="1908213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160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957" y="1"/>
            <a:ext cx="5725885" cy="5004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4977" y="18366"/>
            <a:ext cx="5725885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uz-Cyrl-UZ" spc="15" dirty="0"/>
              <a:t> </a:t>
            </a:r>
            <a:r>
              <a:rPr lang="en-US" sz="2000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Oʻzbek</a:t>
            </a:r>
            <a:r>
              <a:rPr lang="en-US" sz="2000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boksi</a:t>
            </a:r>
            <a:r>
              <a:rPr lang="en-US" sz="2000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afsonasi</a:t>
            </a:r>
            <a:endParaRPr sz="2000" spc="15" dirty="0"/>
          </a:p>
        </p:txBody>
      </p:sp>
      <p:sp>
        <p:nvSpPr>
          <p:cNvPr id="7" name="object 7"/>
          <p:cNvSpPr/>
          <p:nvPr/>
        </p:nvSpPr>
        <p:spPr>
          <a:xfrm>
            <a:off x="45053" y="895444"/>
            <a:ext cx="3218847" cy="217478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569C041-FCD4-4018-BC42-937CF564A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53" y="507445"/>
            <a:ext cx="1999647" cy="27678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1A88C51A-A242-47CE-8587-981F60C4B4E4}"/>
              </a:ext>
            </a:extLst>
          </p:cNvPr>
          <p:cNvSpPr/>
          <p:nvPr/>
        </p:nvSpPr>
        <p:spPr>
          <a:xfrm>
            <a:off x="296429" y="464185"/>
            <a:ext cx="17482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EB86E8E-9809-4BBF-9FEF-6A0CD8A2A31D}"/>
              </a:ext>
            </a:extLst>
          </p:cNvPr>
          <p:cNvSpPr/>
          <p:nvPr/>
        </p:nvSpPr>
        <p:spPr>
          <a:xfrm>
            <a:off x="25401" y="972647"/>
            <a:ext cx="321884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1600" dirty="0" err="1">
                <a:solidFill>
                  <a:srgbClr val="333333"/>
                </a:solidFill>
                <a:latin typeface="Roboto-Regular"/>
              </a:rPr>
              <a:t>Rufat</a:t>
            </a:r>
            <a:r>
              <a:rPr lang="en-US" sz="1600" dirty="0">
                <a:solidFill>
                  <a:srgbClr val="333333"/>
                </a:solidFill>
                <a:latin typeface="Roboto-Regular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Roboto-Regular"/>
              </a:rPr>
              <a:t>Risqiyev</a:t>
            </a:r>
            <a:r>
              <a:rPr lang="en-US" sz="1600" dirty="0">
                <a:solidFill>
                  <a:srgbClr val="333333"/>
                </a:solidFill>
                <a:latin typeface="Roboto-Regular"/>
              </a:rPr>
              <a:t> </a:t>
            </a:r>
            <a:r>
              <a:rPr lang="en-US" sz="1600" dirty="0">
                <a:solidFill>
                  <a:srgbClr val="0070C0"/>
                </a:solidFill>
                <a:latin typeface="Roboto-Regular"/>
              </a:rPr>
              <a:t>1976-yilda </a:t>
            </a:r>
            <a:r>
              <a:rPr lang="en-US" sz="1600" dirty="0" err="1">
                <a:solidFill>
                  <a:srgbClr val="333333"/>
                </a:solidFill>
                <a:latin typeface="Roboto-Regular"/>
              </a:rPr>
              <a:t>Monreal</a:t>
            </a:r>
            <a:r>
              <a:rPr lang="en-US" sz="1600" dirty="0">
                <a:solidFill>
                  <a:srgbClr val="333333"/>
                </a:solidFill>
                <a:latin typeface="Roboto-Regular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Roboto-Regular"/>
              </a:rPr>
              <a:t>shahri</a:t>
            </a:r>
            <a:r>
              <a:rPr lang="en-US" sz="1600" dirty="0">
                <a:solidFill>
                  <a:srgbClr val="333333"/>
                </a:solidFill>
                <a:latin typeface="Roboto-Regular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Roboto-Regular"/>
              </a:rPr>
              <a:t>mezbonlik</a:t>
            </a:r>
            <a:r>
              <a:rPr lang="en-US" sz="1600" dirty="0">
                <a:solidFill>
                  <a:srgbClr val="333333"/>
                </a:solidFill>
                <a:latin typeface="Roboto-Regular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Roboto-Regular"/>
              </a:rPr>
              <a:t>qilgan</a:t>
            </a:r>
            <a:r>
              <a:rPr lang="en-US" sz="1600" dirty="0">
                <a:solidFill>
                  <a:srgbClr val="333333"/>
                </a:solidFill>
                <a:latin typeface="Roboto-Regular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Roboto-Regular"/>
              </a:rPr>
              <a:t>toʻrt</a:t>
            </a:r>
            <a:r>
              <a:rPr lang="en-US" sz="1600" dirty="0">
                <a:solidFill>
                  <a:srgbClr val="333333"/>
                </a:solidFill>
                <a:latin typeface="Roboto-Regular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Roboto-Regular"/>
              </a:rPr>
              <a:t>yillikning</a:t>
            </a:r>
            <a:r>
              <a:rPr lang="en-US" sz="1600" dirty="0">
                <a:solidFill>
                  <a:srgbClr val="333333"/>
                </a:solidFill>
                <a:latin typeface="Roboto-Regular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Roboto-Regular"/>
              </a:rPr>
              <a:t>eng</a:t>
            </a:r>
            <a:r>
              <a:rPr lang="en-US" sz="1600" dirty="0">
                <a:solidFill>
                  <a:srgbClr val="333333"/>
                </a:solidFill>
                <a:latin typeface="Roboto-Regular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Roboto-Regular"/>
              </a:rPr>
              <a:t>nufuzli</a:t>
            </a:r>
            <a:r>
              <a:rPr lang="en-US" sz="1600" dirty="0">
                <a:solidFill>
                  <a:srgbClr val="333333"/>
                </a:solidFill>
                <a:latin typeface="Roboto-Regular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Roboto-Regular"/>
              </a:rPr>
              <a:t>musobaqasi</a:t>
            </a:r>
            <a:r>
              <a:rPr lang="en-US" sz="1600" dirty="0">
                <a:solidFill>
                  <a:srgbClr val="333333"/>
                </a:solidFill>
                <a:latin typeface="Roboto-Regular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Roboto-Regular"/>
              </a:rPr>
              <a:t>sanalmish</a:t>
            </a:r>
            <a:r>
              <a:rPr lang="en-US" sz="1600" dirty="0">
                <a:solidFill>
                  <a:srgbClr val="333333"/>
                </a:solidFill>
                <a:latin typeface="Roboto-Regular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Roboto-Regular"/>
              </a:rPr>
              <a:t>Olimpiya</a:t>
            </a:r>
            <a:r>
              <a:rPr lang="en-US" sz="1600" dirty="0">
                <a:solidFill>
                  <a:srgbClr val="0070C0"/>
                </a:solidFill>
                <a:latin typeface="Roboto-Regular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Roboto-Regular"/>
              </a:rPr>
              <a:t>oʻyinlarida</a:t>
            </a:r>
            <a:r>
              <a:rPr lang="en-US" sz="1600" dirty="0">
                <a:solidFill>
                  <a:srgbClr val="0070C0"/>
                </a:solidFill>
                <a:latin typeface="Roboto-Regular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Roboto-Regular"/>
              </a:rPr>
              <a:t>finalgacha</a:t>
            </a:r>
            <a:r>
              <a:rPr lang="en-US" sz="1600" dirty="0">
                <a:solidFill>
                  <a:srgbClr val="333333"/>
                </a:solidFill>
                <a:latin typeface="Roboto-Regular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Roboto-Regular"/>
              </a:rPr>
              <a:t>yetib</a:t>
            </a:r>
            <a:r>
              <a:rPr lang="en-US" sz="1600" dirty="0">
                <a:solidFill>
                  <a:srgbClr val="333333"/>
                </a:solidFill>
                <a:latin typeface="Roboto-Regular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Roboto-Regular"/>
              </a:rPr>
              <a:t>borib</a:t>
            </a:r>
            <a:r>
              <a:rPr lang="en-US" sz="1600" dirty="0">
                <a:solidFill>
                  <a:srgbClr val="333333"/>
                </a:solidFill>
                <a:latin typeface="Roboto-Regular"/>
              </a:rPr>
              <a:t>, </a:t>
            </a:r>
            <a:r>
              <a:rPr lang="en-US" sz="1600" dirty="0" err="1">
                <a:solidFill>
                  <a:srgbClr val="333333"/>
                </a:solidFill>
                <a:latin typeface="Roboto-Regular"/>
              </a:rPr>
              <a:t>musobaqaning</a:t>
            </a:r>
            <a:r>
              <a:rPr lang="en-US" sz="1600" dirty="0">
                <a:solidFill>
                  <a:srgbClr val="333333"/>
                </a:solidFill>
                <a:latin typeface="Roboto-Regular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Roboto-Regular"/>
              </a:rPr>
              <a:t>kumush</a:t>
            </a:r>
            <a:r>
              <a:rPr lang="en-US" sz="1600" dirty="0">
                <a:solidFill>
                  <a:srgbClr val="0070C0"/>
                </a:solidFill>
                <a:latin typeface="Roboto-Regular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Roboto-Regular"/>
              </a:rPr>
              <a:t>medaliga</a:t>
            </a:r>
            <a:r>
              <a:rPr lang="en-US" sz="1600" dirty="0">
                <a:solidFill>
                  <a:srgbClr val="0070C0"/>
                </a:solidFill>
                <a:latin typeface="Roboto-Regular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Roboto-Regular"/>
              </a:rPr>
              <a:t>sazovor</a:t>
            </a:r>
            <a:r>
              <a:rPr lang="en-US" sz="1600" dirty="0">
                <a:solidFill>
                  <a:srgbClr val="333333"/>
                </a:solidFill>
                <a:latin typeface="Roboto-Regular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Roboto-Regular"/>
              </a:rPr>
              <a:t>boʻlgan</a:t>
            </a:r>
            <a:r>
              <a:rPr lang="en-US" sz="1600" dirty="0">
                <a:solidFill>
                  <a:srgbClr val="333333"/>
                </a:solidFill>
                <a:latin typeface="Roboto-Regular"/>
              </a:rPr>
              <a:t>. 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F68D577-1D67-4777-8506-5171AEC6C6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185" y="895445"/>
            <a:ext cx="2404562" cy="217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788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957" y="1"/>
            <a:ext cx="5725885" cy="35050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558" y="-20308"/>
            <a:ext cx="5725885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16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</a:t>
            </a:r>
            <a:r>
              <a:rPr lang="en-US" sz="16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Eng</a:t>
            </a:r>
            <a:r>
              <a:rPr lang="en-US" sz="16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6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yaxshi</a:t>
            </a:r>
            <a:r>
              <a:rPr lang="en-US" sz="16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6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bokschi</a:t>
            </a:r>
            <a:r>
              <a:rPr lang="en-US" sz="16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</a:t>
            </a:r>
            <a:r>
              <a:rPr lang="uz-Cyrl-UZ" sz="1600" spc="15" dirty="0"/>
              <a:t> </a:t>
            </a:r>
            <a:endParaRPr sz="1600" spc="15" dirty="0"/>
          </a:p>
        </p:txBody>
      </p:sp>
      <p:sp>
        <p:nvSpPr>
          <p:cNvPr id="7" name="object 7"/>
          <p:cNvSpPr/>
          <p:nvPr/>
        </p:nvSpPr>
        <p:spPr>
          <a:xfrm>
            <a:off x="29558" y="1957063"/>
            <a:ext cx="5716284" cy="125141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EB86E8E-9809-4BBF-9FEF-6A0CD8A2A31D}"/>
              </a:ext>
            </a:extLst>
          </p:cNvPr>
          <p:cNvSpPr/>
          <p:nvPr/>
        </p:nvSpPr>
        <p:spPr>
          <a:xfrm>
            <a:off x="19957" y="1957063"/>
            <a:ext cx="5670068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/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Rufat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Risqiyev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sobiq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Ittifoq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boks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federatsiyasi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bokschi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unvoni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taqdirlangan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Maʼlumot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mukofot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1948-yilda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Rossiyada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boksning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yilligi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munosabati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taʼsis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boʻlib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unvonga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oʻz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davrining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yengilmas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bokschilari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sazovor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boʻlishgan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055AB63-46AD-4175-A16E-60B50A039C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500" y="350508"/>
            <a:ext cx="3854909" cy="1620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34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4050"/>
            <a:ext cx="5765799" cy="3215694"/>
            <a:chOff x="12099" y="71164"/>
            <a:chExt cx="5765799" cy="3046486"/>
          </a:xfrm>
        </p:grpSpPr>
        <p:sp>
          <p:nvSpPr>
            <p:cNvPr id="3" name="object 3"/>
            <p:cNvSpPr/>
            <p:nvPr/>
          </p:nvSpPr>
          <p:spPr>
            <a:xfrm>
              <a:off x="66844" y="638603"/>
              <a:ext cx="5650865" cy="2479047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2099" y="71164"/>
              <a:ext cx="5765799" cy="49340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9699" y="15106"/>
            <a:ext cx="5508688" cy="40523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18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Rufat</a:t>
            </a:r>
            <a:r>
              <a:rPr lang="en-US" sz="18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Risqiyev</a:t>
            </a:r>
            <a:r>
              <a:rPr lang="en-US" sz="18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xalqaro</a:t>
            </a:r>
            <a:r>
              <a:rPr lang="en-US" sz="18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toifadagi</a:t>
            </a:r>
            <a:r>
              <a:rPr lang="en-US" sz="18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birinchi</a:t>
            </a:r>
            <a:r>
              <a:rPr lang="en-US" sz="18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hakam</a:t>
            </a:r>
            <a:endParaRPr spc="15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67A2BB2E-9B9A-4753-AFE8-497C43CC6F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413" y="644565"/>
            <a:ext cx="2155888" cy="214697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49D52376-E24C-421B-86E8-47D79597D338}"/>
              </a:ext>
            </a:extLst>
          </p:cNvPr>
          <p:cNvSpPr/>
          <p:nvPr/>
        </p:nvSpPr>
        <p:spPr>
          <a:xfrm>
            <a:off x="105706" y="859262"/>
            <a:ext cx="3352798" cy="203132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1997-yilda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Rufat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Risqiyev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WBA ( 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boks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assotsiat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siyasi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hakamlar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boʻlimiga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aʼzo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boʻldi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Osiyoda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professional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boks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boʻyicha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toifadagi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hakamga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aylandi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47BEBDE-6E34-46E1-BC57-BC3248F6A9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8504" y="1015819"/>
            <a:ext cx="2201590" cy="1811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651319"/>
      </p:ext>
    </p:extLst>
  </p:cSld>
  <p:clrMapOvr>
    <a:masterClrMapping/>
  </p:clrMapOvr>
  <p:transition spd="slow">
    <p:wheel spokes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4577"/>
            <a:ext cx="5760354" cy="3215696"/>
            <a:chOff x="12100" y="71163"/>
            <a:chExt cx="5760354" cy="3046488"/>
          </a:xfrm>
        </p:grpSpPr>
        <p:sp>
          <p:nvSpPr>
            <p:cNvPr id="3" name="object 3"/>
            <p:cNvSpPr/>
            <p:nvPr/>
          </p:nvSpPr>
          <p:spPr>
            <a:xfrm>
              <a:off x="66844" y="596393"/>
              <a:ext cx="5705610" cy="252125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2100" y="71163"/>
              <a:ext cx="5760354" cy="525229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0" y="77680"/>
            <a:ext cx="5726885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pc="15" dirty="0"/>
              <a:t> </a:t>
            </a:r>
            <a:r>
              <a:rPr lang="en-US" spc="15" dirty="0" smtClean="0"/>
              <a:t>           Kino </a:t>
            </a:r>
            <a:r>
              <a:rPr lang="en-US" spc="15" dirty="0" err="1" smtClean="0"/>
              <a:t>san’atidagi</a:t>
            </a:r>
            <a:r>
              <a:rPr lang="en-US" spc="15" dirty="0" smtClean="0"/>
              <a:t> </a:t>
            </a:r>
            <a:r>
              <a:rPr lang="en-US" spc="15" dirty="0" err="1" smtClean="0"/>
              <a:t>faoliyati</a:t>
            </a:r>
            <a:r>
              <a:rPr lang="en-US" spc="15" dirty="0" smtClean="0"/>
              <a:t> </a:t>
            </a:r>
            <a:endParaRPr lang="en-US" sz="1600" spc="15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41041C7F-C82A-4D31-AAEF-E4C66EC59070}"/>
              </a:ext>
            </a:extLst>
          </p:cNvPr>
          <p:cNvSpPr/>
          <p:nvPr/>
        </p:nvSpPr>
        <p:spPr>
          <a:xfrm>
            <a:off x="143351" y="2287226"/>
            <a:ext cx="5583535" cy="830997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Risqiyev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sport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faoliyatini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yakunlagach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kinoda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suratga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tusha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boshlagan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u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ishtirokidagi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eng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mashhur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film 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Ringga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chaqiriladi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...”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filmi (1979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yil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hisoblanadi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9C1B3CB-8326-4EBB-93A3-DCEF3FFE2D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08" y="753167"/>
            <a:ext cx="1908213" cy="142658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38E8ADDA-5A25-4F09-B05D-A2A949AD42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5736" y="753032"/>
            <a:ext cx="1837556" cy="142658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FAA47BD1-C331-48A4-B712-B4ACBB9E55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6934" y="716295"/>
            <a:ext cx="1704708" cy="1500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0477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" y="14577"/>
            <a:ext cx="5765800" cy="3360448"/>
            <a:chOff x="9380" y="71163"/>
            <a:chExt cx="5765800" cy="3183623"/>
          </a:xfrm>
        </p:grpSpPr>
        <p:sp>
          <p:nvSpPr>
            <p:cNvPr id="3" name="object 3"/>
            <p:cNvSpPr/>
            <p:nvPr/>
          </p:nvSpPr>
          <p:spPr>
            <a:xfrm>
              <a:off x="66844" y="408597"/>
              <a:ext cx="5708335" cy="2846189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9380" y="71163"/>
              <a:ext cx="5765800" cy="337433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9700" y="-10315"/>
            <a:ext cx="5867400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pc="15" dirty="0"/>
              <a:t> </a:t>
            </a:r>
            <a:r>
              <a:rPr lang="en-US" spc="15" dirty="0" err="1"/>
              <a:t>Rufat</a:t>
            </a:r>
            <a:r>
              <a:rPr lang="en-US" spc="15" dirty="0"/>
              <a:t> </a:t>
            </a:r>
            <a:r>
              <a:rPr lang="en-US" spc="15" dirty="0" err="1"/>
              <a:t>Risqiyevning</a:t>
            </a:r>
            <a:r>
              <a:rPr lang="en-US" spc="15" dirty="0"/>
              <a:t> </a:t>
            </a:r>
            <a:r>
              <a:rPr lang="en-US" spc="15" dirty="0" err="1"/>
              <a:t>oilaviy</a:t>
            </a:r>
            <a:r>
              <a:rPr lang="en-US" spc="15" dirty="0"/>
              <a:t> </a:t>
            </a:r>
            <a:r>
              <a:rPr lang="en-US" spc="15" dirty="0" err="1"/>
              <a:t>hayoti</a:t>
            </a:r>
            <a:endParaRPr sz="2000" spc="15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DE925B1-A40F-41C8-8910-B05AA722D7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25" y="406956"/>
            <a:ext cx="2270876" cy="14867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FDE30CD-AB4D-4A8C-BFF6-D1ACBD08AF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96" y="682070"/>
            <a:ext cx="3100669" cy="2083355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6DE9E0D6-5564-4430-8768-58BE1120AD70}"/>
              </a:ext>
            </a:extLst>
          </p:cNvPr>
          <p:cNvSpPr/>
          <p:nvPr/>
        </p:nvSpPr>
        <p:spPr>
          <a:xfrm>
            <a:off x="3226770" y="837595"/>
            <a:ext cx="2489739" cy="156966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Rufat</a:t>
            </a:r>
            <a:r>
              <a:rPr lang="en-US" sz="1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Risqiyev</a:t>
            </a:r>
            <a:r>
              <a:rPr lang="en-US" sz="1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6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1977-yilda </a:t>
            </a:r>
            <a:r>
              <a:rPr lang="en-US" sz="16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Maʼmuraxon</a:t>
            </a:r>
            <a:r>
              <a:rPr lang="en-US" sz="1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Risqiyeva</a:t>
            </a:r>
            <a:r>
              <a:rPr lang="en-US" sz="1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turmush</a:t>
            </a:r>
            <a:r>
              <a:rPr lang="en-US" sz="1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quradi</a:t>
            </a:r>
            <a:r>
              <a:rPr lang="en-US" sz="1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1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nikohdan</a:t>
            </a:r>
            <a:r>
              <a:rPr lang="en-US" sz="1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oʻgʻil</a:t>
            </a:r>
            <a:r>
              <a:rPr lang="en-US" sz="1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</a:t>
            </a:r>
            <a:r>
              <a:rPr lang="en-US" sz="1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dunyoga</a:t>
            </a:r>
            <a:r>
              <a:rPr lang="en-US" sz="1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1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16821"/>
            <a:ext cx="5760354" cy="3215695"/>
            <a:chOff x="12100" y="71164"/>
            <a:chExt cx="5760354" cy="3046487"/>
          </a:xfrm>
        </p:grpSpPr>
        <p:sp>
          <p:nvSpPr>
            <p:cNvPr id="3" name="object 3"/>
            <p:cNvSpPr/>
            <p:nvPr/>
          </p:nvSpPr>
          <p:spPr>
            <a:xfrm>
              <a:off x="66844" y="546193"/>
              <a:ext cx="5705610" cy="257145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2100" y="71164"/>
              <a:ext cx="5760354" cy="475028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73100" y="66830"/>
            <a:ext cx="4727123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pc="15" dirty="0"/>
              <a:t> </a:t>
            </a:r>
            <a:r>
              <a:rPr lang="en-US" sz="2400" spc="15" dirty="0"/>
              <a:t>MUKOFOTLARI</a:t>
            </a:r>
            <a:endParaRPr sz="2400" spc="15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DE925B1-A40F-41C8-8910-B05AA722D7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533844"/>
            <a:ext cx="1983923" cy="17418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5835626-7E4A-4ABC-BD6D-A99EB318F2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8702" y="568242"/>
            <a:ext cx="1847850" cy="2476500"/>
          </a:xfrm>
          <a:prstGeom prst="rect">
            <a:avLst/>
          </a:prstGeom>
        </p:spPr>
      </p:pic>
      <p:sp>
        <p:nvSpPr>
          <p:cNvPr id="14" name="Волна 13">
            <a:extLst>
              <a:ext uri="{FF2B5EF4-FFF2-40B4-BE49-F238E27FC236}">
                <a16:creationId xmlns:a16="http://schemas.microsoft.com/office/drawing/2014/main" xmlns="" id="{2959323B-082F-466B-A230-BEEC9572B244}"/>
              </a:ext>
            </a:extLst>
          </p:cNvPr>
          <p:cNvSpPr/>
          <p:nvPr/>
        </p:nvSpPr>
        <p:spPr>
          <a:xfrm>
            <a:off x="292100" y="860425"/>
            <a:ext cx="3486602" cy="1350727"/>
          </a:xfrm>
          <a:prstGeom prst="wav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“El-yurt </a:t>
            </a:r>
            <a:r>
              <a:rPr lang="en-US" sz="20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hurmati</a:t>
            </a:r>
            <a:r>
              <a:rPr lang="en-US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Cyrl-UZ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ordeni</a:t>
            </a:r>
            <a:r>
              <a:rPr lang="en-US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856808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16821"/>
            <a:ext cx="5760354" cy="3215695"/>
            <a:chOff x="12100" y="71164"/>
            <a:chExt cx="5760354" cy="3046487"/>
          </a:xfrm>
        </p:grpSpPr>
        <p:sp>
          <p:nvSpPr>
            <p:cNvPr id="3" name="object 3"/>
            <p:cNvSpPr/>
            <p:nvPr/>
          </p:nvSpPr>
          <p:spPr>
            <a:xfrm>
              <a:off x="66844" y="546193"/>
              <a:ext cx="5705610" cy="257145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2100" y="71164"/>
              <a:ext cx="5760354" cy="475028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73100" y="66830"/>
            <a:ext cx="4727123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pc="15" dirty="0"/>
              <a:t> </a:t>
            </a:r>
            <a:r>
              <a:rPr lang="en-US" sz="2400" spc="15" dirty="0"/>
              <a:t>MUKOFOTLARI</a:t>
            </a:r>
            <a:endParaRPr sz="2400" spc="15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DE925B1-A40F-41C8-8910-B05AA722D7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533844"/>
            <a:ext cx="1983923" cy="17418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30E6C90E-0A05-4041-A714-CF47E7DC2A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8012" y="784225"/>
            <a:ext cx="789229" cy="2283981"/>
          </a:xfrm>
          <a:prstGeom prst="rect">
            <a:avLst/>
          </a:prstGeom>
        </p:spPr>
      </p:pic>
      <p:sp>
        <p:nvSpPr>
          <p:cNvPr id="7" name="Волна 6">
            <a:extLst>
              <a:ext uri="{FF2B5EF4-FFF2-40B4-BE49-F238E27FC236}">
                <a16:creationId xmlns:a16="http://schemas.microsoft.com/office/drawing/2014/main" xmlns="" id="{603E89FB-8840-4118-AAB7-BAB69B1E8B84}"/>
              </a:ext>
            </a:extLst>
          </p:cNvPr>
          <p:cNvSpPr/>
          <p:nvPr/>
        </p:nvSpPr>
        <p:spPr>
          <a:xfrm>
            <a:off x="368300" y="1012825"/>
            <a:ext cx="3276599" cy="1352446"/>
          </a:xfrm>
          <a:prstGeom prst="wave">
            <a:avLst/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Buyuk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xizmatlari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(1999)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ordeni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2390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5365982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z="16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O‘zbekistonda</a:t>
            </a:r>
            <a:r>
              <a:rPr lang="en-US" sz="16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6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sportning</a:t>
            </a:r>
            <a:r>
              <a:rPr lang="en-US" sz="16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6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qaysi</a:t>
            </a:r>
            <a:r>
              <a:rPr lang="en-US" sz="16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6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turlari</a:t>
            </a:r>
            <a:r>
              <a:rPr lang="en-US" sz="16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6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rivojlangan</a:t>
            </a:r>
            <a:r>
              <a:rPr lang="en-US" sz="16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63500" y="538389"/>
            <a:ext cx="2694354" cy="76200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D4903B6-9DB2-4974-9EC1-C7A5BA549F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565" y="653438"/>
            <a:ext cx="983155" cy="116917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06674E7C-F68F-4F23-A4DA-DD4D531042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3721" y="653438"/>
            <a:ext cx="3673013" cy="235476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8EAFBAA6-FC1D-4679-9ECE-B2591F0096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2397" y="1861457"/>
            <a:ext cx="983155" cy="114674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7908CBCB-9C57-44E0-8FAC-D215FD020F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023" y="661650"/>
            <a:ext cx="889721" cy="116917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0D11A560-1885-440A-B01B-D7F45F0C7A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262" y="1834902"/>
            <a:ext cx="889721" cy="116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4292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16821"/>
            <a:ext cx="5760354" cy="3215695"/>
            <a:chOff x="12100" y="71164"/>
            <a:chExt cx="5760354" cy="3046487"/>
          </a:xfrm>
        </p:grpSpPr>
        <p:sp>
          <p:nvSpPr>
            <p:cNvPr id="3" name="object 3"/>
            <p:cNvSpPr/>
            <p:nvPr/>
          </p:nvSpPr>
          <p:spPr>
            <a:xfrm>
              <a:off x="66844" y="546193"/>
              <a:ext cx="5705610" cy="257145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2100" y="71164"/>
              <a:ext cx="5760354" cy="475028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73100" y="66830"/>
            <a:ext cx="4727123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pc="15" dirty="0"/>
              <a:t> </a:t>
            </a:r>
            <a:r>
              <a:rPr lang="en-US" sz="2400" spc="15" dirty="0"/>
              <a:t>MUKOFOTLARI</a:t>
            </a:r>
            <a:endParaRPr sz="2400" spc="15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DE925B1-A40F-41C8-8910-B05AA722D7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533844"/>
            <a:ext cx="1983923" cy="17418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52942CD-6D8D-425A-801D-B7D731E5F7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7629" y="801844"/>
            <a:ext cx="903523" cy="1951610"/>
          </a:xfrm>
          <a:prstGeom prst="rect">
            <a:avLst/>
          </a:prstGeom>
        </p:spPr>
      </p:pic>
      <p:sp>
        <p:nvSpPr>
          <p:cNvPr id="9" name="Волна 8">
            <a:extLst>
              <a:ext uri="{FF2B5EF4-FFF2-40B4-BE49-F238E27FC236}">
                <a16:creationId xmlns:a16="http://schemas.microsoft.com/office/drawing/2014/main" xmlns="" id="{9FA3E47D-8776-4E62-820B-BD586A418D0C}"/>
              </a:ext>
            </a:extLst>
          </p:cNvPr>
          <p:cNvSpPr/>
          <p:nvPr/>
        </p:nvSpPr>
        <p:spPr>
          <a:xfrm>
            <a:off x="374648" y="1317625"/>
            <a:ext cx="2965451" cy="1151535"/>
          </a:xfrm>
          <a:prstGeom prst="wave">
            <a:avLst/>
          </a:prstGeom>
          <a:solidFill>
            <a:srgbClr val="E69826"/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Hurmat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belgisi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ordeni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4726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7583" y="93370"/>
            <a:ext cx="4744013" cy="343346"/>
          </a:xfrm>
          <a:prstGeom prst="rect">
            <a:avLst/>
          </a:prstGeom>
        </p:spPr>
        <p:txBody>
          <a:bodyPr vert="horz" wrap="square" lIns="0" tIns="16501" rIns="0" bIns="0" rtlCol="0">
            <a:spAutoFit/>
          </a:bodyPr>
          <a:lstStyle/>
          <a:p>
            <a:pPr marL="12692" algn="ctr">
              <a:spcBef>
                <a:spcPts val="130"/>
              </a:spcBef>
            </a:pPr>
            <a:r>
              <a:rPr lang="en-US" spc="15" dirty="0"/>
              <a:t> “</a:t>
            </a:r>
            <a:r>
              <a:rPr lang="en-US" spc="15" dirty="0" err="1"/>
              <a:t>Xatosini</a:t>
            </a:r>
            <a:r>
              <a:rPr lang="en-US" spc="15" dirty="0"/>
              <a:t> </a:t>
            </a:r>
            <a:r>
              <a:rPr lang="en-US" spc="15" dirty="0" err="1"/>
              <a:t>tuzating</a:t>
            </a:r>
            <a:r>
              <a:rPr lang="en-US" spc="15" dirty="0"/>
              <a:t>!” </a:t>
            </a:r>
            <a:r>
              <a:rPr lang="en-US" spc="15" dirty="0" err="1"/>
              <a:t>usuli</a:t>
            </a: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522001" y="561872"/>
            <a:ext cx="5208169" cy="343346"/>
          </a:xfrm>
          <a:custGeom>
            <a:avLst/>
            <a:gdLst/>
            <a:ahLst/>
            <a:cxnLst/>
            <a:rect l="l" t="t" r="r" b="b"/>
            <a:pathLst>
              <a:path w="2563495" h="257175">
                <a:moveTo>
                  <a:pt x="2563174" y="0"/>
                </a:moveTo>
                <a:lnTo>
                  <a:pt x="179999" y="0"/>
                </a:lnTo>
                <a:lnTo>
                  <a:pt x="132290" y="6458"/>
                </a:lnTo>
                <a:lnTo>
                  <a:pt x="89331" y="24666"/>
                </a:lnTo>
                <a:lnTo>
                  <a:pt x="52873" y="52875"/>
                </a:lnTo>
                <a:lnTo>
                  <a:pt x="24665" y="89333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7"/>
                </a:lnTo>
                <a:lnTo>
                  <a:pt x="2383175" y="257177"/>
                </a:lnTo>
                <a:lnTo>
                  <a:pt x="2430884" y="250719"/>
                </a:lnTo>
                <a:lnTo>
                  <a:pt x="2473843" y="232510"/>
                </a:lnTo>
                <a:lnTo>
                  <a:pt x="2510301" y="204302"/>
                </a:lnTo>
                <a:lnTo>
                  <a:pt x="2538509" y="167843"/>
                </a:lnTo>
                <a:lnTo>
                  <a:pt x="2556716" y="124885"/>
                </a:lnTo>
                <a:lnTo>
                  <a:pt x="2563174" y="77176"/>
                </a:lnTo>
                <a:lnTo>
                  <a:pt x="256317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851"/>
            <a:r>
              <a:rPr lang="en-US" sz="1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5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Lug‘atda</a:t>
            </a:r>
            <a:r>
              <a:rPr lang="en-US" sz="1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so‘zlarning</a:t>
            </a:r>
            <a:r>
              <a:rPr lang="en-US" sz="1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1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tarjimasini</a:t>
            </a:r>
            <a:r>
              <a:rPr lang="en-US" sz="1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endParaRPr sz="15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54082" y="739511"/>
            <a:ext cx="2379305" cy="231987"/>
          </a:xfrm>
          <a:prstGeom prst="rect">
            <a:avLst/>
          </a:prstGeom>
        </p:spPr>
        <p:txBody>
          <a:bodyPr vert="horz" wrap="square" lIns="0" tIns="16501" rIns="0" bIns="0" rtlCol="0">
            <a:spAutoFit/>
          </a:bodyPr>
          <a:lstStyle/>
          <a:p>
            <a:pPr marL="12692" defTabSz="913851">
              <a:spcBef>
                <a:spcPts val="130"/>
              </a:spcBef>
            </a:pPr>
            <a:r>
              <a:rPr lang="en-US" sz="1399" spc="10" dirty="0">
                <a:solidFill>
                  <a:srgbClr val="FFFFFF"/>
                </a:solidFill>
                <a:latin typeface="Arial"/>
                <a:cs typeface="Arial"/>
              </a:rPr>
              <a:t>    </a:t>
            </a:r>
            <a:endParaRPr sz="1399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xmlns="" id="{F434B8C0-6CAA-458C-8DBF-A64BF1ED4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284" y="1474353"/>
            <a:ext cx="184629" cy="369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390" tIns="45695" rIns="91390" bIns="45695" numCol="1" anchor="ctr" anchorCtr="0" compatLnSpc="1">
            <a:prstTxWarp prst="textNoShape">
              <a:avLst/>
            </a:prstTxWarp>
            <a:spAutoFit/>
          </a:bodyPr>
          <a:lstStyle/>
          <a:p>
            <a:pPr defTabSz="913851"/>
            <a:endParaRPr lang="ru-RU" sz="1799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B539D281-7984-4BE4-BAB4-2F82A0974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369" y="773276"/>
            <a:ext cx="837738" cy="468241"/>
          </a:xfrm>
          <a:prstGeom prst="rect">
            <a:avLst/>
          </a:prstGeom>
        </p:spPr>
      </p:pic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xmlns="" id="{D30A88BF-C38F-48CA-AED3-028FA9025D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1888408"/>
              </p:ext>
            </p:extLst>
          </p:nvPr>
        </p:nvGraphicFramePr>
        <p:xfrm>
          <a:off x="489641" y="1205777"/>
          <a:ext cx="4931235" cy="1719736"/>
        </p:xfrm>
        <a:graphic>
          <a:graphicData uri="http://schemas.openxmlformats.org/drawingml/2006/table">
            <a:tbl>
              <a:tblPr firstRow="1" firstCol="1" bandRow="1"/>
              <a:tblGrid>
                <a:gridCol w="2467992">
                  <a:extLst>
                    <a:ext uri="{9D8B030D-6E8A-4147-A177-3AD203B41FA5}">
                      <a16:colId xmlns:a16="http://schemas.microsoft.com/office/drawing/2014/main" xmlns="" val="2362925185"/>
                    </a:ext>
                  </a:extLst>
                </a:gridCol>
                <a:gridCol w="2463243">
                  <a:extLst>
                    <a:ext uri="{9D8B030D-6E8A-4147-A177-3AD203B41FA5}">
                      <a16:colId xmlns:a16="http://schemas.microsoft.com/office/drawing/2014/main" xmlns="" val="1765646019"/>
                    </a:ext>
                  </a:extLst>
                </a:gridCol>
              </a:tblGrid>
              <a:tr h="21496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alp, </a:t>
                      </a: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bahodir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бодрый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	</a:t>
                      </a: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52494173"/>
                  </a:ext>
                </a:extLst>
              </a:tr>
              <a:tr h="21496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tetik</a:t>
                      </a: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bardam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богатырь	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4914564"/>
                  </a:ext>
                </a:extLst>
              </a:tr>
              <a:tr h="21496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kamon</a:t>
                      </a: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otish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фехтование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	</a:t>
                      </a: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8066310"/>
                  </a:ext>
                </a:extLst>
              </a:tr>
              <a:tr h="21496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mukammal</a:t>
                      </a: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обычай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83085510"/>
                  </a:ext>
                </a:extLst>
              </a:tr>
              <a:tr h="21496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marra</a:t>
                      </a: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	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финиш</a:t>
                      </a:r>
                      <a:endParaRPr kumimoji="0" lang="ru-RU" sz="1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68290483"/>
                  </a:ext>
                </a:extLst>
              </a:tr>
              <a:tr h="21496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qilichbozlik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стрельба	из</a:t>
                      </a:r>
                      <a:r>
                        <a:rPr kumimoji="0" 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лука	</a:t>
                      </a: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98486976"/>
                  </a:ext>
                </a:extLst>
              </a:tr>
              <a:tr h="21496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udum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всесторонний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15565038"/>
                  </a:ext>
                </a:extLst>
              </a:tr>
              <a:tr h="21496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zabt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etmoq</a:t>
                      </a: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	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заво</a:t>
                      </a:r>
                      <a:r>
                        <a:rPr kumimoji="0" 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kumimoji="0" lang="ru-RU" sz="14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вать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2414956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7583" y="93370"/>
            <a:ext cx="4744013" cy="343346"/>
          </a:xfrm>
          <a:prstGeom prst="rect">
            <a:avLst/>
          </a:prstGeom>
        </p:spPr>
        <p:txBody>
          <a:bodyPr vert="horz" wrap="square" lIns="0" tIns="16501" rIns="0" bIns="0" rtlCol="0">
            <a:spAutoFit/>
          </a:bodyPr>
          <a:lstStyle/>
          <a:p>
            <a:pPr marL="12692" algn="ctr">
              <a:spcBef>
                <a:spcPts val="130"/>
              </a:spcBef>
            </a:pPr>
            <a:r>
              <a:rPr lang="en-US" spc="15" dirty="0"/>
              <a:t> “</a:t>
            </a:r>
            <a:r>
              <a:rPr lang="en-US" spc="15" dirty="0" err="1"/>
              <a:t>Xatosini</a:t>
            </a:r>
            <a:r>
              <a:rPr lang="en-US" spc="15" dirty="0"/>
              <a:t> </a:t>
            </a:r>
            <a:r>
              <a:rPr lang="en-US" spc="15" dirty="0" err="1"/>
              <a:t>tuzating</a:t>
            </a:r>
            <a:r>
              <a:rPr lang="en-US" spc="15" dirty="0"/>
              <a:t>!” </a:t>
            </a:r>
            <a:r>
              <a:rPr lang="en-US" spc="15" dirty="0" err="1"/>
              <a:t>usuli</a:t>
            </a: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1055659" y="557034"/>
            <a:ext cx="1675099" cy="343346"/>
          </a:xfrm>
          <a:custGeom>
            <a:avLst/>
            <a:gdLst/>
            <a:ahLst/>
            <a:cxnLst/>
            <a:rect l="l" t="t" r="r" b="b"/>
            <a:pathLst>
              <a:path w="2563495" h="257175">
                <a:moveTo>
                  <a:pt x="2563174" y="0"/>
                </a:moveTo>
                <a:lnTo>
                  <a:pt x="179999" y="0"/>
                </a:lnTo>
                <a:lnTo>
                  <a:pt x="132290" y="6458"/>
                </a:lnTo>
                <a:lnTo>
                  <a:pt x="89331" y="24666"/>
                </a:lnTo>
                <a:lnTo>
                  <a:pt x="52873" y="52875"/>
                </a:lnTo>
                <a:lnTo>
                  <a:pt x="24665" y="89333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7"/>
                </a:lnTo>
                <a:lnTo>
                  <a:pt x="2383175" y="257177"/>
                </a:lnTo>
                <a:lnTo>
                  <a:pt x="2430884" y="250719"/>
                </a:lnTo>
                <a:lnTo>
                  <a:pt x="2473843" y="232510"/>
                </a:lnTo>
                <a:lnTo>
                  <a:pt x="2510301" y="204302"/>
                </a:lnTo>
                <a:lnTo>
                  <a:pt x="2538509" y="167843"/>
                </a:lnTo>
                <a:lnTo>
                  <a:pt x="2556716" y="124885"/>
                </a:lnTo>
                <a:lnTo>
                  <a:pt x="2563174" y="77176"/>
                </a:lnTo>
                <a:lnTo>
                  <a:pt x="256317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851"/>
            <a:r>
              <a:rPr lang="en-US" sz="1599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599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sz="1599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54082" y="739511"/>
            <a:ext cx="2379305" cy="231987"/>
          </a:xfrm>
          <a:prstGeom prst="rect">
            <a:avLst/>
          </a:prstGeom>
        </p:spPr>
        <p:txBody>
          <a:bodyPr vert="horz" wrap="square" lIns="0" tIns="16501" rIns="0" bIns="0" rtlCol="0">
            <a:spAutoFit/>
          </a:bodyPr>
          <a:lstStyle/>
          <a:p>
            <a:pPr marL="12692" defTabSz="913851">
              <a:spcBef>
                <a:spcPts val="130"/>
              </a:spcBef>
            </a:pPr>
            <a:r>
              <a:rPr lang="en-US" sz="1399" spc="10" dirty="0">
                <a:solidFill>
                  <a:srgbClr val="FFFFFF"/>
                </a:solidFill>
                <a:latin typeface="Arial"/>
                <a:cs typeface="Arial"/>
              </a:rPr>
              <a:t>    </a:t>
            </a:r>
            <a:endParaRPr sz="1399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xmlns="" id="{F434B8C0-6CAA-458C-8DBF-A64BF1ED4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284" y="1474353"/>
            <a:ext cx="184629" cy="369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390" tIns="45695" rIns="91390" bIns="45695" numCol="1" anchor="ctr" anchorCtr="0" compatLnSpc="1">
            <a:prstTxWarp prst="textNoShape">
              <a:avLst/>
            </a:prstTxWarp>
            <a:spAutoFit/>
          </a:bodyPr>
          <a:lstStyle/>
          <a:p>
            <a:pPr defTabSz="913851"/>
            <a:endParaRPr lang="ru-RU" sz="1799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B539D281-7984-4BE4-BAB4-2F82A0974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369" y="773276"/>
            <a:ext cx="837738" cy="468241"/>
          </a:xfrm>
          <a:prstGeom prst="rect">
            <a:avLst/>
          </a:prstGeom>
        </p:spPr>
      </p:pic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xmlns="" id="{D30A88BF-C38F-48CA-AED3-028FA9025D6A}"/>
              </a:ext>
            </a:extLst>
          </p:cNvPr>
          <p:cNvGraphicFramePr>
            <a:graphicFrameLocks noGrp="1"/>
          </p:cNvGraphicFramePr>
          <p:nvPr/>
        </p:nvGraphicFramePr>
        <p:xfrm>
          <a:off x="493269" y="1279575"/>
          <a:ext cx="4931235" cy="1719736"/>
        </p:xfrm>
        <a:graphic>
          <a:graphicData uri="http://schemas.openxmlformats.org/drawingml/2006/table">
            <a:tbl>
              <a:tblPr firstRow="1" firstCol="1" bandRow="1"/>
              <a:tblGrid>
                <a:gridCol w="2467992">
                  <a:extLst>
                    <a:ext uri="{9D8B030D-6E8A-4147-A177-3AD203B41FA5}">
                      <a16:colId xmlns:a16="http://schemas.microsoft.com/office/drawing/2014/main" xmlns="" val="2362925185"/>
                    </a:ext>
                  </a:extLst>
                </a:gridCol>
                <a:gridCol w="2463243">
                  <a:extLst>
                    <a:ext uri="{9D8B030D-6E8A-4147-A177-3AD203B41FA5}">
                      <a16:colId xmlns:a16="http://schemas.microsoft.com/office/drawing/2014/main" xmlns="" val="1765646019"/>
                    </a:ext>
                  </a:extLst>
                </a:gridCol>
              </a:tblGrid>
              <a:tr h="21496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alp, </a:t>
                      </a: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bahodir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богатырь	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	</a:t>
                      </a: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52494173"/>
                  </a:ext>
                </a:extLst>
              </a:tr>
              <a:tr h="21496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tetik</a:t>
                      </a: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bardam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бодрый	</a:t>
                      </a: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4914564"/>
                  </a:ext>
                </a:extLst>
              </a:tr>
              <a:tr h="21496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kamon</a:t>
                      </a: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otish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стрельба	из</a:t>
                      </a:r>
                      <a:r>
                        <a:rPr lang="en-US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лука	</a:t>
                      </a: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8066310"/>
                  </a:ext>
                </a:extLst>
              </a:tr>
              <a:tr h="21496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mukammal</a:t>
                      </a: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всесторонний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83085510"/>
                  </a:ext>
                </a:extLst>
              </a:tr>
              <a:tr h="21496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marra</a:t>
                      </a: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	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финиш</a:t>
                      </a: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68290483"/>
                  </a:ext>
                </a:extLst>
              </a:tr>
              <a:tr h="21496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qilichbozlik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фехтование	</a:t>
                      </a: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98486976"/>
                  </a:ext>
                </a:extLst>
              </a:tr>
              <a:tr h="21496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udum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обычай</a:t>
                      </a: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15565038"/>
                  </a:ext>
                </a:extLst>
              </a:tr>
              <a:tr h="21496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zabt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etmoq</a:t>
                      </a: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	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14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заво</a:t>
                      </a:r>
                      <a:r>
                        <a:rPr kumimoji="0" 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kumimoji="0" lang="ru-RU" sz="14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вать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241495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97117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7919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pc="20" dirty="0" err="1"/>
              <a:t>Mustaqil</a:t>
            </a:r>
            <a:r>
              <a:rPr lang="en-US" spc="20" dirty="0"/>
              <a:t> </a:t>
            </a:r>
            <a:r>
              <a:rPr lang="en-US" spc="20" dirty="0" err="1"/>
              <a:t>bajarish</a:t>
            </a:r>
            <a:r>
              <a:rPr lang="en-US" spc="20" dirty="0"/>
              <a:t> </a:t>
            </a:r>
            <a:r>
              <a:rPr lang="en-US" spc="20" dirty="0" err="1"/>
              <a:t>uchun</a:t>
            </a:r>
            <a:r>
              <a:rPr lang="en-US" spc="20" dirty="0"/>
              <a:t> </a:t>
            </a:r>
            <a:r>
              <a:rPr lang="en-US" spc="20" dirty="0" err="1"/>
              <a:t>topshiriqlar</a:t>
            </a:r>
            <a:endParaRPr spc="15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1844FBB-45C8-48B7-986A-C5E177939E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568133"/>
            <a:ext cx="559219" cy="469743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339D6110-4EC4-4DE9-8B3A-63029EF567B2}"/>
              </a:ext>
            </a:extLst>
          </p:cNvPr>
          <p:cNvSpPr/>
          <p:nvPr/>
        </p:nvSpPr>
        <p:spPr>
          <a:xfrm>
            <a:off x="596900" y="568133"/>
            <a:ext cx="5105400" cy="1170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sz="1401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Rufat</a:t>
            </a:r>
            <a:r>
              <a:rPr lang="en-US" sz="1401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1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Risqiyev</a:t>
            </a:r>
            <a:r>
              <a:rPr lang="en-US" sz="1401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1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1401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1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Vikipediya</a:t>
            </a:r>
            <a:r>
              <a:rPr lang="en-US" sz="1401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1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saytidan</a:t>
            </a:r>
            <a:r>
              <a:rPr lang="en-US" sz="1401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1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1401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1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1401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1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to‘plang</a:t>
            </a:r>
            <a:r>
              <a:rPr lang="en-US" sz="1401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401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401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   </a:t>
            </a:r>
            <a:r>
              <a:rPr lang="en-US" sz="1401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Chempionlik</a:t>
            </a:r>
            <a:r>
              <a:rPr lang="en-US" sz="1401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1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darajasigacha</a:t>
            </a:r>
            <a:r>
              <a:rPr lang="en-US" sz="1401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1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1401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1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1401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1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muvaffaqiyatlar</a:t>
            </a:r>
            <a:r>
              <a:rPr lang="en-US" sz="1401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1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yutuqlari</a:t>
            </a:r>
            <a:r>
              <a:rPr lang="en-US" sz="1401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1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ketma-ketligini</a:t>
            </a:r>
            <a:r>
              <a:rPr lang="en-US" sz="1401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1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1401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3AA7EEF-2C94-4C99-8EC4-1FCAC91F58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5914" y="1749263"/>
            <a:ext cx="1509048" cy="1379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780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05BDA8A-E9C8-4325-8F0E-D3B0D481E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2410649"/>
            <a:ext cx="1444228" cy="83420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8C607D11-B534-4615-B43D-E0A96C9CC93D}"/>
              </a:ext>
            </a:extLst>
          </p:cNvPr>
          <p:cNvSpPr/>
          <p:nvPr/>
        </p:nvSpPr>
        <p:spPr>
          <a:xfrm>
            <a:off x="279491" y="772974"/>
            <a:ext cx="5765888" cy="1446550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cs typeface="Arial" panose="020B0604020202020204" pitchFamily="34" charset="0"/>
              </a:rPr>
              <a:t>E’tiboringiz</a:t>
            </a:r>
            <a:r>
              <a:rPr kumimoji="0" lang="ru-RU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cs typeface="Arial" panose="020B0604020202020204" pitchFamily="34" charset="0"/>
              </a:rPr>
              <a:t> </a:t>
            </a: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cs typeface="Arial" panose="020B0604020202020204" pitchFamily="34" charset="0"/>
              </a:rPr>
              <a:t>uchun</a:t>
            </a:r>
            <a:r>
              <a:rPr kumimoji="0" lang="en-US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cs typeface="Arial" panose="020B0604020202020204" pitchFamily="34" charset="0"/>
              </a:rPr>
              <a:t> </a:t>
            </a: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cs typeface="Arial" panose="020B0604020202020204" pitchFamily="34" charset="0"/>
              </a:rPr>
              <a:t>rahmat</a:t>
            </a:r>
            <a:r>
              <a:rPr kumimoji="0" lang="en-US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atura MT Script Capitals" panose="03020802060602070202" pitchFamily="66" charset="0"/>
                <a:cs typeface="Arial" panose="020B0604020202020204" pitchFamily="34" charset="0"/>
              </a:rPr>
              <a:t>!</a:t>
            </a:r>
            <a:endParaRPr kumimoji="0" lang="ru-RU" sz="4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490150418"/>
      </p:ext>
    </p:extLst>
  </p:cSld>
  <p:clrMapOvr>
    <a:masterClrMapping/>
  </p:clrMapOvr>
  <p:transition spd="slow"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0360" y="70031"/>
            <a:ext cx="42585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pc="15" dirty="0" err="1"/>
              <a:t>Yangi</a:t>
            </a:r>
            <a:r>
              <a:rPr lang="en-US" spc="15" dirty="0"/>
              <a:t> </a:t>
            </a:r>
            <a:r>
              <a:rPr lang="en-US" spc="15" dirty="0" err="1"/>
              <a:t>mavzuning</a:t>
            </a:r>
            <a:r>
              <a:rPr lang="en-US" spc="15" dirty="0"/>
              <a:t> </a:t>
            </a:r>
            <a:r>
              <a:rPr lang="en-US" spc="15" dirty="0" err="1"/>
              <a:t>bayoni</a:t>
            </a:r>
            <a:endParaRPr spc="15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27AA7933-5C0F-4F36-9877-4491F2B99982}"/>
              </a:ext>
            </a:extLst>
          </p:cNvPr>
          <p:cNvSpPr/>
          <p:nvPr/>
        </p:nvSpPr>
        <p:spPr>
          <a:xfrm>
            <a:off x="1663700" y="631825"/>
            <a:ext cx="3914132" cy="228619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Rufat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­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Risqiyev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AQSh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Avstriya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­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Ispaniya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xalq­aro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turnirlarda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raqiblari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ustidan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olamshumul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g‘alabalar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qozongan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qahramon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O‘zbekistonlik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taniqli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bokschi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Rufat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Risqiyev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chempioni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Monreal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Olimpiada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o‘yinlari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­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kumush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medali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sovrindori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chempionatining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karra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chempionidir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2703423-A3F7-459A-9C0D-8A4AA14BDD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021" y="1091129"/>
            <a:ext cx="1546679" cy="1367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3348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7952" y="93422"/>
            <a:ext cx="4258548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</a:rPr>
              <a:t>Rufat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</a:rPr>
              <a:t>Asadovich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</a:rPr>
              <a:t>Risqiyev</a:t>
            </a:r>
            <a:endParaRPr spc="15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6DEFD3A-20FB-4063-820F-952B03CE1F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6" y="752608"/>
            <a:ext cx="1621677" cy="2286198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27AA7933-5C0F-4F36-9877-4491F2B99982}"/>
              </a:ext>
            </a:extLst>
          </p:cNvPr>
          <p:cNvSpPr/>
          <p:nvPr/>
        </p:nvSpPr>
        <p:spPr>
          <a:xfrm>
            <a:off x="1892300" y="784225"/>
            <a:ext cx="3657600" cy="1600200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1949-yil 2-oktabrda 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Toshkent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viloyatining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Oqqo‘rg‘on</a:t>
            </a:r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shahrida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shifokor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oilasida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dunyoga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kelgan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9937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4050"/>
            <a:ext cx="5765800" cy="3056175"/>
            <a:chOff x="-67307" y="71163"/>
            <a:chExt cx="5845205" cy="3029860"/>
          </a:xfrm>
        </p:grpSpPr>
        <p:sp>
          <p:nvSpPr>
            <p:cNvPr id="3" name="object 3"/>
            <p:cNvSpPr/>
            <p:nvPr/>
          </p:nvSpPr>
          <p:spPr>
            <a:xfrm>
              <a:off x="-2932" y="638603"/>
              <a:ext cx="5780830" cy="2462420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-67307" y="71163"/>
              <a:ext cx="5845205" cy="579459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957" y="-24836"/>
            <a:ext cx="5854700" cy="609782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2400" dirty="0">
                <a:latin typeface="UZ-Times-Bold"/>
                <a:ea typeface="Calibri" panose="020F0502020204030204" pitchFamily="34" charset="0"/>
                <a:cs typeface="UZ-Times-Bold"/>
              </a:rPr>
              <a:t>            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“Toshkent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yoʻlbarsi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nom</a:t>
            </a:r>
            <a:b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qozongan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boks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afsonasi</a:t>
            </a:r>
            <a:endParaRPr spc="15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BA7A3B70-E624-4CBD-83FA-29487F1C1F4D}"/>
              </a:ext>
            </a:extLst>
          </p:cNvPr>
          <p:cNvSpPr/>
          <p:nvPr/>
        </p:nvSpPr>
        <p:spPr>
          <a:xfrm>
            <a:off x="825501" y="625"/>
            <a:ext cx="4800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5A919BAA-9057-4CCB-85BE-5CF9018D8C00}"/>
              </a:ext>
            </a:extLst>
          </p:cNvPr>
          <p:cNvSpPr/>
          <p:nvPr/>
        </p:nvSpPr>
        <p:spPr>
          <a:xfrm>
            <a:off x="256957" y="727234"/>
            <a:ext cx="3921343" cy="188579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ts val="1725"/>
              </a:lnSpc>
              <a:spcAft>
                <a:spcPts val="1500"/>
              </a:spcAft>
            </a:pPr>
            <a:r>
              <a:rPr lang="en-US" sz="1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Boksdagi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“Toshkent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yoʻlbarsi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dong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taratgan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afsonaviy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bokschi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11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yoshidan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Toshkentda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mashhur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murabbiy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Sidney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Jyekson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qo‘l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ostida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boks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shug‘ullanishni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boshlagan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1966-yildan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murabbiyi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Granatkin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659A977-EDDD-4092-BE8C-A272BA457D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8300" y="784225"/>
            <a:ext cx="152400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39595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6818" y="14050"/>
            <a:ext cx="5650869" cy="3215694"/>
            <a:chOff x="66844" y="71164"/>
            <a:chExt cx="5650869" cy="3046486"/>
          </a:xfrm>
        </p:grpSpPr>
        <p:sp>
          <p:nvSpPr>
            <p:cNvPr id="3" name="object 3"/>
            <p:cNvSpPr/>
            <p:nvPr/>
          </p:nvSpPr>
          <p:spPr>
            <a:xfrm>
              <a:off x="66844" y="455391"/>
              <a:ext cx="5650865" cy="2662259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4"/>
              <a:ext cx="5650865" cy="377101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5917A015-0D0D-4A9F-A473-993DE31FADA8}"/>
              </a:ext>
            </a:extLst>
          </p:cNvPr>
          <p:cNvSpPr/>
          <p:nvPr/>
        </p:nvSpPr>
        <p:spPr>
          <a:xfrm>
            <a:off x="735103" y="-53975"/>
            <a:ext cx="43396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kern="0" dirty="0" err="1" smtClean="0">
                <a:solidFill>
                  <a:prstClr val="white"/>
                </a:solidFill>
                <a:latin typeface="UZ-Times-Bold"/>
              </a:rPr>
              <a:t>Rufat</a:t>
            </a:r>
            <a:r>
              <a:rPr lang="en-US" sz="2400" b="1" kern="0" dirty="0" smtClean="0">
                <a:solidFill>
                  <a:prstClr val="white"/>
                </a:solidFill>
                <a:latin typeface="UZ-Times-Bold"/>
              </a:rPr>
              <a:t> </a:t>
            </a:r>
            <a:r>
              <a:rPr lang="en-US" sz="2400" b="1" kern="0" dirty="0" err="1">
                <a:solidFill>
                  <a:prstClr val="white"/>
                </a:solidFill>
                <a:latin typeface="UZ-Times-Bold"/>
              </a:rPr>
              <a:t>Risqiyev</a:t>
            </a:r>
            <a:r>
              <a:rPr lang="en-US" sz="2400" b="1" kern="0" dirty="0">
                <a:solidFill>
                  <a:prstClr val="white"/>
                </a:solidFill>
                <a:latin typeface="UZ-Times-Bold"/>
              </a:rPr>
              <a:t> </a:t>
            </a:r>
            <a:r>
              <a:rPr lang="en-US" sz="2400" b="1" kern="0" dirty="0" err="1">
                <a:solidFill>
                  <a:prstClr val="white"/>
                </a:solidFill>
                <a:latin typeface="UZ-Times-Bold"/>
              </a:rPr>
              <a:t>xotiralaridan</a:t>
            </a:r>
            <a:r>
              <a:rPr lang="en-US" sz="2400" b="1" kern="0" dirty="0">
                <a:solidFill>
                  <a:prstClr val="white"/>
                </a:solidFill>
                <a:latin typeface="UZ-Times-Bold"/>
              </a:rPr>
              <a:t> </a:t>
            </a:r>
            <a:endParaRPr lang="ru-RU" dirty="0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xmlns="" id="{6320EA85-6900-4297-ACB0-0E0A6F7D1A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077" y="555625"/>
            <a:ext cx="5466346" cy="2353855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7935" rIns="0" bIns="-7935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kumimoji="0" lang="en-US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Hammasi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akam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Alisherning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boksga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kumimoji="0" lang="en-US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jiddiy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xobbisidan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boshlandi</a:t>
            </a:r>
            <a:r>
              <a:rPr lang="en-US" altLang="ru-RU" sz="140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men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altLang="ru-RU" sz="140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orqasidan</a:t>
            </a:r>
            <a:r>
              <a:rPr lang="ru-RU" altLang="ru-RU" sz="140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ergashdim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ru-RU" altLang="ru-RU" sz="140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kumimoji="0" lang="en-US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zi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ketishni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xohlamadi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kumimoji="0" lang="en-US" altLang="ru-RU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hali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kichkina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deyishadi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kumimoji="0" lang="en-US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rozi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kumimoji="0" lang="en-US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ldi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Men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kelajakda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g</a:t>
            </a:r>
            <a:r>
              <a:rPr kumimoji="0" lang="en-US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alaba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qozonishni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orzu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qilar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ekanman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boks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ring</a:t>
            </a:r>
            <a:r>
              <a:rPr lang="en-US" altLang="ru-RU" sz="140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ostonasiga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qadam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kumimoji="0" lang="en-US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yganimda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kumimoji="0" lang="en-US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yoshda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edim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altLang="ru-RU" sz="1400" b="0" i="0" u="none" strike="noStrike" cap="none" normalizeH="0" baseline="0" dirty="0">
              <a:ln>
                <a:noFill/>
              </a:ln>
              <a:solidFill>
                <a:srgbClr val="20212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murabbiyim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1960</a:t>
            </a:r>
            <a:r>
              <a:rPr kumimoji="0" lang="en-US" altLang="ru-RU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yildan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1963</a:t>
            </a:r>
            <a:r>
              <a:rPr kumimoji="0" lang="en-US" altLang="ru-RU" sz="1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yilgacha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sport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muhitida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taniqli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Sidney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Jekson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kumimoji="0" lang="en-US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“B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oks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yugurish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kumimoji="0" lang="en-US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lagi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arqon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gorizontal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chiziqdan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altLang="ru-RU" sz="140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</a:t>
            </a:r>
            <a:r>
              <a:rPr kumimoji="0" lang="en-US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takrorlashdan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charchamaydi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kumimoji="0" lang="en-US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oylardan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kumimoji="0" lang="en-US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men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altLang="ru-RU" sz="140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boks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kumimoji="0" lang="en-US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lqoplarini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sinab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kumimoji="0" lang="en-US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rish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imkoniga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kumimoji="0" lang="en-US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ldim</a:t>
            </a:r>
            <a:r>
              <a:rPr kumimoji="0" lang="en-US" altLang="ru-RU" sz="1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5959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4049"/>
            <a:ext cx="5765799" cy="3215695"/>
            <a:chOff x="12099" y="71163"/>
            <a:chExt cx="5765799" cy="3046487"/>
          </a:xfrm>
        </p:grpSpPr>
        <p:sp>
          <p:nvSpPr>
            <p:cNvPr id="3" name="object 3"/>
            <p:cNvSpPr/>
            <p:nvPr/>
          </p:nvSpPr>
          <p:spPr>
            <a:xfrm>
              <a:off x="66844" y="638603"/>
              <a:ext cx="5650865" cy="2479047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2099" y="71163"/>
              <a:ext cx="5765799" cy="54805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96900" y="-7006"/>
            <a:ext cx="5276559" cy="609782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2400" dirty="0">
                <a:latin typeface="UZ-Times-Bold"/>
                <a:ea typeface="Calibri" panose="020F0502020204030204" pitchFamily="34" charset="0"/>
                <a:cs typeface="UZ-Times-Bold"/>
              </a:rPr>
              <a:t> 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“Toshkent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yoʻlbarsi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nom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qozongan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boks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afsonasi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1800" spc="15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E10498A0-83AF-482A-800D-F0370C3A0E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45" y="624385"/>
            <a:ext cx="2071913" cy="138791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01E18F1C-72A9-4661-9DB7-B3F3E4684738}"/>
              </a:ext>
            </a:extLst>
          </p:cNvPr>
          <p:cNvSpPr/>
          <p:nvPr/>
        </p:nvSpPr>
        <p:spPr>
          <a:xfrm>
            <a:off x="54745" y="806942"/>
            <a:ext cx="3738528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uz-Cyrl-UZ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r>
              <a:rPr lang="en-US" sz="14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68-yilda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Riqsiyev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jiddiy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yutug‘iga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erishdi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u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yoshlar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chimpion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Riqsiyev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Olimpiya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umidlari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turnirida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a’lo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qatnashdi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Turnirda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Rufat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Kubalik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Silvio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Kesaloni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mag‘lub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jangni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tomosha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taniqli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Polshalik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murabbiy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Feliks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Stamm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bokschini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sobiq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Ittifoq</a:t>
            </a:r>
            <a:r>
              <a:rPr lang="en-US" sz="14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terma</a:t>
            </a:r>
            <a:r>
              <a:rPr lang="en-US" sz="14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jamoasiga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kiritishni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qat’iy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tavsiya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231CFDBD-F66F-4E11-9D01-705404CDDD0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3273" y="656772"/>
            <a:ext cx="1805305" cy="25292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54554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4049"/>
            <a:ext cx="5765799" cy="3215695"/>
            <a:chOff x="12099" y="71163"/>
            <a:chExt cx="5765799" cy="3046487"/>
          </a:xfrm>
        </p:grpSpPr>
        <p:sp>
          <p:nvSpPr>
            <p:cNvPr id="3" name="object 3"/>
            <p:cNvSpPr/>
            <p:nvPr/>
          </p:nvSpPr>
          <p:spPr>
            <a:xfrm>
              <a:off x="66844" y="638603"/>
              <a:ext cx="5650865" cy="2479047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2099" y="71163"/>
              <a:ext cx="5765799" cy="54805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96900" y="-7006"/>
            <a:ext cx="5276559" cy="609782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2400" dirty="0">
                <a:latin typeface="UZ-Times-Bold"/>
                <a:ea typeface="Calibri" panose="020F0502020204030204" pitchFamily="34" charset="0"/>
                <a:cs typeface="UZ-Times-Bold"/>
              </a:rPr>
              <a:t> 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“Toshkent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yoʻlbarsi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nom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qozongan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boks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afsonasi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1800" spc="15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E10498A0-83AF-482A-800D-F0370C3A0E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45" y="624385"/>
            <a:ext cx="2071913" cy="138791"/>
          </a:xfrm>
          <a:prstGeom prst="rect">
            <a:avLst/>
          </a:prstGeom>
        </p:spPr>
      </p:pic>
      <p:sp>
        <p:nvSpPr>
          <p:cNvPr id="17" name="Волна 16">
            <a:extLst>
              <a:ext uri="{FF2B5EF4-FFF2-40B4-BE49-F238E27FC236}">
                <a16:creationId xmlns:a16="http://schemas.microsoft.com/office/drawing/2014/main" xmlns="" id="{21031391-4455-4C1B-BC7A-3F40C66A8653}"/>
              </a:ext>
            </a:extLst>
          </p:cNvPr>
          <p:cNvSpPr/>
          <p:nvPr/>
        </p:nvSpPr>
        <p:spPr>
          <a:xfrm>
            <a:off x="193360" y="940931"/>
            <a:ext cx="2613339" cy="922985"/>
          </a:xfrm>
          <a:prstGeom prst="wav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400" b="1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Oʻz</a:t>
            </a:r>
            <a:r>
              <a:rPr lang="en-US" sz="14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karyerasi</a:t>
            </a:r>
            <a:r>
              <a:rPr lang="en-US" sz="14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14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189 ta </a:t>
            </a:r>
            <a:r>
              <a:rPr lang="en-US" sz="1400" b="1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jang</a:t>
            </a:r>
            <a:r>
              <a:rPr lang="en-US" sz="14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oʻtkazgan</a:t>
            </a:r>
            <a:endParaRPr lang="ru-RU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Волна 17">
            <a:extLst>
              <a:ext uri="{FF2B5EF4-FFF2-40B4-BE49-F238E27FC236}">
                <a16:creationId xmlns:a16="http://schemas.microsoft.com/office/drawing/2014/main" xmlns="" id="{3BCFA0DF-B5C2-41D3-96BE-8B08EFEDD386}"/>
              </a:ext>
            </a:extLst>
          </p:cNvPr>
          <p:cNvSpPr/>
          <p:nvPr/>
        </p:nvSpPr>
        <p:spPr>
          <a:xfrm>
            <a:off x="193361" y="1965497"/>
            <a:ext cx="2650164" cy="922985"/>
          </a:xfrm>
          <a:prstGeom prst="wav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4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174 </a:t>
            </a:r>
            <a:r>
              <a:rPr lang="en-US" sz="1400" b="1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14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gʻalaba</a:t>
            </a:r>
            <a:r>
              <a:rPr lang="en-US" sz="14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yakunlangan</a:t>
            </a:r>
            <a:r>
              <a:rPr lang="en-US" sz="14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20AED7D-1F60-41EB-8C70-EC36B13010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1620" y="763176"/>
            <a:ext cx="2768811" cy="2192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50524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"/>
            <a:ext cx="5776686" cy="57066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4136" y="-19051"/>
            <a:ext cx="4847136" cy="57066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uz-Cyrl-UZ" sz="1800" spc="15" dirty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“Toshkent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yoʻlbarsi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deya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nom</a:t>
            </a:r>
            <a:b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qozongan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boks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afsonasi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18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6242" y="589721"/>
            <a:ext cx="5650865" cy="2655430"/>
            <a:chOff x="66840" y="529958"/>
            <a:chExt cx="5650865" cy="2655430"/>
          </a:xfrm>
        </p:grpSpPr>
        <p:sp>
          <p:nvSpPr>
            <p:cNvPr id="7" name="object 7"/>
            <p:cNvSpPr/>
            <p:nvPr/>
          </p:nvSpPr>
          <p:spPr>
            <a:xfrm>
              <a:off x="66840" y="529958"/>
              <a:ext cx="5650865" cy="2655430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384036" y="806201"/>
              <a:ext cx="5160010" cy="2103120"/>
            </a:xfrm>
            <a:custGeom>
              <a:avLst/>
              <a:gdLst/>
              <a:ahLst/>
              <a:cxnLst/>
              <a:rect l="l" t="t" r="r" b="b"/>
              <a:pathLst>
                <a:path w="5160010" h="2103120">
                  <a:moveTo>
                    <a:pt x="0" y="2103122"/>
                  </a:moveTo>
                  <a:lnTo>
                    <a:pt x="5159880" y="2103122"/>
                  </a:lnTo>
                  <a:lnTo>
                    <a:pt x="5159880" y="0"/>
                  </a:lnTo>
                  <a:lnTo>
                    <a:pt x="0" y="0"/>
                  </a:lnTo>
                  <a:lnTo>
                    <a:pt x="0" y="2103122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Взрыв: 14 точек 11">
            <a:extLst>
              <a:ext uri="{FF2B5EF4-FFF2-40B4-BE49-F238E27FC236}">
                <a16:creationId xmlns:a16="http://schemas.microsoft.com/office/drawing/2014/main" xmlns="" id="{8F062520-43EF-4550-B16B-7D8587DA208D}"/>
              </a:ext>
            </a:extLst>
          </p:cNvPr>
          <p:cNvSpPr/>
          <p:nvPr/>
        </p:nvSpPr>
        <p:spPr>
          <a:xfrm>
            <a:off x="2847774" y="650844"/>
            <a:ext cx="1863926" cy="762000"/>
          </a:xfrm>
          <a:prstGeom prst="irregularSeal2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Ilk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xmlns="" id="{9BA755DA-D48D-4EAC-8550-E8FF3B4880A4}"/>
              </a:ext>
            </a:extLst>
          </p:cNvPr>
          <p:cNvSpPr/>
          <p:nvPr/>
        </p:nvSpPr>
        <p:spPr>
          <a:xfrm>
            <a:off x="3773433" y="1412844"/>
            <a:ext cx="1668715" cy="70481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1972-yilda</a:t>
            </a:r>
            <a:endParaRPr lang="ru-RU" b="1" dirty="0"/>
          </a:p>
        </p:txBody>
      </p:sp>
      <p:sp>
        <p:nvSpPr>
          <p:cNvPr id="14" name="Двойная волна 13">
            <a:extLst>
              <a:ext uri="{FF2B5EF4-FFF2-40B4-BE49-F238E27FC236}">
                <a16:creationId xmlns:a16="http://schemas.microsoft.com/office/drawing/2014/main" xmlns="" id="{2EABC7CC-469D-4742-8427-8C6A01A08481}"/>
              </a:ext>
            </a:extLst>
          </p:cNvPr>
          <p:cNvSpPr/>
          <p:nvPr/>
        </p:nvSpPr>
        <p:spPr>
          <a:xfrm>
            <a:off x="834414" y="2002308"/>
            <a:ext cx="2955348" cy="1143000"/>
          </a:xfrm>
          <a:prstGeom prst="doubleWave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75 </a:t>
            </a:r>
            <a:r>
              <a:rPr lang="en-US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kilogrammgacha</a:t>
            </a:r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vazn</a:t>
            </a:r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toifasida</a:t>
            </a:r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sobiq</a:t>
            </a:r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ittifoq</a:t>
            </a:r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chempionligini</a:t>
            </a:r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qoʻlga</a:t>
            </a:r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kiritgan</a:t>
            </a:r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BBCA9632-7CE5-40A5-99A3-18DCE777DC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62" y="615325"/>
            <a:ext cx="2142258" cy="135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047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5034</TotalTime>
  <Words>735</Words>
  <Application>Microsoft Office PowerPoint</Application>
  <PresentationFormat>Произвольный</PresentationFormat>
  <Paragraphs>96</Paragraphs>
  <Slides>24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33" baseType="lpstr">
      <vt:lpstr>Arial</vt:lpstr>
      <vt:lpstr>Calibri</vt:lpstr>
      <vt:lpstr>Matura MT Script Capitals</vt:lpstr>
      <vt:lpstr>Monotype Corsiva</vt:lpstr>
      <vt:lpstr>Roboto-Regular</vt:lpstr>
      <vt:lpstr>Times New Roman</vt:lpstr>
      <vt:lpstr>UZ-Times-Bold</vt:lpstr>
      <vt:lpstr>Office Theme</vt:lpstr>
      <vt:lpstr>1_Office Theme</vt:lpstr>
      <vt:lpstr> O‘zbek tili</vt:lpstr>
      <vt:lpstr>O‘zbekistonda sportning qaysi turlari rivojlangan?</vt:lpstr>
      <vt:lpstr>Yangi mavzuning bayoni</vt:lpstr>
      <vt:lpstr>Rufat Asadovich Risqiyev</vt:lpstr>
      <vt:lpstr>            “Toshkent yoʻlbarsi” deya nom               qozongan boks afsonasi</vt:lpstr>
      <vt:lpstr>Презентация PowerPoint</vt:lpstr>
      <vt:lpstr> “Toshkent yoʻlbarsi” deya nom qozongan boks afsonasi </vt:lpstr>
      <vt:lpstr> “Toshkent yoʻlbarsi” deya nom qozongan boks afsonasi </vt:lpstr>
      <vt:lpstr>             “Toshkent yoʻlbarsi” deya nom               qozongan boks afsonasi </vt:lpstr>
      <vt:lpstr>         Rufat Risqiyev – Jahon Chempioni</vt:lpstr>
      <vt:lpstr>         Rufat Risqiyev – Jahon Chempioni</vt:lpstr>
      <vt:lpstr>Oʻzbek boksi afsonasi</vt:lpstr>
      <vt:lpstr> Oʻzbek boksi afsonasi</vt:lpstr>
      <vt:lpstr>“Eng yaxshi bokschi”  </vt:lpstr>
      <vt:lpstr>Rufat Risqiyev xalqaro toifadagi birinchi hakam</vt:lpstr>
      <vt:lpstr>            Kino san’atidagi faoliyati </vt:lpstr>
      <vt:lpstr> Rufat Risqiyevning oilaviy hayoti</vt:lpstr>
      <vt:lpstr> MUKOFOTLARI</vt:lpstr>
      <vt:lpstr> MUKOFOTLARI</vt:lpstr>
      <vt:lpstr> MUKOFOTLARI</vt:lpstr>
      <vt:lpstr> “Xatosini tuzating!” usuli</vt:lpstr>
      <vt:lpstr> “Xatosini tuzating!” usuli</vt:lpstr>
      <vt:lpstr>Mustaqil bajarish uchun topshiriqlar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O‘zbek tili</dc:title>
  <cp:lastModifiedBy>Teacher</cp:lastModifiedBy>
  <cp:revision>531</cp:revision>
  <cp:lastPrinted>2020-09-12T06:53:39Z</cp:lastPrinted>
  <dcterms:created xsi:type="dcterms:W3CDTF">2020-04-13T08:06:06Z</dcterms:created>
  <dcterms:modified xsi:type="dcterms:W3CDTF">2021-01-13T14:46:40Z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