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2" r:id="rId3"/>
  </p:sldMasterIdLst>
  <p:notesMasterIdLst>
    <p:notesMasterId r:id="rId33"/>
  </p:notesMasterIdLst>
  <p:sldIdLst>
    <p:sldId id="256" r:id="rId4"/>
    <p:sldId id="330" r:id="rId5"/>
    <p:sldId id="285" r:id="rId6"/>
    <p:sldId id="335" r:id="rId7"/>
    <p:sldId id="336" r:id="rId8"/>
    <p:sldId id="410" r:id="rId9"/>
    <p:sldId id="411" r:id="rId10"/>
    <p:sldId id="261" r:id="rId11"/>
    <p:sldId id="412" r:id="rId12"/>
    <p:sldId id="326" r:id="rId13"/>
    <p:sldId id="413" r:id="rId14"/>
    <p:sldId id="276" r:id="rId15"/>
    <p:sldId id="331" r:id="rId16"/>
    <p:sldId id="332" r:id="rId17"/>
    <p:sldId id="265" r:id="rId18"/>
    <p:sldId id="322" r:id="rId19"/>
    <p:sldId id="323" r:id="rId20"/>
    <p:sldId id="417" r:id="rId21"/>
    <p:sldId id="328" r:id="rId22"/>
    <p:sldId id="333" r:id="rId23"/>
    <p:sldId id="325" r:id="rId24"/>
    <p:sldId id="327" r:id="rId25"/>
    <p:sldId id="334" r:id="rId26"/>
    <p:sldId id="269" r:id="rId27"/>
    <p:sldId id="414" r:id="rId28"/>
    <p:sldId id="415" r:id="rId29"/>
    <p:sldId id="416" r:id="rId30"/>
    <p:sldId id="270" r:id="rId31"/>
    <p:sldId id="324" r:id="rId32"/>
  </p:sldIdLst>
  <p:sldSz cx="9144000" cy="5143500" type="screen16x9"/>
  <p:notesSz cx="5765800" cy="3244850"/>
  <p:defaultTextStyle>
    <a:defPPr>
      <a:defRPr lang="ru-RU"/>
    </a:defPPr>
    <a:lvl1pPr marL="0" algn="l" defTabSz="14493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662" algn="l" defTabSz="14493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324" algn="l" defTabSz="14493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3986" algn="l" defTabSz="14493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8648" algn="l" defTabSz="14493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3310" algn="l" defTabSz="14493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7972" algn="l" defTabSz="14493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2634" algn="l" defTabSz="14493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7296" algn="l" defTabSz="14493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661" autoAdjust="0"/>
  </p:normalViewPr>
  <p:slideViewPr>
    <p:cSldViewPr>
      <p:cViewPr varScale="1">
        <p:scale>
          <a:sx n="86" d="100"/>
          <a:sy n="86" d="100"/>
        </p:scale>
        <p:origin x="60" y="90"/>
      </p:cViewPr>
      <p:guideLst>
        <p:guide orient="horz" pos="2880"/>
        <p:guide pos="2161"/>
        <p:guide orient="horz" pos="4565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8C4F58-828A-479A-A7CE-65BC4050AB43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D848B6-B54C-4D72-90C6-DECCACE82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667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3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662" algn="l" defTabSz="14493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324" algn="l" defTabSz="14493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3986" algn="l" defTabSz="14493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8648" algn="l" defTabSz="14493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3310" algn="l" defTabSz="14493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7972" algn="l" defTabSz="14493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2634" algn="l" defTabSz="14493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7296" algn="l" defTabSz="14493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848B6-B54C-4D72-90C6-DECCACE822D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820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848B6-B54C-4D72-90C6-DECCACE822D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379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D848B6-B54C-4D72-90C6-DECCACE822D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120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848B6-B54C-4D72-90C6-DECCACE822D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681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3865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6265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2" cy="500265"/>
          </a:xfrm>
        </p:spPr>
        <p:txBody>
          <a:bodyPr lIns="0" tIns="0" rIns="0" bIns="0"/>
          <a:lstStyle>
            <a:lvl1pPr>
              <a:defRPr sz="3251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3"/>
            <a:ext cx="7826818" cy="293029"/>
          </a:xfrm>
        </p:spPr>
        <p:txBody>
          <a:bodyPr lIns="0" tIns="0" rIns="0" bIns="0"/>
          <a:lstStyle>
            <a:lvl1pPr>
              <a:defRPr sz="1904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7932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2" cy="500265"/>
          </a:xfrm>
        </p:spPr>
        <p:txBody>
          <a:bodyPr lIns="0" tIns="0" rIns="0" bIns="0"/>
          <a:lstStyle>
            <a:lvl1pPr>
              <a:defRPr sz="3251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769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2" cy="500265"/>
          </a:xfrm>
        </p:spPr>
        <p:txBody>
          <a:bodyPr lIns="0" tIns="0" rIns="0" bIns="0"/>
          <a:lstStyle>
            <a:lvl1pPr>
              <a:defRPr sz="3251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6012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267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2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3"/>
            <a:ext cx="7826818" cy="292388"/>
          </a:xfrm>
        </p:spPr>
        <p:txBody>
          <a:bodyPr lIns="0" tIns="0" rIns="0" bIns="0"/>
          <a:lstStyle>
            <a:lvl1pPr>
              <a:defRPr sz="19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2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2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4754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2" cy="492443"/>
          </a:xfrm>
        </p:spPr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3"/>
            <a:ext cx="7826818" cy="292388"/>
          </a:xfrm>
        </p:spPr>
        <p:txBody>
          <a:bodyPr lIns="0" tIns="0" rIns="0" bIns="0"/>
          <a:lstStyle>
            <a:lvl1pPr>
              <a:defRPr sz="19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7643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2" cy="492443"/>
          </a:xfrm>
        </p:spPr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4158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2" cy="492443"/>
          </a:xfrm>
        </p:spPr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528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bg object 17"/>
          <p:cNvSpPr/>
          <p:nvPr/>
        </p:nvSpPr>
        <p:spPr>
          <a:xfrm>
            <a:off x="106015" y="112805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3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1" y="4783455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5096">
        <a:defRPr>
          <a:latin typeface="+mn-lt"/>
          <a:ea typeface="+mn-ea"/>
          <a:cs typeface="+mn-cs"/>
        </a:defRPr>
      </a:lvl2pPr>
      <a:lvl3pPr marL="1450194">
        <a:defRPr>
          <a:latin typeface="+mn-lt"/>
          <a:ea typeface="+mn-ea"/>
          <a:cs typeface="+mn-cs"/>
        </a:defRPr>
      </a:lvl3pPr>
      <a:lvl4pPr marL="2175290">
        <a:defRPr>
          <a:latin typeface="+mn-lt"/>
          <a:ea typeface="+mn-ea"/>
          <a:cs typeface="+mn-cs"/>
        </a:defRPr>
      </a:lvl4pPr>
      <a:lvl5pPr marL="2900387">
        <a:defRPr>
          <a:latin typeface="+mn-lt"/>
          <a:ea typeface="+mn-ea"/>
          <a:cs typeface="+mn-cs"/>
        </a:defRPr>
      </a:lvl5pPr>
      <a:lvl6pPr marL="3625485">
        <a:defRPr>
          <a:latin typeface="+mn-lt"/>
          <a:ea typeface="+mn-ea"/>
          <a:cs typeface="+mn-cs"/>
        </a:defRPr>
      </a:lvl6pPr>
      <a:lvl7pPr marL="4350581">
        <a:defRPr>
          <a:latin typeface="+mn-lt"/>
          <a:ea typeface="+mn-ea"/>
          <a:cs typeface="+mn-cs"/>
        </a:defRPr>
      </a:lvl7pPr>
      <a:lvl8pPr marL="5075677">
        <a:defRPr>
          <a:latin typeface="+mn-lt"/>
          <a:ea typeface="+mn-ea"/>
          <a:cs typeface="+mn-cs"/>
        </a:defRPr>
      </a:lvl8pPr>
      <a:lvl9pPr marL="58007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5096">
        <a:defRPr>
          <a:latin typeface="+mn-lt"/>
          <a:ea typeface="+mn-ea"/>
          <a:cs typeface="+mn-cs"/>
        </a:defRPr>
      </a:lvl2pPr>
      <a:lvl3pPr marL="1450194">
        <a:defRPr>
          <a:latin typeface="+mn-lt"/>
          <a:ea typeface="+mn-ea"/>
          <a:cs typeface="+mn-cs"/>
        </a:defRPr>
      </a:lvl3pPr>
      <a:lvl4pPr marL="2175290">
        <a:defRPr>
          <a:latin typeface="+mn-lt"/>
          <a:ea typeface="+mn-ea"/>
          <a:cs typeface="+mn-cs"/>
        </a:defRPr>
      </a:lvl4pPr>
      <a:lvl5pPr marL="2900387">
        <a:defRPr>
          <a:latin typeface="+mn-lt"/>
          <a:ea typeface="+mn-ea"/>
          <a:cs typeface="+mn-cs"/>
        </a:defRPr>
      </a:lvl5pPr>
      <a:lvl6pPr marL="3625485">
        <a:defRPr>
          <a:latin typeface="+mn-lt"/>
          <a:ea typeface="+mn-ea"/>
          <a:cs typeface="+mn-cs"/>
        </a:defRPr>
      </a:lvl6pPr>
      <a:lvl7pPr marL="4350581">
        <a:defRPr>
          <a:latin typeface="+mn-lt"/>
          <a:ea typeface="+mn-ea"/>
          <a:cs typeface="+mn-cs"/>
        </a:defRPr>
      </a:lvl7pPr>
      <a:lvl8pPr marL="5075677">
        <a:defRPr>
          <a:latin typeface="+mn-lt"/>
          <a:ea typeface="+mn-ea"/>
          <a:cs typeface="+mn-cs"/>
        </a:defRPr>
      </a:lvl8pPr>
      <a:lvl9pPr marL="5800775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bg object 17"/>
          <p:cNvSpPr/>
          <p:nvPr/>
        </p:nvSpPr>
        <p:spPr>
          <a:xfrm>
            <a:off x="106015" y="112805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3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1" y="4783455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2012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5"/>
          </a:p>
        </p:txBody>
      </p:sp>
      <p:sp>
        <p:nvSpPr>
          <p:cNvPr id="17" name="bg object 17"/>
          <p:cNvSpPr/>
          <p:nvPr/>
        </p:nvSpPr>
        <p:spPr>
          <a:xfrm>
            <a:off x="106015" y="112805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3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1" y="4783455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2534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5096">
        <a:defRPr>
          <a:latin typeface="+mn-lt"/>
          <a:ea typeface="+mn-ea"/>
          <a:cs typeface="+mn-cs"/>
        </a:defRPr>
      </a:lvl2pPr>
      <a:lvl3pPr marL="1450194">
        <a:defRPr>
          <a:latin typeface="+mn-lt"/>
          <a:ea typeface="+mn-ea"/>
          <a:cs typeface="+mn-cs"/>
        </a:defRPr>
      </a:lvl3pPr>
      <a:lvl4pPr marL="2175290">
        <a:defRPr>
          <a:latin typeface="+mn-lt"/>
          <a:ea typeface="+mn-ea"/>
          <a:cs typeface="+mn-cs"/>
        </a:defRPr>
      </a:lvl4pPr>
      <a:lvl5pPr marL="2900387">
        <a:defRPr>
          <a:latin typeface="+mn-lt"/>
          <a:ea typeface="+mn-ea"/>
          <a:cs typeface="+mn-cs"/>
        </a:defRPr>
      </a:lvl5pPr>
      <a:lvl6pPr marL="3625485">
        <a:defRPr>
          <a:latin typeface="+mn-lt"/>
          <a:ea typeface="+mn-ea"/>
          <a:cs typeface="+mn-cs"/>
        </a:defRPr>
      </a:lvl6pPr>
      <a:lvl7pPr marL="4350581">
        <a:defRPr>
          <a:latin typeface="+mn-lt"/>
          <a:ea typeface="+mn-ea"/>
          <a:cs typeface="+mn-cs"/>
        </a:defRPr>
      </a:lvl7pPr>
      <a:lvl8pPr marL="5075677">
        <a:defRPr>
          <a:latin typeface="+mn-lt"/>
          <a:ea typeface="+mn-ea"/>
          <a:cs typeface="+mn-cs"/>
        </a:defRPr>
      </a:lvl8pPr>
      <a:lvl9pPr marL="58007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5096">
        <a:defRPr>
          <a:latin typeface="+mn-lt"/>
          <a:ea typeface="+mn-ea"/>
          <a:cs typeface="+mn-cs"/>
        </a:defRPr>
      </a:lvl2pPr>
      <a:lvl3pPr marL="1450194">
        <a:defRPr>
          <a:latin typeface="+mn-lt"/>
          <a:ea typeface="+mn-ea"/>
          <a:cs typeface="+mn-cs"/>
        </a:defRPr>
      </a:lvl3pPr>
      <a:lvl4pPr marL="2175290">
        <a:defRPr>
          <a:latin typeface="+mn-lt"/>
          <a:ea typeface="+mn-ea"/>
          <a:cs typeface="+mn-cs"/>
        </a:defRPr>
      </a:lvl4pPr>
      <a:lvl5pPr marL="2900387">
        <a:defRPr>
          <a:latin typeface="+mn-lt"/>
          <a:ea typeface="+mn-ea"/>
          <a:cs typeface="+mn-cs"/>
        </a:defRPr>
      </a:lvl5pPr>
      <a:lvl6pPr marL="3625485">
        <a:defRPr>
          <a:latin typeface="+mn-lt"/>
          <a:ea typeface="+mn-ea"/>
          <a:cs typeface="+mn-cs"/>
        </a:defRPr>
      </a:lvl6pPr>
      <a:lvl7pPr marL="4350581">
        <a:defRPr>
          <a:latin typeface="+mn-lt"/>
          <a:ea typeface="+mn-ea"/>
          <a:cs typeface="+mn-cs"/>
        </a:defRPr>
      </a:lvl7pPr>
      <a:lvl8pPr marL="5075677">
        <a:defRPr>
          <a:latin typeface="+mn-lt"/>
          <a:ea typeface="+mn-ea"/>
          <a:cs typeface="+mn-cs"/>
        </a:defRPr>
      </a:lvl8pPr>
      <a:lvl9pPr marL="58007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6.wdp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9.wdp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microsoft.com/office/2007/relationships/hdphoto" Target="../media/hdphoto1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12.wdp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019"/>
            <a:ext cx="9134937" cy="16194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4863" y="352153"/>
            <a:ext cx="4817860" cy="853215"/>
          </a:xfrm>
          <a:prstGeom prst="rect">
            <a:avLst/>
          </a:prstGeom>
        </p:spPr>
        <p:txBody>
          <a:bodyPr vert="horz" wrap="square" lIns="0" tIns="23160" rIns="0" bIns="0" rtlCol="0">
            <a:spAutoFit/>
          </a:bodyPr>
          <a:lstStyle/>
          <a:p>
            <a:pPr marL="20142">
              <a:spcBef>
                <a:spcPts val="181"/>
              </a:spcBef>
            </a:pPr>
            <a:r>
              <a:rPr sz="5400" spc="16" dirty="0" err="1"/>
              <a:t>O</a:t>
            </a:r>
            <a:r>
              <a:rPr lang="en-US" sz="5400" spc="16" dirty="0" err="1"/>
              <a:t>‘zbek</a:t>
            </a:r>
            <a:r>
              <a:rPr lang="en-US" sz="5400" spc="16"/>
              <a:t> </a:t>
            </a:r>
            <a:r>
              <a:rPr sz="5400" spc="8"/>
              <a:t>tili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972776" y="1722686"/>
            <a:ext cx="8039223" cy="2506419"/>
          </a:xfrm>
          <a:prstGeom prst="rect">
            <a:avLst/>
          </a:prstGeom>
        </p:spPr>
        <p:txBody>
          <a:bodyPr vert="horz" wrap="square" lIns="0" tIns="22155" rIns="0" bIns="0" rtlCol="0">
            <a:spAutoFit/>
          </a:bodyPr>
          <a:lstStyle/>
          <a:p>
            <a:pPr marL="29205">
              <a:spcAft>
                <a:spcPts val="951"/>
              </a:spcAft>
            </a:pPr>
            <a:r>
              <a:rPr sz="51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100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1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9205">
              <a:spcBef>
                <a:spcPts val="174"/>
              </a:spcBef>
            </a:pPr>
            <a:r>
              <a:rPr lang="en-US" sz="5100" b="1" dirty="0" err="1">
                <a:solidFill>
                  <a:srgbClr val="002060"/>
                </a:solidFill>
                <a:latin typeface="Arial"/>
                <a:cs typeface="Arial"/>
              </a:rPr>
              <a:t>O‘zbek</a:t>
            </a:r>
            <a:r>
              <a:rPr lang="en-US" sz="51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100" b="1" dirty="0" err="1">
                <a:solidFill>
                  <a:srgbClr val="002060"/>
                </a:solidFill>
                <a:latin typeface="Arial"/>
                <a:cs typeface="Arial"/>
              </a:rPr>
              <a:t>sportchilari</a:t>
            </a:r>
            <a:r>
              <a:rPr lang="en-US" sz="51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100" b="1" dirty="0" err="1">
                <a:solidFill>
                  <a:srgbClr val="002060"/>
                </a:solidFill>
                <a:latin typeface="Arial"/>
                <a:cs typeface="Arial"/>
              </a:rPr>
              <a:t>shuxrati</a:t>
            </a:r>
            <a:endParaRPr lang="en-US" sz="51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3654" y="1828919"/>
            <a:ext cx="545821" cy="134676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3654" y="3475897"/>
            <a:ext cx="545821" cy="12381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6625248" y="336193"/>
            <a:ext cx="2174026" cy="1006102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839316" y="506271"/>
            <a:ext cx="1688205" cy="574475"/>
          </a:xfrm>
          <a:prstGeom prst="rect">
            <a:avLst/>
          </a:prstGeom>
        </p:spPr>
        <p:txBody>
          <a:bodyPr vert="horz" wrap="square" lIns="0" tIns="25176" rIns="0" bIns="0" rtlCol="0">
            <a:spAutoFit/>
          </a:bodyPr>
          <a:lstStyle/>
          <a:p>
            <a:pPr algn="ctr">
              <a:spcBef>
                <a:spcPts val="198"/>
              </a:spcBef>
            </a:pPr>
            <a:r>
              <a:rPr lang="en-US" sz="3600" b="1" dirty="0">
                <a:solidFill>
                  <a:schemeClr val="bg1"/>
                </a:solidFill>
                <a:latin typeface="Arial"/>
                <a:cs typeface="Arial"/>
              </a:rPr>
              <a:t>9-sinf</a:t>
            </a:r>
            <a:endParaRPr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723818" y="858122"/>
            <a:ext cx="426988" cy="342486"/>
          </a:xfrm>
          <a:prstGeom prst="rect">
            <a:avLst/>
          </a:prstGeom>
        </p:spPr>
        <p:txBody>
          <a:bodyPr vert="horz" wrap="square" lIns="0" tIns="19134" rIns="0" bIns="0" rtlCol="0">
            <a:spAutoFit/>
          </a:bodyPr>
          <a:lstStyle/>
          <a:p>
            <a:pPr>
              <a:spcBef>
                <a:spcPts val="151"/>
              </a:spcBef>
            </a:pPr>
            <a:endParaRPr sz="2100" dirty="0">
              <a:latin typeface="Arial"/>
              <a:cs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9EEAE29-BC7B-4562-A6AB-B34B30C91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6338" y="3651711"/>
            <a:ext cx="2252284" cy="14452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BA2471E1-DCF0-4E2A-8F57-B43C8DA9E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54059"/>
            <a:ext cx="9144000" cy="492443"/>
          </a:xfrm>
        </p:spPr>
        <p:txBody>
          <a:bodyPr/>
          <a:lstStyle/>
          <a:p>
            <a:pPr algn="ctr">
              <a:spcBef>
                <a:spcPts val="951"/>
              </a:spcBef>
              <a:spcAft>
                <a:spcPts val="951"/>
              </a:spcAft>
            </a:pPr>
            <a:r>
              <a:rPr lang="en-US" sz="32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7- </a:t>
            </a:r>
            <a:r>
              <a:rPr lang="en-US" sz="3200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mashq</a:t>
            </a:r>
            <a:r>
              <a:rPr lang="en-US" sz="32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 </a:t>
            </a:r>
            <a:r>
              <a:rPr lang="en-US" sz="3200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Nuqtalar</a:t>
            </a:r>
            <a:r>
              <a:rPr lang="en-US" sz="32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o‘rnini</a:t>
            </a:r>
            <a:r>
              <a:rPr lang="en-US" sz="32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to‘ldirib</a:t>
            </a:r>
            <a:r>
              <a:rPr lang="en-US" sz="32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yozing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A8F2B64-312E-430F-AB59-89902E017303}"/>
              </a:ext>
            </a:extLst>
          </p:cNvPr>
          <p:cNvSpPr/>
          <p:nvPr/>
        </p:nvSpPr>
        <p:spPr>
          <a:xfrm>
            <a:off x="376668" y="1024435"/>
            <a:ext cx="8767332" cy="3362612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 Sport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badantarbiya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</a:p>
          <a:p>
            <a:pPr>
              <a:lnSpc>
                <a:spcPct val="150000"/>
              </a:lnSpc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egadir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Serharakat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… … … 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darsida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o‘rgandik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Do‘stlarimiz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o‘ynab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turamiz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… … …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o‘ynab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turamiz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sport,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suzish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volleybol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tennis;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tarixga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76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BA2471E1-DCF0-4E2A-8F57-B43C8DA9E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98127"/>
            <a:ext cx="9144000" cy="487866"/>
          </a:xfrm>
        </p:spPr>
        <p:txBody>
          <a:bodyPr/>
          <a:lstStyle/>
          <a:p>
            <a:pPr algn="ctr">
              <a:spcBef>
                <a:spcPts val="951"/>
              </a:spcBef>
              <a:spcAft>
                <a:spcPts val="951"/>
              </a:spcAft>
            </a:pP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Tekshiramiz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A8F2B64-312E-430F-AB59-89902E017303}"/>
              </a:ext>
            </a:extLst>
          </p:cNvPr>
          <p:cNvSpPr/>
          <p:nvPr/>
        </p:nvSpPr>
        <p:spPr>
          <a:xfrm>
            <a:off x="189379" y="945237"/>
            <a:ext cx="8767332" cy="3470334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Sport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badantarbiya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egadir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tarixga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Serharakat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volleybol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o‘rgandik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Do‘stlarimiz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o‘ynab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turamiz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voleybol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tennis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o‘ynab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turamiz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884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896" y="107190"/>
            <a:ext cx="8537025" cy="611214"/>
          </a:xfrm>
          <a:prstGeom prst="rect">
            <a:avLst/>
          </a:prstGeom>
        </p:spPr>
        <p:txBody>
          <a:bodyPr vert="horz" wrap="square" lIns="0" tIns="26183" rIns="0" bIns="0" rtlCol="0">
            <a:spAutoFit/>
          </a:bodyPr>
          <a:lstStyle/>
          <a:p>
            <a:pPr algn="ctr" fontAlgn="base"/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O‘zbekiston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iftixorlari</a:t>
            </a:r>
            <a:endParaRPr spc="2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0011" y="869817"/>
            <a:ext cx="6848537" cy="252493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2200" b="1" dirty="0">
                <a:solidFill>
                  <a:prstClr val="white"/>
                </a:solidFill>
                <a:latin typeface="PT Serif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F8771BE-965C-4C91-BC8F-3BEDAF2FF300}"/>
              </a:ext>
            </a:extLst>
          </p:cNvPr>
          <p:cNvSpPr/>
          <p:nvPr/>
        </p:nvSpPr>
        <p:spPr>
          <a:xfrm>
            <a:off x="199706" y="1333975"/>
            <a:ext cx="4903795" cy="479772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 algn="just">
              <a:lnSpc>
                <a:spcPts val="2617"/>
              </a:lnSpc>
              <a:spcAft>
                <a:spcPts val="1189"/>
              </a:spcAft>
            </a:pPr>
            <a:r>
              <a:rPr lang="en-US" sz="19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</a:t>
            </a:r>
            <a:endParaRPr lang="ru-RU" sz="19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F0AF647-2E7D-4249-AF21-92CC70299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5538" y="1271622"/>
            <a:ext cx="7095784" cy="354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21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896" y="107190"/>
            <a:ext cx="8537025" cy="1600211"/>
          </a:xfrm>
          <a:prstGeom prst="rect">
            <a:avLst/>
          </a:prstGeom>
        </p:spPr>
        <p:txBody>
          <a:bodyPr vert="horz" wrap="square" lIns="0" tIns="26183" rIns="0" bIns="0" rtlCol="0">
            <a:spAutoFit/>
          </a:bodyPr>
          <a:lstStyle/>
          <a:p>
            <a:pPr algn="ctr" fontAlgn="base"/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O‘zbekiston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iftixorlari</a:t>
            </a: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spc="2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0011" y="869817"/>
            <a:ext cx="6848537" cy="252493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2200" b="1" dirty="0">
                <a:solidFill>
                  <a:prstClr val="white"/>
                </a:solidFill>
                <a:latin typeface="PT Serif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F8771BE-965C-4C91-BC8F-3BEDAF2FF300}"/>
              </a:ext>
            </a:extLst>
          </p:cNvPr>
          <p:cNvSpPr/>
          <p:nvPr/>
        </p:nvSpPr>
        <p:spPr>
          <a:xfrm>
            <a:off x="199706" y="1333975"/>
            <a:ext cx="4903795" cy="479772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 algn="just">
              <a:lnSpc>
                <a:spcPts val="2617"/>
              </a:lnSpc>
              <a:spcAft>
                <a:spcPts val="1189"/>
              </a:spcAft>
            </a:pPr>
            <a:r>
              <a:rPr lang="en-US" sz="19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</a:t>
            </a:r>
            <a:endParaRPr lang="ru-RU" sz="19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9CFC8A4-5311-42BF-8EB2-7B8A84B05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5359" y="1119836"/>
            <a:ext cx="6727682" cy="383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43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0207" y="105371"/>
            <a:ext cx="7597635" cy="1026713"/>
          </a:xfrm>
          <a:prstGeom prst="rect">
            <a:avLst/>
          </a:prstGeom>
        </p:spPr>
        <p:txBody>
          <a:bodyPr vert="horz" wrap="square" lIns="0" tIns="26183" rIns="0" bIns="0" rtlCol="0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iftixorlari</a:t>
            </a:r>
            <a:r>
              <a:rPr lang="ru-RU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spc="2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0011" y="869817"/>
            <a:ext cx="8427706" cy="856427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B27AB21-8C28-427A-9974-22FDBD4F8FF7}"/>
              </a:ext>
            </a:extLst>
          </p:cNvPr>
          <p:cNvSpPr/>
          <p:nvPr/>
        </p:nvSpPr>
        <p:spPr>
          <a:xfrm>
            <a:off x="739337" y="740183"/>
            <a:ext cx="7333282" cy="1366021"/>
          </a:xfrm>
          <a:prstGeom prst="rect">
            <a:avLst/>
          </a:prstGeom>
        </p:spPr>
        <p:txBody>
          <a:bodyPr wrap="none" lIns="144932" tIns="72466" rIns="144932" bIns="72466">
            <a:spAutoFit/>
          </a:bodyPr>
          <a:lstStyle/>
          <a:p>
            <a:r>
              <a:rPr lang="en-US" sz="2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chempionati</a:t>
            </a:r>
            <a:r>
              <a: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sovrindorlari</a:t>
            </a:r>
            <a:r>
              <a: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murabbiylari</a:t>
            </a:r>
            <a:r>
              <a: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mukofoti</a:t>
            </a:r>
            <a:r>
              <a: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taqdirlandi</a:t>
            </a: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AD1223A-4242-478D-BACD-49F5BE525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1949" y="1726243"/>
            <a:ext cx="6520101" cy="326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7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BA2471E1-DCF0-4E2A-8F57-B43C8DA9E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2" cy="507831"/>
          </a:xfrm>
        </p:spPr>
        <p:txBody>
          <a:bodyPr/>
          <a:lstStyle/>
          <a:p>
            <a:pPr algn="ctr"/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jang</a:t>
            </a:r>
            <a:r>
              <a:rPr lang="en-US" dirty="0"/>
              <a:t> </a:t>
            </a:r>
            <a:r>
              <a:rPr lang="en-US" dirty="0" err="1"/>
              <a:t>ustalari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26E95C9-8D7F-4336-897A-436E505CF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9399" y="1001524"/>
            <a:ext cx="6280524" cy="380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9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BA2471E1-DCF0-4E2A-8F57-B43C8DA9E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2" cy="507831"/>
          </a:xfrm>
        </p:spPr>
        <p:txBody>
          <a:bodyPr/>
          <a:lstStyle/>
          <a:p>
            <a:pPr algn="ctr"/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sportining</a:t>
            </a:r>
            <a:r>
              <a:rPr lang="en-US" dirty="0"/>
              <a:t> </a:t>
            </a:r>
            <a:r>
              <a:rPr lang="en-US" dirty="0" err="1"/>
              <a:t>jasoratli</a:t>
            </a:r>
            <a:r>
              <a:rPr lang="en-US" dirty="0"/>
              <a:t> </a:t>
            </a:r>
            <a:r>
              <a:rPr lang="en-US" dirty="0" err="1"/>
              <a:t>ayollari</a:t>
            </a: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50483D4-EA02-48DD-BFF2-C97F69AE7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6135" y="880737"/>
            <a:ext cx="4183692" cy="278422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9396291-1D7A-4804-A570-EC9B08CE8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6807" y="880736"/>
            <a:ext cx="2082269" cy="15247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BAA001E-F154-4825-81E7-E8C61BA913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2374" y="3410787"/>
            <a:ext cx="2349961" cy="156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8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BA2471E1-DCF0-4E2A-8F57-B43C8DA9E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2" cy="507831"/>
          </a:xfrm>
        </p:spPr>
        <p:txBody>
          <a:bodyPr/>
          <a:lstStyle/>
          <a:p>
            <a:pPr algn="ctr"/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iftixorlari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EBFE694-4FFC-4808-80E7-2B03EC2C8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4003" y="1063307"/>
            <a:ext cx="3272501" cy="256404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EAB6BBE-8405-44FF-BBB1-59422C35E5C3}"/>
              </a:ext>
            </a:extLst>
          </p:cNvPr>
          <p:cNvSpPr/>
          <p:nvPr/>
        </p:nvSpPr>
        <p:spPr>
          <a:xfrm>
            <a:off x="476965" y="4141977"/>
            <a:ext cx="8190072" cy="829370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 algn="ctr"/>
            <a:r>
              <a:rPr lang="en-US" sz="2200" b="1" kern="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Ruslan </a:t>
            </a:r>
            <a:r>
              <a:rPr lang="en-US" sz="2200" b="1" kern="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Nuriddinov</a:t>
            </a:r>
            <a:r>
              <a:rPr lang="en-US" sz="2200" b="1" kern="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“</a:t>
            </a:r>
            <a:r>
              <a:rPr lang="en-US" sz="2200" b="1" kern="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O‘zbekiston</a:t>
            </a:r>
            <a:r>
              <a:rPr lang="en-US" sz="2200" b="1" kern="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200" b="1" kern="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iftixori</a:t>
            </a:r>
            <a:r>
              <a:rPr lang="en-US" sz="2200" b="1" kern="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“ </a:t>
            </a:r>
            <a:r>
              <a:rPr lang="en-US" sz="2200" b="1" kern="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unvoni</a:t>
            </a:r>
            <a:r>
              <a:rPr lang="en-US" sz="2200" b="1" kern="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200" b="1" kern="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bilan</a:t>
            </a:r>
            <a:r>
              <a:rPr lang="en-US" sz="2200" b="1" kern="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200" b="1" kern="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taqdirlandi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1FC84C6-83B7-4CC1-BD1C-EB236528D0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77496" y="989352"/>
            <a:ext cx="3272501" cy="265132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D1AC3C9-3742-4E7C-9376-E3E7850AE1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83727" y="1063307"/>
            <a:ext cx="1675813" cy="27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45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37BCA2B6-1A88-49A9-BEE0-68F870093691}"/>
              </a:ext>
            </a:extLst>
          </p:cNvPr>
          <p:cNvSpPr/>
          <p:nvPr/>
        </p:nvSpPr>
        <p:spPr>
          <a:xfrm>
            <a:off x="692047" y="2700592"/>
            <a:ext cx="7850655" cy="22097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  <a:scene3d>
            <a:camera prst="obliqueTopLef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O‘zbekistonlik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bokschilar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Rio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Olimpiadasida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rekord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(11 ta)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sonda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etishgan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O‘yinlarning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219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ta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medalini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kiritib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ishtirokchi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davlatlarni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ortda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qoldirib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medallar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jadvalida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o‘rinni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egallab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peshqadam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jamoaga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aylanishdi</a:t>
            </a:r>
            <a:r>
              <a:rPr lang="en-US" sz="221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19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4E88D8C-436B-44B9-B890-08EFD5106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47" y="953196"/>
            <a:ext cx="1687179" cy="148971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E79EAAB-3A2C-44E4-BA1E-0934E44450C9}"/>
              </a:ext>
            </a:extLst>
          </p:cNvPr>
          <p:cNvSpPr/>
          <p:nvPr/>
        </p:nvSpPr>
        <p:spPr>
          <a:xfrm>
            <a:off x="377301" y="153119"/>
            <a:ext cx="8223726" cy="5313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5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5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Rufat</a:t>
            </a:r>
            <a:r>
              <a:rPr lang="en-US" sz="285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akaga</a:t>
            </a:r>
            <a:r>
              <a:rPr lang="en-US" sz="285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havas</a:t>
            </a:r>
            <a:r>
              <a:rPr lang="en-US" sz="285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5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5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darajaga</a:t>
            </a:r>
            <a:r>
              <a:rPr lang="en-US" sz="285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yetdik</a:t>
            </a:r>
            <a:r>
              <a:rPr lang="en-US" sz="285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53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9031CEC-DF51-4D1C-AD13-17217EE57A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5860" y="938243"/>
            <a:ext cx="1687179" cy="15046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476B147-4D70-402A-9C82-EC4B68209B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3785" y="935453"/>
            <a:ext cx="1687179" cy="15186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99A8CA9-093C-4BC3-870E-D96FBC5476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1074" y="935453"/>
            <a:ext cx="1658520" cy="15074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D33F731-53E5-4AD3-9987-209A0229F3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3623" y="926881"/>
            <a:ext cx="1596431" cy="151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64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37BCA2B6-1A88-49A9-BEE0-68F870093691}"/>
              </a:ext>
            </a:extLst>
          </p:cNvPr>
          <p:cNvSpPr/>
          <p:nvPr/>
        </p:nvSpPr>
        <p:spPr>
          <a:xfrm>
            <a:off x="990601" y="3405718"/>
            <a:ext cx="6934200" cy="150476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  <a:scene3d>
            <a:camera prst="obliqueTopLef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32" tIns="72466" rIns="144932" bIns="72466" rtlCol="0" anchor="ctr"/>
          <a:lstStyle/>
          <a:p>
            <a:pPr algn="ctr"/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Shahram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G‘iyosov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Olimpiada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2016“ da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O‘zbekistonning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Kumush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medali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sohibi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endParaRPr lang="ru-RU" sz="25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C8EA78-4FF4-4164-BA04-FD2DD9B89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693" y="890886"/>
            <a:ext cx="3105737" cy="21640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4E88D8C-436B-44B9-B890-08EFD5106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00571" y="938143"/>
            <a:ext cx="3013008" cy="211675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E79EAAB-3A2C-44E4-BA1E-0934E44450C9}"/>
              </a:ext>
            </a:extLst>
          </p:cNvPr>
          <p:cNvSpPr/>
          <p:nvPr/>
        </p:nvSpPr>
        <p:spPr>
          <a:xfrm>
            <a:off x="2381090" y="176502"/>
            <a:ext cx="4615994" cy="654179"/>
          </a:xfrm>
          <a:prstGeom prst="rect">
            <a:avLst/>
          </a:prstGeom>
        </p:spPr>
        <p:txBody>
          <a:bodyPr wrap="none" lIns="144932" tIns="72466" rIns="144932" bIns="72466">
            <a:spAutoFit/>
          </a:bodyPr>
          <a:lstStyle/>
          <a:p>
            <a:r>
              <a:rPr lang="en-US" sz="3300" b="1" kern="0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O‘zbekiston</a:t>
            </a:r>
            <a:r>
              <a:rPr lang="en-US" sz="3300" b="1" kern="0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300" b="1" kern="0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iftixorlari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C137FEE-73B6-41B1-A0D9-1385E3FE8E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7855" y="979922"/>
            <a:ext cx="1288292" cy="198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22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" y="-1"/>
            <a:ext cx="9143998" cy="5054059"/>
            <a:chOff x="19772" y="-3037"/>
            <a:chExt cx="5768974" cy="3188425"/>
          </a:xfrm>
        </p:grpSpPr>
        <p:sp>
          <p:nvSpPr>
            <p:cNvPr id="3" name="object 3"/>
            <p:cNvSpPr/>
            <p:nvPr/>
          </p:nvSpPr>
          <p:spPr>
            <a:xfrm>
              <a:off x="66840" y="600846"/>
              <a:ext cx="5650865" cy="2584542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9772" y="-3037"/>
              <a:ext cx="5768974" cy="60672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97334" y="-27317"/>
            <a:ext cx="8956792" cy="1014021"/>
          </a:xfrm>
          <a:prstGeom prst="rect">
            <a:avLst/>
          </a:prstGeom>
        </p:spPr>
        <p:txBody>
          <a:bodyPr vert="horz" wrap="square" lIns="0" tIns="64414" rIns="0" bIns="0" rtlCol="0">
            <a:spAutoFit/>
          </a:bodyPr>
          <a:lstStyle/>
          <a:p>
            <a:pPr marL="20130" marR="1733150" algn="ctr" defTabSz="3019425">
              <a:lnSpc>
                <a:spcPts val="3693"/>
              </a:lnSpc>
              <a:spcBef>
                <a:spcPts val="507"/>
              </a:spcBef>
            </a:pPr>
            <a:r>
              <a:rPr lang="en-US" sz="2500" spc="24" dirty="0" err="1">
                <a:solidFill>
                  <a:prstClr val="white"/>
                </a:solidFill>
              </a:rPr>
              <a:t>Jadvalda</a:t>
            </a:r>
            <a:r>
              <a:rPr lang="en-US" sz="2500" spc="24" dirty="0">
                <a:solidFill>
                  <a:prstClr val="white"/>
                </a:solidFill>
              </a:rPr>
              <a:t> </a:t>
            </a:r>
            <a:r>
              <a:rPr lang="en-US" sz="2500" spc="24" dirty="0" err="1">
                <a:solidFill>
                  <a:prstClr val="white"/>
                </a:solidFill>
              </a:rPr>
              <a:t>berilgan</a:t>
            </a:r>
            <a:r>
              <a:rPr lang="en-US" sz="2500" spc="24" dirty="0">
                <a:solidFill>
                  <a:prstClr val="white"/>
                </a:solidFill>
              </a:rPr>
              <a:t> </a:t>
            </a:r>
            <a:r>
              <a:rPr lang="en-US" sz="2500" spc="24" dirty="0" err="1">
                <a:solidFill>
                  <a:prstClr val="white"/>
                </a:solidFill>
              </a:rPr>
              <a:t>hollarga</a:t>
            </a:r>
            <a:r>
              <a:rPr lang="en-US" sz="2500" spc="24" dirty="0">
                <a:solidFill>
                  <a:prstClr val="white"/>
                </a:solidFill>
              </a:rPr>
              <a:t> </a:t>
            </a:r>
            <a:r>
              <a:rPr lang="en-US" sz="2500" spc="24" dirty="0" err="1">
                <a:solidFill>
                  <a:prstClr val="white"/>
                </a:solidFill>
              </a:rPr>
              <a:t>savol</a:t>
            </a:r>
            <a:r>
              <a:rPr lang="en-US" sz="2500" spc="24" dirty="0">
                <a:solidFill>
                  <a:prstClr val="white"/>
                </a:solidFill>
              </a:rPr>
              <a:t> </a:t>
            </a:r>
            <a:r>
              <a:rPr lang="en-US" sz="2500" spc="24" dirty="0" err="1">
                <a:solidFill>
                  <a:prstClr val="white"/>
                </a:solidFill>
              </a:rPr>
              <a:t>bering</a:t>
            </a:r>
            <a:r>
              <a:rPr lang="en-US" sz="2500" spc="24" dirty="0">
                <a:solidFill>
                  <a:prstClr val="white"/>
                </a:solidFill>
              </a:rPr>
              <a:t>. </a:t>
            </a:r>
            <a:r>
              <a:rPr lang="en-US" sz="2500" spc="24" dirty="0" err="1">
                <a:solidFill>
                  <a:prstClr val="white"/>
                </a:solidFill>
              </a:rPr>
              <a:t>Nuqtalar</a:t>
            </a:r>
            <a:r>
              <a:rPr lang="en-US" sz="2500" spc="24" dirty="0">
                <a:solidFill>
                  <a:prstClr val="white"/>
                </a:solidFill>
              </a:rPr>
              <a:t> </a:t>
            </a:r>
            <a:r>
              <a:rPr lang="en-US" sz="2500" spc="24" dirty="0" err="1">
                <a:solidFill>
                  <a:prstClr val="white"/>
                </a:solidFill>
              </a:rPr>
              <a:t>o‘rniga</a:t>
            </a:r>
            <a:r>
              <a:rPr lang="en-US" sz="2500" spc="24" dirty="0">
                <a:solidFill>
                  <a:prstClr val="white"/>
                </a:solidFill>
              </a:rPr>
              <a:t> </a:t>
            </a:r>
            <a:r>
              <a:rPr lang="en-US" sz="2500" spc="24" dirty="0" err="1">
                <a:solidFill>
                  <a:prstClr val="white"/>
                </a:solidFill>
              </a:rPr>
              <a:t>mos</a:t>
            </a:r>
            <a:r>
              <a:rPr lang="en-US" sz="2500" spc="24" dirty="0">
                <a:solidFill>
                  <a:prstClr val="white"/>
                </a:solidFill>
              </a:rPr>
              <a:t> </a:t>
            </a:r>
            <a:r>
              <a:rPr lang="en-US" sz="2500" spc="24" dirty="0" err="1">
                <a:solidFill>
                  <a:prstClr val="white"/>
                </a:solidFill>
              </a:rPr>
              <a:t>hollarni</a:t>
            </a:r>
            <a:r>
              <a:rPr lang="en-US" sz="2500" spc="24" dirty="0">
                <a:solidFill>
                  <a:prstClr val="white"/>
                </a:solidFill>
              </a:rPr>
              <a:t> </a:t>
            </a:r>
            <a:r>
              <a:rPr lang="en-US" sz="2500" spc="24" dirty="0" err="1">
                <a:solidFill>
                  <a:prstClr val="white"/>
                </a:solidFill>
              </a:rPr>
              <a:t>qo‘yib</a:t>
            </a:r>
            <a:r>
              <a:rPr lang="en-US" sz="2500" spc="24" dirty="0">
                <a:solidFill>
                  <a:prstClr val="white"/>
                </a:solidFill>
              </a:rPr>
              <a:t> </a:t>
            </a:r>
            <a:r>
              <a:rPr lang="en-US" sz="2500" spc="24" dirty="0" err="1">
                <a:solidFill>
                  <a:prstClr val="white"/>
                </a:solidFill>
              </a:rPr>
              <a:t>yozing</a:t>
            </a:r>
            <a:r>
              <a:rPr lang="en-US" sz="2500" spc="24" dirty="0">
                <a:solidFill>
                  <a:prstClr val="white"/>
                </a:solidFill>
              </a:rPr>
              <a:t>. </a:t>
            </a:r>
            <a:endParaRPr spc="24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8558B8-D454-43A5-903C-A6BA3BA747BC}"/>
              </a:ext>
            </a:extLst>
          </p:cNvPr>
          <p:cNvSpPr/>
          <p:nvPr/>
        </p:nvSpPr>
        <p:spPr>
          <a:xfrm>
            <a:off x="331252" y="1061530"/>
            <a:ext cx="7616297" cy="2894666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>
              <a:spcAft>
                <a:spcPts val="634"/>
              </a:spcAft>
              <a:defRPr/>
            </a:pP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O‘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quvchilar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qaytishmoqda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34"/>
              </a:spcAft>
              <a:defRPr/>
            </a:pP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________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qiyg‘os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gulladi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34"/>
              </a:spcAft>
              <a:defRPr/>
            </a:pP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______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34"/>
              </a:spcAft>
              <a:defRPr/>
            </a:pP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Saida_____  _____  _____  ______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kelmadi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34"/>
              </a:spcAft>
              <a:defRPr/>
            </a:pP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defRPr/>
            </a:pP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Imom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al-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Buxoriy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5DB1251-8C87-4E56-BBE5-51D74C6315C5}"/>
              </a:ext>
            </a:extLst>
          </p:cNvPr>
          <p:cNvSpPr/>
          <p:nvPr/>
        </p:nvSpPr>
        <p:spPr>
          <a:xfrm>
            <a:off x="480886" y="3962574"/>
            <a:ext cx="8105686" cy="95469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32" tIns="72466" rIns="144932" bIns="72466" rtlCol="0" anchor="ctr"/>
          <a:lstStyle/>
          <a:p>
            <a:pPr>
              <a:defRPr/>
            </a:pP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Maktabdan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bog‘da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betob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maktabga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Samarqandda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ostonadan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BAFFA47-2BC1-4BC4-88D5-70596A595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8077" y="1080382"/>
            <a:ext cx="1439815" cy="139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7565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37BCA2B6-1A88-49A9-BEE0-68F870093691}"/>
              </a:ext>
            </a:extLst>
          </p:cNvPr>
          <p:cNvSpPr/>
          <p:nvPr/>
        </p:nvSpPr>
        <p:spPr>
          <a:xfrm>
            <a:off x="2136527" y="3175684"/>
            <a:ext cx="4323300" cy="150476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  <a:scene3d>
            <a:camera prst="obliqueTopLef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32" tIns="72466" rIns="144932" bIns="72466" rtlCol="0" anchor="ctr"/>
          <a:lstStyle/>
          <a:p>
            <a:pPr algn="ctr"/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Murodjon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Ahmadaliyev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boks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sz="2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karra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jahon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chempioni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endParaRPr lang="ru-RU" sz="25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6554B58-61D3-4302-8219-5D903095D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16" y="944669"/>
            <a:ext cx="2860918" cy="190392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832A6DF-1A52-47C2-900B-C0937DE2A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3793" y="941130"/>
            <a:ext cx="2969491" cy="190392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046D39C-EB80-44D1-878F-289CCC327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0208" y="941130"/>
            <a:ext cx="2827562" cy="20458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1AB9954-4288-4AFD-BE53-8715F484E7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715" y="3075209"/>
            <a:ext cx="1825147" cy="13410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1BE11D6-50CF-4693-B108-35EB71B185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0493" y="3035885"/>
            <a:ext cx="2429550" cy="1542256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81AD16C0-CCD0-45A8-8CBD-7786B9271466}"/>
              </a:ext>
            </a:extLst>
          </p:cNvPr>
          <p:cNvSpPr/>
          <p:nvPr/>
        </p:nvSpPr>
        <p:spPr>
          <a:xfrm>
            <a:off x="1" y="-415"/>
            <a:ext cx="9399567" cy="926943"/>
          </a:xfrm>
          <a:prstGeom prst="rect">
            <a:avLst/>
          </a:prstGeom>
        </p:spPr>
        <p:txBody>
          <a:bodyPr wrap="none" lIns="144932" tIns="72466" rIns="144932" bIns="72466">
            <a:spAutoFit/>
          </a:bodyPr>
          <a:lstStyle/>
          <a:p>
            <a:pPr algn="ctr"/>
            <a:r>
              <a:rPr lang="en-US" sz="25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Murodjon</a:t>
            </a:r>
            <a:r>
              <a:rPr lang="en-US" sz="25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Ahmadaliyev</a:t>
            </a:r>
            <a:r>
              <a:rPr lang="en-US" sz="25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5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25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iftixori</a:t>
            </a:r>
            <a:r>
              <a:rPr lang="en-US" sz="25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5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unvoni</a:t>
            </a:r>
            <a:r>
              <a:rPr lang="en-US" sz="25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5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5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taqdirlandi</a:t>
            </a:r>
            <a:r>
              <a:rPr lang="en-US" sz="25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21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BA2471E1-DCF0-4E2A-8F57-B43C8DA9E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50" y="162355"/>
            <a:ext cx="8412987" cy="988130"/>
          </a:xfrm>
        </p:spPr>
        <p:txBody>
          <a:bodyPr/>
          <a:lstStyle/>
          <a:p>
            <a:pPr algn="ctr" fontAlgn="base"/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Qahramonlar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hech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qachon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unutilmaydilar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lang="ru-RU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A21B9D41-7220-40CA-AFB7-4456E5F28BCB}"/>
              </a:ext>
            </a:extLst>
          </p:cNvPr>
          <p:cNvSpPr/>
          <p:nvPr/>
        </p:nvSpPr>
        <p:spPr>
          <a:xfrm>
            <a:off x="827841" y="3379330"/>
            <a:ext cx="7367538" cy="157022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32" tIns="72466" rIns="144932" bIns="72466" rtlCol="0" anchor="ctr"/>
          <a:lstStyle/>
          <a:p>
            <a:pPr lvl="0" fontAlgn="base"/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O‘zbekistonlik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sportchilar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Taekvondo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parataekvondo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bo‘yicha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Osiyo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chempionatida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ikkita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oltin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kumush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bronza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medallarini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qo‘lga</a:t>
            </a:r>
            <a:r>
              <a:rPr lang="en-US" sz="2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kiritdilar</a:t>
            </a:r>
            <a:endParaRPr lang="ru-RU" sz="25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DA6F66C-17F4-40BB-9654-3FF92F7ED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990985"/>
            <a:ext cx="3976491" cy="22724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9C8C070-AC65-4CCB-B004-AB503F40E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49" y="968473"/>
            <a:ext cx="3708351" cy="229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22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BA2471E1-DCF0-4E2A-8F57-B43C8DA9E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50" y="162355"/>
            <a:ext cx="8412987" cy="892552"/>
          </a:xfrm>
        </p:spPr>
        <p:txBody>
          <a:bodyPr/>
          <a:lstStyle/>
          <a:p>
            <a:pPr algn="ctr" fontAlgn="base"/>
            <a:r>
              <a:rPr lang="en-US" sz="2900" kern="1200" dirty="0" err="1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O‘zbekiston</a:t>
            </a:r>
            <a:r>
              <a:rPr lang="en-US" sz="2900" kern="12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900" kern="1200" dirty="0" err="1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sportchilarining</a:t>
            </a:r>
            <a:r>
              <a:rPr lang="en-US" sz="2900" kern="12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900" kern="1200" dirty="0" err="1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shuxrati</a:t>
            </a: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lang="ru-RU" sz="2900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3EF3ED63-9D29-4DFE-A916-33ACB0820150}"/>
              </a:ext>
            </a:extLst>
          </p:cNvPr>
          <p:cNvSpPr/>
          <p:nvPr/>
        </p:nvSpPr>
        <p:spPr>
          <a:xfrm>
            <a:off x="2332828" y="977888"/>
            <a:ext cx="6660914" cy="33252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32" tIns="72466" rIns="144932" bIns="72466" rtlCol="0" anchor="ctr"/>
          <a:lstStyle/>
          <a:p>
            <a:pPr algn="just"/>
            <a:r>
              <a:rPr lang="en-US" sz="22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E’tiborni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tortadigan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misol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Farg‘ona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viloyatida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2000-2010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yillarda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–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atigi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o‘n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yilda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ellikka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yaqin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jahon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va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Osiyo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chempioni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yetishib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chiqqani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ham,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hech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shubhasiz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mamlakatimizda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barkamol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avlodni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voyaga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yetkazish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yoshlarning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jismoniy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va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intellektual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salohiyatini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ro‘yobga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chiqarish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yo‘lida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ko‘rsatayotgan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g‘amxo‘rlik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samarasidir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5D1C12D-96A1-4FB0-8B72-4C863D1A2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16" y="2797002"/>
            <a:ext cx="2049309" cy="206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819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BA2471E1-DCF0-4E2A-8F57-B43C8DA9E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50" y="162356"/>
            <a:ext cx="8412987" cy="975730"/>
          </a:xfrm>
        </p:spPr>
        <p:txBody>
          <a:bodyPr/>
          <a:lstStyle/>
          <a:p>
            <a:pPr algn="ctr" fontAlgn="base"/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lang="ru-RU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3EF3ED63-9D29-4DFE-A916-33ACB0820150}"/>
              </a:ext>
            </a:extLst>
          </p:cNvPr>
          <p:cNvSpPr/>
          <p:nvPr/>
        </p:nvSpPr>
        <p:spPr>
          <a:xfrm>
            <a:off x="2397972" y="1484669"/>
            <a:ext cx="6660914" cy="31283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32" tIns="72466" rIns="144932" bIns="72466" rtlCol="0" anchor="ctr"/>
          <a:lstStyle/>
          <a:p>
            <a:pPr algn="just"/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Yoshlarning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jismoniy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va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intellektual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salohiyatini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ro‘yobga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chiqarish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yo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boshqacha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aytganda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, ana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shu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o‘n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yil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ichida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viloyatdan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ilgari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qariyb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74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yil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davomida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faqat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orzu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qilish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mumkin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bo‘lgan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natijaga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erishilgan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— har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yili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o‘rtacha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5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nafardan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jahon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va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qit’a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miqyosidagi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chempionlar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yetishib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chiqqan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99A8DB6-0969-404C-B1E3-B2CCE72A18A7}"/>
              </a:ext>
            </a:extLst>
          </p:cNvPr>
          <p:cNvSpPr/>
          <p:nvPr/>
        </p:nvSpPr>
        <p:spPr>
          <a:xfrm>
            <a:off x="1186906" y="162355"/>
            <a:ext cx="7470704" cy="592623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 algn="ctr"/>
            <a:r>
              <a:rPr lang="en-US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O‘zbekiston</a:t>
            </a:r>
            <a:r>
              <a:rPr lang="en-US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sportchilarining</a:t>
            </a:r>
            <a:r>
              <a:rPr lang="en-US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shuxrati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5778688-B0B7-4E84-8F3C-6692734EC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95" y="3054896"/>
            <a:ext cx="2106906" cy="179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45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20657"/>
            <a:ext cx="9144000" cy="6808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794" y="36170"/>
            <a:ext cx="8768606" cy="534270"/>
          </a:xfrm>
          <a:prstGeom prst="rect">
            <a:avLst/>
          </a:prstGeom>
        </p:spPr>
        <p:txBody>
          <a:bodyPr vert="horz" wrap="square" lIns="0" tIns="26183" rIns="0" bIns="0" rtlCol="0">
            <a:spAutoFit/>
          </a:bodyPr>
          <a:lstStyle/>
          <a:p>
            <a:pPr marL="20142" algn="ctr">
              <a:spcBef>
                <a:spcPts val="206"/>
              </a:spcBef>
            </a:pPr>
            <a:r>
              <a:rPr lang="en-US" spc="24" dirty="0" err="1"/>
              <a:t>Sportning</a:t>
            </a:r>
            <a:r>
              <a:rPr lang="en-US" spc="24" dirty="0"/>
              <a:t> </a:t>
            </a:r>
            <a:r>
              <a:rPr lang="en-US" spc="24" dirty="0" err="1"/>
              <a:t>maqsadi</a:t>
            </a:r>
            <a:r>
              <a:rPr lang="en-US" spc="24" dirty="0"/>
              <a:t> </a:t>
            </a:r>
            <a:r>
              <a:rPr lang="en-US" spc="24" dirty="0" err="1"/>
              <a:t>nima</a:t>
            </a:r>
            <a:r>
              <a:rPr lang="en-US" spc="24" dirty="0"/>
              <a:t>?</a:t>
            </a:r>
            <a:endParaRPr spc="24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8753344-D50D-4D9A-A28A-96BC4595C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64" y="734716"/>
            <a:ext cx="3456880" cy="571936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6F88632-388A-420B-928C-E310F71FB52B}"/>
              </a:ext>
            </a:extLst>
          </p:cNvPr>
          <p:cNvSpPr/>
          <p:nvPr/>
        </p:nvSpPr>
        <p:spPr>
          <a:xfrm>
            <a:off x="93114" y="716974"/>
            <a:ext cx="3196803" cy="536651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 algn="ctr"/>
            <a:r>
              <a:rPr lang="en-US" sz="2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43FF51D6-C799-4E46-AB99-CAD41CD4263D}"/>
              </a:ext>
            </a:extLst>
          </p:cNvPr>
          <p:cNvSpPr/>
          <p:nvPr/>
        </p:nvSpPr>
        <p:spPr>
          <a:xfrm>
            <a:off x="1040571" y="1587847"/>
            <a:ext cx="7257847" cy="31333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32" tIns="72466" rIns="144932" bIns="72466" rtlCol="0" anchor="ctr"/>
          <a:lstStyle/>
          <a:p>
            <a:pPr lvl="0"/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Sport –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ajralmas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salomatligini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istiqboli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bahslardan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334F7EB-5BD4-41EC-B3EA-58C07CFA8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14" y="1498387"/>
            <a:ext cx="8957770" cy="336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40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20656"/>
            <a:ext cx="9144000" cy="90459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794" y="36170"/>
            <a:ext cx="8231354" cy="918991"/>
          </a:xfrm>
          <a:prstGeom prst="rect">
            <a:avLst/>
          </a:prstGeom>
        </p:spPr>
        <p:txBody>
          <a:bodyPr vert="horz" wrap="square" lIns="0" tIns="26183" rIns="0" bIns="0" rtlCol="0">
            <a:spAutoFit/>
          </a:bodyPr>
          <a:lstStyle/>
          <a:p>
            <a:pPr marL="20142" algn="ctr">
              <a:spcBef>
                <a:spcPts val="206"/>
              </a:spcBef>
            </a:pPr>
            <a:r>
              <a:rPr lang="en-US" sz="2900" spc="24" dirty="0" err="1"/>
              <a:t>Dastlabki</a:t>
            </a:r>
            <a:r>
              <a:rPr lang="en-US" sz="2900" spc="24" dirty="0"/>
              <a:t> sport </a:t>
            </a:r>
            <a:r>
              <a:rPr lang="en-US" sz="2900" spc="24" dirty="0" err="1"/>
              <a:t>musobaqalari</a:t>
            </a:r>
            <a:r>
              <a:rPr lang="en-US" sz="2900" spc="24" dirty="0"/>
              <a:t> </a:t>
            </a:r>
            <a:r>
              <a:rPr lang="en-US" sz="2900" spc="24" dirty="0" err="1"/>
              <a:t>haqida</a:t>
            </a:r>
            <a:r>
              <a:rPr lang="en-US" sz="2900" spc="24" dirty="0"/>
              <a:t> </a:t>
            </a:r>
            <a:r>
              <a:rPr lang="en-US" sz="2900" spc="24" dirty="0" err="1"/>
              <a:t>nimalarni</a:t>
            </a:r>
            <a:r>
              <a:rPr lang="en-US" sz="2900" spc="24" dirty="0"/>
              <a:t> </a:t>
            </a:r>
            <a:r>
              <a:rPr lang="en-US" sz="2900" spc="24" dirty="0" err="1"/>
              <a:t>bilasiz</a:t>
            </a:r>
            <a:r>
              <a:rPr lang="en-US" sz="2900" spc="24" dirty="0"/>
              <a:t>?</a:t>
            </a:r>
            <a:endParaRPr sz="2900" spc="24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43FF51D6-C799-4E46-AB99-CAD41CD4263D}"/>
              </a:ext>
            </a:extLst>
          </p:cNvPr>
          <p:cNvSpPr/>
          <p:nvPr/>
        </p:nvSpPr>
        <p:spPr>
          <a:xfrm>
            <a:off x="586282" y="1967817"/>
            <a:ext cx="8212993" cy="24333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32" tIns="72466" rIns="144932" bIns="72466" rtlCol="0" anchor="ctr"/>
          <a:lstStyle/>
          <a:p>
            <a:pPr lvl="0">
              <a:lnSpc>
                <a:spcPct val="150000"/>
              </a:lnSpc>
            </a:pP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musobaqalari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Yunonistonda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miloddan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1580-yilda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Olimpiada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deb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334F7EB-5BD4-41EC-B3EA-58C07CFA8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94" y="1122310"/>
            <a:ext cx="8957770" cy="362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878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20656"/>
            <a:ext cx="9144000" cy="90459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6322" y="240002"/>
            <a:ext cx="8231354" cy="472715"/>
          </a:xfrm>
          <a:prstGeom prst="rect">
            <a:avLst/>
          </a:prstGeom>
        </p:spPr>
        <p:txBody>
          <a:bodyPr vert="horz" wrap="square" lIns="0" tIns="26183" rIns="0" bIns="0" rtlCol="0">
            <a:spAutoFit/>
          </a:bodyPr>
          <a:lstStyle/>
          <a:p>
            <a:pPr marL="20142" algn="ctr">
              <a:spcBef>
                <a:spcPts val="206"/>
              </a:spcBef>
            </a:pPr>
            <a:r>
              <a:rPr lang="en-US" sz="2900" spc="24" dirty="0" err="1"/>
              <a:t>O‘zbekistonda</a:t>
            </a:r>
            <a:r>
              <a:rPr lang="en-US" sz="2900" spc="24" dirty="0"/>
              <a:t> </a:t>
            </a:r>
            <a:r>
              <a:rPr lang="en-US" sz="2900" spc="24" dirty="0" err="1"/>
              <a:t>sportning</a:t>
            </a:r>
            <a:r>
              <a:rPr lang="en-US" sz="2900" spc="24" dirty="0"/>
              <a:t> </a:t>
            </a:r>
            <a:r>
              <a:rPr lang="en-US" sz="2900" spc="24" dirty="0" err="1"/>
              <a:t>nechta</a:t>
            </a:r>
            <a:r>
              <a:rPr lang="en-US" sz="2900" spc="24" dirty="0"/>
              <a:t> </a:t>
            </a:r>
            <a:r>
              <a:rPr lang="en-US" sz="2900" spc="24" dirty="0" err="1"/>
              <a:t>turi</a:t>
            </a:r>
            <a:r>
              <a:rPr lang="en-US" sz="2900" spc="24" dirty="0"/>
              <a:t> </a:t>
            </a:r>
            <a:r>
              <a:rPr lang="en-US" sz="2900" spc="24" dirty="0" err="1"/>
              <a:t>mavjud</a:t>
            </a:r>
            <a:r>
              <a:rPr lang="en-US" sz="2900" spc="24" dirty="0"/>
              <a:t>? </a:t>
            </a:r>
            <a:endParaRPr sz="2900" spc="24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43FF51D6-C799-4E46-AB99-CAD41CD4263D}"/>
              </a:ext>
            </a:extLst>
          </p:cNvPr>
          <p:cNvSpPr/>
          <p:nvPr/>
        </p:nvSpPr>
        <p:spPr>
          <a:xfrm>
            <a:off x="456322" y="1144600"/>
            <a:ext cx="8342953" cy="360131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32" tIns="72466" rIns="144932" bIns="72466" rtlCol="0" anchor="ctr"/>
          <a:lstStyle/>
          <a:p>
            <a:pPr lvl="0">
              <a:lnSpc>
                <a:spcPct val="150000"/>
              </a:lnSpc>
            </a:pP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50 dan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ommalashgan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polvonlar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g‘alabani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ta’minlaganlar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epchil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irodali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tarbiyalash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334F7EB-5BD4-41EC-B3EA-58C07CFA8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725" y="995760"/>
            <a:ext cx="8957770" cy="397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0870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20656"/>
            <a:ext cx="9144000" cy="90459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6322" y="240002"/>
            <a:ext cx="8231354" cy="472715"/>
          </a:xfrm>
          <a:prstGeom prst="rect">
            <a:avLst/>
          </a:prstGeom>
        </p:spPr>
        <p:txBody>
          <a:bodyPr vert="horz" wrap="square" lIns="0" tIns="26183" rIns="0" bIns="0" rtlCol="0">
            <a:spAutoFit/>
          </a:bodyPr>
          <a:lstStyle/>
          <a:p>
            <a:pPr marL="20142" algn="ctr">
              <a:spcBef>
                <a:spcPts val="206"/>
              </a:spcBef>
            </a:pPr>
            <a:r>
              <a:rPr lang="en-US" sz="2900" spc="24" dirty="0" err="1"/>
              <a:t>O‘zbekistonda</a:t>
            </a:r>
            <a:r>
              <a:rPr lang="en-US" sz="2900" spc="24" dirty="0"/>
              <a:t> </a:t>
            </a:r>
            <a:r>
              <a:rPr lang="en-US" sz="2900" spc="24" dirty="0" err="1"/>
              <a:t>sportning</a:t>
            </a:r>
            <a:r>
              <a:rPr lang="en-US" sz="2900" spc="24" dirty="0"/>
              <a:t> </a:t>
            </a:r>
            <a:r>
              <a:rPr lang="en-US" sz="2900" spc="24" dirty="0" err="1"/>
              <a:t>nechta</a:t>
            </a:r>
            <a:r>
              <a:rPr lang="en-US" sz="2900" spc="24" dirty="0"/>
              <a:t> </a:t>
            </a:r>
            <a:r>
              <a:rPr lang="en-US" sz="2900" spc="24" dirty="0" err="1"/>
              <a:t>turi</a:t>
            </a:r>
            <a:r>
              <a:rPr lang="en-US" sz="2900" spc="24" dirty="0"/>
              <a:t> </a:t>
            </a:r>
            <a:r>
              <a:rPr lang="en-US" sz="2900" spc="24" dirty="0" err="1"/>
              <a:t>mavjud</a:t>
            </a:r>
            <a:r>
              <a:rPr lang="en-US" sz="2900" spc="24" dirty="0"/>
              <a:t>? </a:t>
            </a:r>
            <a:endParaRPr sz="2900" spc="24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43FF51D6-C799-4E46-AB99-CAD41CD4263D}"/>
              </a:ext>
            </a:extLst>
          </p:cNvPr>
          <p:cNvSpPr/>
          <p:nvPr/>
        </p:nvSpPr>
        <p:spPr>
          <a:xfrm>
            <a:off x="347580" y="1562589"/>
            <a:ext cx="8342953" cy="287659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32" tIns="72466" rIns="144932" bIns="72466" rtlCol="0" anchor="ctr"/>
          <a:lstStyle/>
          <a:p>
            <a:pPr lvl="0">
              <a:lnSpc>
                <a:spcPct val="150000"/>
              </a:lnSpc>
            </a:pP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pPr lvl="0">
              <a:lnSpc>
                <a:spcPct val="150000"/>
              </a:lnSpc>
            </a:pP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shug‘ullanishlari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tavsiya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1999-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1-jahon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chempionati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334F7EB-5BD4-41EC-B3EA-58C07CFA8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14" y="1144598"/>
            <a:ext cx="8957770" cy="362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506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4087" y="105174"/>
            <a:ext cx="8215189" cy="534270"/>
          </a:xfrm>
          <a:prstGeom prst="rect">
            <a:avLst/>
          </a:prstGeom>
        </p:spPr>
        <p:txBody>
          <a:bodyPr vert="horz" wrap="square" lIns="0" tIns="26183" rIns="0" bIns="0" rtlCol="0">
            <a:spAutoFit/>
          </a:bodyPr>
          <a:lstStyle/>
          <a:p>
            <a:pPr marL="20142" algn="ctr">
              <a:spcBef>
                <a:spcPts val="206"/>
              </a:spcBef>
            </a:pPr>
            <a:r>
              <a:rPr lang="en-US" spc="32" dirty="0" err="1">
                <a:solidFill>
                  <a:prstClr val="white"/>
                </a:solidFill>
              </a:rPr>
              <a:t>Mustaqil</a:t>
            </a:r>
            <a:r>
              <a:rPr lang="en-US" spc="32" dirty="0">
                <a:solidFill>
                  <a:prstClr val="white"/>
                </a:solidFill>
              </a:rPr>
              <a:t> </a:t>
            </a:r>
            <a:r>
              <a:rPr lang="en-US" spc="32" dirty="0" err="1">
                <a:solidFill>
                  <a:prstClr val="white"/>
                </a:solidFill>
              </a:rPr>
              <a:t>bajarish</a:t>
            </a:r>
            <a:r>
              <a:rPr lang="en-US" spc="32" dirty="0">
                <a:solidFill>
                  <a:prstClr val="white"/>
                </a:solidFill>
              </a:rPr>
              <a:t> </a:t>
            </a:r>
            <a:r>
              <a:rPr lang="en-US" spc="32" dirty="0" err="1">
                <a:solidFill>
                  <a:prstClr val="white"/>
                </a:solidFill>
              </a:rPr>
              <a:t>uchun</a:t>
            </a:r>
            <a:r>
              <a:rPr lang="en-US" spc="32" dirty="0">
                <a:solidFill>
                  <a:prstClr val="white"/>
                </a:solidFill>
              </a:rPr>
              <a:t> </a:t>
            </a:r>
            <a:r>
              <a:rPr lang="en-US" spc="32" dirty="0" err="1">
                <a:solidFill>
                  <a:prstClr val="white"/>
                </a:solidFill>
              </a:rPr>
              <a:t>topshiriq</a:t>
            </a:r>
            <a:endParaRPr spc="24" dirty="0"/>
          </a:p>
        </p:txBody>
      </p:sp>
      <p:sp>
        <p:nvSpPr>
          <p:cNvPr id="5" name="object 5"/>
          <p:cNvSpPr/>
          <p:nvPr/>
        </p:nvSpPr>
        <p:spPr>
          <a:xfrm>
            <a:off x="1713123" y="1203853"/>
            <a:ext cx="6576516" cy="1063097"/>
          </a:xfrm>
          <a:custGeom>
            <a:avLst/>
            <a:gdLst/>
            <a:ahLst/>
            <a:cxnLst/>
            <a:rect l="l" t="t" r="r" b="b"/>
            <a:pathLst>
              <a:path w="3086100" h="257175">
                <a:moveTo>
                  <a:pt x="3086078" y="0"/>
                </a:moveTo>
                <a:lnTo>
                  <a:pt x="179997" y="0"/>
                </a:lnTo>
                <a:lnTo>
                  <a:pt x="132291" y="6458"/>
                </a:lnTo>
                <a:lnTo>
                  <a:pt x="89334" y="24666"/>
                </a:lnTo>
                <a:lnTo>
                  <a:pt x="52876" y="52874"/>
                </a:lnTo>
                <a:lnTo>
                  <a:pt x="24667" y="89332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6"/>
                </a:lnTo>
                <a:lnTo>
                  <a:pt x="2906082" y="257176"/>
                </a:lnTo>
                <a:lnTo>
                  <a:pt x="2953788" y="250717"/>
                </a:lnTo>
                <a:lnTo>
                  <a:pt x="2996744" y="232509"/>
                </a:lnTo>
                <a:lnTo>
                  <a:pt x="3033202" y="204301"/>
                </a:lnTo>
                <a:lnTo>
                  <a:pt x="3061411" y="167843"/>
                </a:lnTo>
                <a:lnTo>
                  <a:pt x="3079619" y="124885"/>
                </a:lnTo>
                <a:lnTo>
                  <a:pt x="3086078" y="77176"/>
                </a:lnTo>
                <a:lnTo>
                  <a:pt x="3086078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sportchilari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keling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E7A637B-2B62-4ACD-8C30-6AB03A787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20" y="1064059"/>
            <a:ext cx="1062100" cy="8922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FFE4ECB-7D6C-405D-A135-9BE1DFC29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3181349"/>
            <a:ext cx="2029184" cy="167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15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52" y="3821875"/>
            <a:ext cx="2290405" cy="132304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607D11-B534-4615-B43D-E0A96C9CC93D}"/>
              </a:ext>
            </a:extLst>
          </p:cNvPr>
          <p:cNvSpPr/>
          <p:nvPr/>
        </p:nvSpPr>
        <p:spPr>
          <a:xfrm>
            <a:off x="443245" y="1224520"/>
            <a:ext cx="9144139" cy="2294389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 lIns="144932" tIns="72466" rIns="144932" bIns="72466">
            <a:spAutoFit/>
          </a:bodyPr>
          <a:lstStyle/>
          <a:p>
            <a:pPr defTabSz="1450194">
              <a:defRPr/>
            </a:pPr>
            <a:r>
              <a:rPr lang="en-US" sz="7000" b="1" i="1" kern="0" spc="79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Arial" panose="020B0604020202020204" pitchFamily="34" charset="0"/>
              </a:rPr>
              <a:t>E’tiboringiz</a:t>
            </a:r>
            <a:r>
              <a:rPr lang="ru-RU" sz="7000" b="1" i="1" kern="0" spc="79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lang="en-US" sz="7000" b="1" i="1" kern="0" spc="79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Arial" panose="020B0604020202020204" pitchFamily="34" charset="0"/>
              </a:rPr>
              <a:t>uchun</a:t>
            </a:r>
            <a:r>
              <a:rPr lang="en-US" sz="7000" b="1" i="1" kern="0" spc="79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lang="en-US" sz="7000" b="1" i="1" kern="0" spc="79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Arial" panose="020B0604020202020204" pitchFamily="34" charset="0"/>
              </a:rPr>
              <a:t>rahmat</a:t>
            </a:r>
            <a:r>
              <a:rPr lang="en-US" sz="7000" b="1" i="1" kern="0" spc="79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atura MT Script Capitals" panose="03020802060602070202" pitchFamily="66" charset="0"/>
                <a:cs typeface="Arial" panose="020B0604020202020204" pitchFamily="34" charset="0"/>
              </a:rPr>
              <a:t>!</a:t>
            </a:r>
            <a:endParaRPr lang="ru-RU" sz="7000" kern="0" dirty="0">
              <a:solidFill>
                <a:sysClr val="windowText" lastClr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4261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606" y="117617"/>
            <a:ext cx="8956805" cy="4936441"/>
            <a:chOff x="66840" y="71164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490647"/>
              <a:ext cx="5650865" cy="269474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650865" cy="41196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31017" y="159520"/>
            <a:ext cx="8365271" cy="1004189"/>
          </a:xfrm>
          <a:prstGeom prst="rect">
            <a:avLst/>
          </a:prstGeom>
        </p:spPr>
        <p:txBody>
          <a:bodyPr vert="horz" wrap="square" lIns="0" tIns="64414" rIns="0" bIns="0" rtlCol="0">
            <a:spAutoFit/>
          </a:bodyPr>
          <a:lstStyle/>
          <a:p>
            <a:pPr defTabSz="1449324" rtl="0">
              <a:defRPr/>
            </a:pPr>
            <a:r>
              <a:rPr lang="en-US" sz="29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Berilgan</a:t>
            </a:r>
            <a:r>
              <a:rPr lang="en-US" sz="29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9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so‘roqlar</a:t>
            </a:r>
            <a:r>
              <a:rPr lang="en-US" sz="29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9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yordamida</a:t>
            </a:r>
            <a:r>
              <a:rPr lang="en-US" sz="29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9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</a:t>
            </a:r>
            <a:r>
              <a:rPr lang="en-US" sz="29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9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tuzing</a:t>
            </a:r>
            <a:r>
              <a:rPr lang="en-US" sz="29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br>
              <a:rPr lang="en-US" sz="29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spc="2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1402738" y="4166896"/>
            <a:ext cx="7359644" cy="926943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r>
              <a:rPr lang="es-ES" sz="2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2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A25A227-A8EA-4112-8B22-FA94F2413B26}"/>
              </a:ext>
            </a:extLst>
          </p:cNvPr>
          <p:cNvSpPr/>
          <p:nvPr/>
        </p:nvSpPr>
        <p:spPr>
          <a:xfrm>
            <a:off x="225429" y="995536"/>
            <a:ext cx="8699030" cy="3716555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Qachon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? ________________________________________ .</a:t>
            </a:r>
          </a:p>
          <a:p>
            <a:endParaRPr lang="en-US" b="1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Qachongacha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? ________________________________________ .</a:t>
            </a:r>
          </a:p>
          <a:p>
            <a:endParaRPr lang="en-US" b="1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Qachondan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beri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? ________________________________________.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9171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5" y="30868"/>
            <a:ext cx="9138968" cy="7253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3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4150" y="756199"/>
            <a:ext cx="8956792" cy="4443016"/>
            <a:chOff x="66840" y="537214"/>
            <a:chExt cx="5650865" cy="2648174"/>
          </a:xfrm>
        </p:grpSpPr>
        <p:sp>
          <p:nvSpPr>
            <p:cNvPr id="7" name="object 7"/>
            <p:cNvSpPr/>
            <p:nvPr/>
          </p:nvSpPr>
          <p:spPr>
            <a:xfrm>
              <a:off x="66840" y="537214"/>
              <a:ext cx="5650865" cy="2648174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95" y="815964"/>
            <a:ext cx="8634465" cy="424172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89D8F252-9624-4976-B577-D6C3C3E38C4D}"/>
              </a:ext>
            </a:extLst>
          </p:cNvPr>
          <p:cNvSpPr/>
          <p:nvPr/>
        </p:nvSpPr>
        <p:spPr>
          <a:xfrm>
            <a:off x="34150" y="1393392"/>
            <a:ext cx="5574334" cy="482593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 algn="just">
              <a:lnSpc>
                <a:spcPct val="115000"/>
              </a:lnSpc>
              <a:spcAft>
                <a:spcPts val="1490"/>
              </a:spcAft>
            </a:pPr>
            <a:r>
              <a:rPr lang="en-US" sz="19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</a:t>
            </a:r>
            <a:endParaRPr lang="ru-RU" sz="19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7C2AC345-1EBC-41DC-91E3-9FD73E3ABF3A}"/>
              </a:ext>
            </a:extLst>
          </p:cNvPr>
          <p:cNvSpPr/>
          <p:nvPr/>
        </p:nvSpPr>
        <p:spPr>
          <a:xfrm>
            <a:off x="333306" y="4673558"/>
            <a:ext cx="3032716" cy="439079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r>
              <a:rPr lang="en-US" sz="19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D4A5541-3BEF-464C-9BA3-6FECA13E03F7}"/>
              </a:ext>
            </a:extLst>
          </p:cNvPr>
          <p:cNvSpPr/>
          <p:nvPr/>
        </p:nvSpPr>
        <p:spPr>
          <a:xfrm>
            <a:off x="77766" y="1224656"/>
            <a:ext cx="6305924" cy="3219909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 indent="422720" algn="just"/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 –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madaniyatining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ajralmas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salomatligini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mehnatga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istiqboli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kurashga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aqliy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musobaqalar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bahslardan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422720" algn="just"/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Sportning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aytilganlar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torda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bahslarda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natijalarga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erishmoq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qozonmoqdir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441804B-D3A8-4417-ADEF-164DBC67F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3080" y="1484670"/>
            <a:ext cx="2416217" cy="243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779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976" y="156016"/>
            <a:ext cx="8916857" cy="395755"/>
          </a:xfrm>
          <a:prstGeom prst="rect">
            <a:avLst/>
          </a:prstGeom>
        </p:spPr>
        <p:txBody>
          <a:bodyPr vert="horz" wrap="square" lIns="0" tIns="26168" rIns="0" bIns="0" rtlCol="0">
            <a:spAutoFit/>
          </a:bodyPr>
          <a:lstStyle/>
          <a:p>
            <a:pPr marL="20130" algn="ctr">
              <a:spcBef>
                <a:spcPts val="206"/>
              </a:spcBef>
            </a:pPr>
            <a:r>
              <a:rPr lang="en-US" sz="2400" spc="24" dirty="0" err="1"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2400" spc="2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24" dirty="0" err="1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400" spc="24" dirty="0"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2400" spc="24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spc="2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24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spc="2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24" dirty="0" err="1">
                <a:latin typeface="Arial" panose="020B0604020202020204" pitchFamily="34" charset="0"/>
                <a:cs typeface="Arial" panose="020B0604020202020204" pitchFamily="34" charset="0"/>
              </a:rPr>
              <a:t>lug‘tini</a:t>
            </a:r>
            <a:r>
              <a:rPr lang="en-US" sz="2400" spc="2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24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400" spc="24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400" spc="2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2896F60-B333-4AA7-9D8B-EDD344BFC9A1}"/>
              </a:ext>
            </a:extLst>
          </p:cNvPr>
          <p:cNvSpPr/>
          <p:nvPr/>
        </p:nvSpPr>
        <p:spPr>
          <a:xfrm>
            <a:off x="471935" y="-7006666"/>
            <a:ext cx="8669548" cy="3057287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 marL="815245" marR="101453" indent="-815245" algn="ctr">
              <a:spcBef>
                <a:spcPts val="634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yurtda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ulga’yib,bilim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olganmiz</a:t>
            </a:r>
            <a:endParaRPr lang="en-US" sz="19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5245" marR="101453" indent="-815245" algn="ctr">
              <a:spcBef>
                <a:spcPts val="634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Jo’jani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kuzda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sanaydilar</a:t>
            </a:r>
            <a:endParaRPr lang="en-US" sz="19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5245" marR="101453" indent="-815245" algn="ctr">
              <a:spcBef>
                <a:spcPts val="634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Vatanimiz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faxrlanishimiz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endParaRPr lang="en-US" sz="19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5245" marR="101453" indent="-815245" algn="ctr">
              <a:spcBef>
                <a:spcPts val="634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Shahrimiz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obobdonlashtirildi</a:t>
            </a:r>
            <a:endParaRPr lang="en-US" sz="19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5245" marR="101453" indent="-815245" algn="ctr">
              <a:spcBef>
                <a:spcPts val="634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ayb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en-US" sz="19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5245" marR="101453" indent="-815245" algn="ctr">
              <a:spcBef>
                <a:spcPts val="634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oldinga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intiling</a:t>
            </a:r>
            <a:endParaRPr lang="en-US" sz="19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5245" marR="101453" indent="-815245" algn="ctr">
              <a:spcBef>
                <a:spcPts val="634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Intizomga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qilinsin</a:t>
            </a:r>
            <a:endParaRPr lang="en-US" sz="19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5245" marR="101453" indent="-815245" algn="ctr">
              <a:spcBef>
                <a:spcPts val="634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so’zimning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1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chiqaman</a:t>
            </a:r>
            <a:endParaRPr lang="ru-RU" sz="19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BD32763-31B8-44D0-B038-4A8429A57720}"/>
              </a:ext>
            </a:extLst>
          </p:cNvPr>
          <p:cNvSpPr/>
          <p:nvPr/>
        </p:nvSpPr>
        <p:spPr>
          <a:xfrm>
            <a:off x="103165" y="1478298"/>
            <a:ext cx="5193510" cy="910681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 marR="101453" algn="ctr">
              <a:spcBef>
                <a:spcPts val="634"/>
              </a:spcBef>
              <a:buClr>
                <a:srgbClr val="2DA2BF"/>
              </a:buClr>
              <a:buSzPct val="68000"/>
            </a:pPr>
            <a:endParaRPr lang="en-US" sz="2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01453" algn="ctr">
              <a:spcBef>
                <a:spcPts val="634"/>
              </a:spcBef>
              <a:buClr>
                <a:srgbClr val="2DA2BF"/>
              </a:buClr>
              <a:buSzPct val="68000"/>
            </a:pPr>
            <a:endParaRPr lang="en-US" sz="2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AFFC117-7B83-41D3-AAFC-89FF945E2B58}"/>
              </a:ext>
            </a:extLst>
          </p:cNvPr>
          <p:cNvSpPr/>
          <p:nvPr/>
        </p:nvSpPr>
        <p:spPr>
          <a:xfrm>
            <a:off x="223944" y="1001525"/>
            <a:ext cx="5555848" cy="2878404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 algn="just"/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Sport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ko‘hna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tarixga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zamonlarda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o‘yinlar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sport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usulidagi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kurashlar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merganlik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otish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merganligi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to‘siqlardan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epchilligi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shunga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musobaqalardan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FD2144C-50E0-4419-9648-682DC5A08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0571" y="971879"/>
            <a:ext cx="3017505" cy="176742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9BA5098-A89A-4DFF-8426-CD23C8FCF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570" y="2949961"/>
            <a:ext cx="3017505" cy="179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3515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8461" y="112802"/>
            <a:ext cx="8956805" cy="4391535"/>
            <a:chOff x="66840" y="71163"/>
            <a:chExt cx="5650873" cy="2770462"/>
          </a:xfrm>
        </p:grpSpPr>
        <p:sp>
          <p:nvSpPr>
            <p:cNvPr id="3" name="object 3"/>
            <p:cNvSpPr/>
            <p:nvPr/>
          </p:nvSpPr>
          <p:spPr>
            <a:xfrm>
              <a:off x="66840" y="1089024"/>
              <a:ext cx="5650865" cy="175260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71907" y="165439"/>
            <a:ext cx="8365271" cy="539532"/>
          </a:xfrm>
          <a:prstGeom prst="rect">
            <a:avLst/>
          </a:prstGeom>
        </p:spPr>
        <p:txBody>
          <a:bodyPr vert="horz" wrap="square" lIns="0" tIns="64414" rIns="0" bIns="0" rtlCol="0">
            <a:spAutoFit/>
          </a:bodyPr>
          <a:lstStyle/>
          <a:p>
            <a:pPr marL="20130" marR="1733150" algn="ctr">
              <a:lnSpc>
                <a:spcPts val="3693"/>
              </a:lnSpc>
              <a:spcBef>
                <a:spcPts val="507"/>
              </a:spcBef>
            </a:pPr>
            <a:r>
              <a:rPr lang="en-US" spc="24" dirty="0" err="1"/>
              <a:t>Sabab</a:t>
            </a:r>
            <a:r>
              <a:rPr lang="en-US" spc="24" dirty="0"/>
              <a:t> </a:t>
            </a:r>
            <a:r>
              <a:rPr lang="en-US" spc="24" dirty="0" err="1"/>
              <a:t>holi</a:t>
            </a:r>
            <a:endParaRPr spc="24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C812E04-C72C-40BA-B06E-8FF30F2FD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61" y="961995"/>
            <a:ext cx="3314471" cy="792429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8010022-E78B-42E5-BA04-5E12EBBBC5E3}"/>
              </a:ext>
            </a:extLst>
          </p:cNvPr>
          <p:cNvSpPr/>
          <p:nvPr/>
        </p:nvSpPr>
        <p:spPr>
          <a:xfrm>
            <a:off x="586281" y="2044860"/>
            <a:ext cx="8350895" cy="2377727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Ish-harakatning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bildirib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so‘roqlarga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Uyalganidan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toliqdi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i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8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4155" y="-41106"/>
            <a:ext cx="9144000" cy="5155578"/>
            <a:chOff x="-1588" y="0"/>
            <a:chExt cx="5768975" cy="3004473"/>
          </a:xfrm>
        </p:grpSpPr>
        <p:sp>
          <p:nvSpPr>
            <p:cNvPr id="3" name="object 3"/>
            <p:cNvSpPr/>
            <p:nvPr/>
          </p:nvSpPr>
          <p:spPr>
            <a:xfrm>
              <a:off x="57470" y="784225"/>
              <a:ext cx="5650865" cy="222024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1588" y="0"/>
              <a:ext cx="5768975" cy="757704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3538" y="161669"/>
            <a:ext cx="9777828" cy="834484"/>
          </a:xfrm>
          <a:prstGeom prst="rect">
            <a:avLst/>
          </a:prstGeom>
        </p:spPr>
        <p:txBody>
          <a:bodyPr vert="horz" wrap="square" lIns="0" tIns="64414" rIns="0" bIns="0" rtlCol="0">
            <a:spAutoFit/>
          </a:bodyPr>
          <a:lstStyle/>
          <a:p>
            <a:pPr marL="20130" marR="1733150" algn="ctr"/>
            <a:r>
              <a:rPr lang="en-US" sz="2500" spc="24" dirty="0"/>
              <a:t>     </a:t>
            </a:r>
            <a:r>
              <a:rPr lang="en-US" sz="2500" spc="24" dirty="0" err="1"/>
              <a:t>O‘qing</a:t>
            </a:r>
            <a:r>
              <a:rPr lang="en-US" sz="2500" spc="24" dirty="0"/>
              <a:t>. </a:t>
            </a:r>
            <a:r>
              <a:rPr lang="en-US" sz="2500" spc="24" dirty="0" err="1"/>
              <a:t>Avval</a:t>
            </a:r>
            <a:r>
              <a:rPr lang="en-US" sz="2500" spc="24" dirty="0"/>
              <a:t> </a:t>
            </a:r>
            <a:r>
              <a:rPr lang="en-US" sz="2500" spc="24" dirty="0" err="1"/>
              <a:t>sabab</a:t>
            </a:r>
            <a:r>
              <a:rPr lang="en-US" sz="2500" spc="24" dirty="0"/>
              <a:t> </a:t>
            </a:r>
            <a:r>
              <a:rPr lang="en-US" sz="2500" spc="24" dirty="0" err="1"/>
              <a:t>ma’nosini</a:t>
            </a:r>
            <a:r>
              <a:rPr lang="en-US" sz="2500" spc="24" dirty="0"/>
              <a:t>, </a:t>
            </a:r>
            <a:r>
              <a:rPr lang="en-US" sz="2500" spc="24" dirty="0" err="1"/>
              <a:t>so‘ngra</a:t>
            </a:r>
            <a:r>
              <a:rPr lang="en-US" sz="2500" spc="24" dirty="0"/>
              <a:t> </a:t>
            </a:r>
            <a:r>
              <a:rPr lang="en-US" sz="2500" spc="24" dirty="0" err="1"/>
              <a:t>maqsad</a:t>
            </a:r>
            <a:r>
              <a:rPr lang="en-US" sz="2500" spc="24" dirty="0"/>
              <a:t> </a:t>
            </a:r>
            <a:r>
              <a:rPr lang="en-US" sz="2500" spc="24" dirty="0" err="1"/>
              <a:t>ma’nosini</a:t>
            </a:r>
            <a:r>
              <a:rPr lang="en-US" sz="2500" spc="24" dirty="0"/>
              <a:t> </a:t>
            </a:r>
            <a:r>
              <a:rPr lang="en-US" sz="2500" spc="24" dirty="0" err="1"/>
              <a:t>ifodalovchi</a:t>
            </a:r>
            <a:r>
              <a:rPr lang="en-US" sz="2500" spc="24" dirty="0"/>
              <a:t> </a:t>
            </a:r>
            <a:r>
              <a:rPr lang="en-US" sz="2500" spc="24" dirty="0" err="1"/>
              <a:t>gaplarni</a:t>
            </a:r>
            <a:r>
              <a:rPr lang="en-US" sz="2500" spc="24" dirty="0"/>
              <a:t> </a:t>
            </a:r>
            <a:r>
              <a:rPr lang="en-US" sz="2500" spc="24" dirty="0" err="1"/>
              <a:t>ko‘chirib</a:t>
            </a:r>
            <a:r>
              <a:rPr lang="en-US" sz="2500" spc="24" dirty="0"/>
              <a:t> </a:t>
            </a:r>
            <a:r>
              <a:rPr lang="en-US" sz="2500" spc="24" dirty="0" err="1"/>
              <a:t>yozing</a:t>
            </a:r>
            <a:r>
              <a:rPr lang="en-US" sz="2500" spc="24" dirty="0"/>
              <a:t>.</a:t>
            </a:r>
            <a:endParaRPr sz="2500" spc="24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8010022-E78B-42E5-BA04-5E12EBBBC5E3}"/>
              </a:ext>
            </a:extLst>
          </p:cNvPr>
          <p:cNvSpPr/>
          <p:nvPr/>
        </p:nvSpPr>
        <p:spPr>
          <a:xfrm>
            <a:off x="204244" y="1453434"/>
            <a:ext cx="8989696" cy="3378001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sayohatga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jo‘nash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boshladilar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O‘rmonjon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Qurbon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otaning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bemaslahat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boshlaganiga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xafa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bog‘laridan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do‘stlarga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qo‘limga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guldasta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uzatar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Men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yurt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farzandiman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shodman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Bu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o‘qiyman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Ota-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bobolarimiz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orzu-umidlariga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yetishish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qilganlar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Akbarov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xayrlashish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uzatdi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27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165" y="167723"/>
            <a:ext cx="8258854" cy="1026713"/>
          </a:xfrm>
          <a:prstGeom prst="rect">
            <a:avLst/>
          </a:prstGeom>
        </p:spPr>
        <p:txBody>
          <a:bodyPr vert="horz" wrap="square" lIns="0" tIns="26183" rIns="0" bIns="0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pc="24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8796F8C9-681B-4DAC-AE76-353ECC372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551" y="3044246"/>
            <a:ext cx="6046025" cy="4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5012" tIns="72506" rIns="145012" bIns="72506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4501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19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     </a:t>
            </a:r>
            <a:endParaRPr lang="en-US" altLang="ru-RU" sz="1700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5DDEF9B-BD5D-4AF3-A438-CC0CBCD3A0B4}"/>
              </a:ext>
            </a:extLst>
          </p:cNvPr>
          <p:cNvSpPr/>
          <p:nvPr/>
        </p:nvSpPr>
        <p:spPr>
          <a:xfrm>
            <a:off x="1295046" y="193613"/>
            <a:ext cx="6629754" cy="536651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 algn="ctr"/>
            <a:r>
              <a:rPr lang="en-US" sz="2500" b="1" kern="0" spc="24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Sabab</a:t>
            </a:r>
            <a:r>
              <a:rPr lang="en-US" sz="2500" b="1" kern="0" spc="24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500" b="1" kern="0" spc="24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ma’nosini</a:t>
            </a:r>
            <a:r>
              <a:rPr lang="en-US" sz="2500" b="1" kern="0" spc="24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500" b="1" kern="0" spc="24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ifodalovchi</a:t>
            </a:r>
            <a:r>
              <a:rPr lang="en-US" sz="2500" b="1" kern="0" spc="24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500" b="1" kern="0" spc="24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gaplar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1F31F10-C3B2-4491-86C7-5F3A08F14EE8}"/>
              </a:ext>
            </a:extLst>
          </p:cNvPr>
          <p:cNvSpPr/>
          <p:nvPr/>
        </p:nvSpPr>
        <p:spPr>
          <a:xfrm>
            <a:off x="344724" y="1269884"/>
            <a:ext cx="8625838" cy="1170876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 marL="543497" indent="-543497">
              <a:buAutoNum type="arabicPeriod"/>
            </a:pP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O‘rmonjon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Qurbon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otaning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bemaslahat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boshlaganiga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xafa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43497" indent="-543497">
              <a:buAutoNum type="arabicPeriod"/>
            </a:pP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894" y="179581"/>
            <a:ext cx="8258854" cy="1026713"/>
          </a:xfrm>
          <a:prstGeom prst="rect">
            <a:avLst/>
          </a:prstGeom>
        </p:spPr>
        <p:txBody>
          <a:bodyPr vert="horz" wrap="square" lIns="0" tIns="26183" rIns="0" bIns="0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pc="24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8796F8C9-681B-4DAC-AE76-353ECC372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551" y="3044246"/>
            <a:ext cx="6046025" cy="4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5012" tIns="72506" rIns="145012" bIns="72506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4501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19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     </a:t>
            </a:r>
            <a:endParaRPr lang="en-US" altLang="ru-RU" sz="1700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5DDEF9B-BD5D-4AF3-A438-CC0CBCD3A0B4}"/>
              </a:ext>
            </a:extLst>
          </p:cNvPr>
          <p:cNvSpPr/>
          <p:nvPr/>
        </p:nvSpPr>
        <p:spPr>
          <a:xfrm>
            <a:off x="344725" y="138528"/>
            <a:ext cx="8454550" cy="536651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 algn="ctr"/>
            <a:r>
              <a:rPr lang="en-US" sz="2500" b="1" kern="0" spc="24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Maqsad</a:t>
            </a:r>
            <a:r>
              <a:rPr lang="en-US" sz="2500" b="1" kern="0" spc="24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500" b="1" kern="0" spc="24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ma’nosini</a:t>
            </a:r>
            <a:r>
              <a:rPr lang="en-US" sz="2500" b="1" kern="0" spc="24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500" b="1" kern="0" spc="24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ifodalovchi</a:t>
            </a:r>
            <a:r>
              <a:rPr lang="en-US" sz="2500" b="1" kern="0" spc="24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500" b="1" kern="0" spc="24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gaplar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1F31F10-C3B2-4491-86C7-5F3A08F14EE8}"/>
              </a:ext>
            </a:extLst>
          </p:cNvPr>
          <p:cNvSpPr/>
          <p:nvPr/>
        </p:nvSpPr>
        <p:spPr>
          <a:xfrm>
            <a:off x="344724" y="1269884"/>
            <a:ext cx="8625838" cy="1831424"/>
          </a:xfrm>
          <a:prstGeom prst="rect">
            <a:avLst/>
          </a:prstGeom>
        </p:spPr>
        <p:txBody>
          <a:bodyPr wrap="square" lIns="144932" tIns="72466" rIns="144932" bIns="72466">
            <a:spAutoFit/>
          </a:bodyPr>
          <a:lstStyle/>
          <a:p>
            <a:pPr marL="543497" indent="-543497">
              <a:lnSpc>
                <a:spcPct val="150000"/>
              </a:lnSpc>
              <a:buAutoNum type="arabicPeriod"/>
            </a:pP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sayohatga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jo‘nash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boshladilar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43497" indent="-543497">
              <a:lnSpc>
                <a:spcPct val="150000"/>
              </a:lnSpc>
              <a:buAutoNum type="arabicPeriod"/>
            </a:pP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3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1920</TotalTime>
  <Words>939</Words>
  <Application>Microsoft Office PowerPoint</Application>
  <PresentationFormat>Экран (16:9)</PresentationFormat>
  <Paragraphs>113</Paragraphs>
  <Slides>29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Arial</vt:lpstr>
      <vt:lpstr>Calibri</vt:lpstr>
      <vt:lpstr>Matura MT Script Capitals</vt:lpstr>
      <vt:lpstr>Monotype Corsiva</vt:lpstr>
      <vt:lpstr>PT Serif</vt:lpstr>
      <vt:lpstr>Times New Roman</vt:lpstr>
      <vt:lpstr>Wingdings 3</vt:lpstr>
      <vt:lpstr>Office Theme</vt:lpstr>
      <vt:lpstr>1_Office Theme</vt:lpstr>
      <vt:lpstr>2_Office Theme</vt:lpstr>
      <vt:lpstr>O‘zbek tili</vt:lpstr>
      <vt:lpstr>Jadvalda berilgan hollarga savol bering. Nuqtalar o‘rniga mos hollarni qo‘yib yozing. </vt:lpstr>
      <vt:lpstr>Berilgan so‘roqlar yordamida gaplar tuzing. </vt:lpstr>
      <vt:lpstr>Презентация PowerPoint</vt:lpstr>
      <vt:lpstr>Tayanch so‘zlarni toping va ularning lug‘tini tuzing.</vt:lpstr>
      <vt:lpstr>Sabab holi</vt:lpstr>
      <vt:lpstr>     O‘qing. Avval sabab ma’nosini, so‘ngra maqsad ma’nosini ifodalovchi gaplarni ko‘chirib yozing.</vt:lpstr>
      <vt:lpstr> </vt:lpstr>
      <vt:lpstr> </vt:lpstr>
      <vt:lpstr>7- mashq. Nuqtalar o‘rnini to‘ldirib yozing</vt:lpstr>
      <vt:lpstr>Tekshiramiz </vt:lpstr>
      <vt:lpstr>O‘zbekiston iftixorlari</vt:lpstr>
      <vt:lpstr>O‘zbekiston iftixorlari  </vt:lpstr>
      <vt:lpstr>O‘zbekiston iftixorlari </vt:lpstr>
      <vt:lpstr>O‘zbekiston jang ustalari</vt:lpstr>
      <vt:lpstr>O‘zbekiston sportining jasoratli ayollari</vt:lpstr>
      <vt:lpstr>O‘zbekiston iftixorlari</vt:lpstr>
      <vt:lpstr>Презентация PowerPoint</vt:lpstr>
      <vt:lpstr>Презентация PowerPoint</vt:lpstr>
      <vt:lpstr>Презентация PowerPoint</vt:lpstr>
      <vt:lpstr>Qahramonlar hech qachon unutilmaydilar      </vt:lpstr>
      <vt:lpstr>O‘zbekiston sportchilarining shuxrati      </vt:lpstr>
      <vt:lpstr>      </vt:lpstr>
      <vt:lpstr>Sportning maqsadi nima?</vt:lpstr>
      <vt:lpstr>Dastlabki sport musobaqalari haqida nimalarni bilasiz?</vt:lpstr>
      <vt:lpstr>O‘zbekistonda sportning nechta turi mavjud? </vt:lpstr>
      <vt:lpstr>O‘zbekistonda sportning nechta turi mavjud? </vt:lpstr>
      <vt:lpstr>Mustaqil bajarish uchun topshiriq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 tili</dc:title>
  <dc:creator>Azizbek</dc:creator>
  <cp:lastModifiedBy>Teacher</cp:lastModifiedBy>
  <cp:revision>275</cp:revision>
  <dcterms:created xsi:type="dcterms:W3CDTF">2020-04-13T08:06:06Z</dcterms:created>
  <dcterms:modified xsi:type="dcterms:W3CDTF">2021-01-13T13:29:15Z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