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2" r:id="rId3"/>
  </p:sldMasterIdLst>
  <p:notesMasterIdLst>
    <p:notesMasterId r:id="rId33"/>
  </p:notesMasterIdLst>
  <p:sldIdLst>
    <p:sldId id="256" r:id="rId4"/>
    <p:sldId id="330" r:id="rId5"/>
    <p:sldId id="285" r:id="rId6"/>
    <p:sldId id="335" r:id="rId7"/>
    <p:sldId id="336" r:id="rId8"/>
    <p:sldId id="410" r:id="rId9"/>
    <p:sldId id="411" r:id="rId10"/>
    <p:sldId id="261" r:id="rId11"/>
    <p:sldId id="412" r:id="rId12"/>
    <p:sldId id="326" r:id="rId13"/>
    <p:sldId id="413" r:id="rId14"/>
    <p:sldId id="276" r:id="rId15"/>
    <p:sldId id="331" r:id="rId16"/>
    <p:sldId id="332" r:id="rId17"/>
    <p:sldId id="265" r:id="rId18"/>
    <p:sldId id="322" r:id="rId19"/>
    <p:sldId id="323" r:id="rId20"/>
    <p:sldId id="417" r:id="rId21"/>
    <p:sldId id="328" r:id="rId22"/>
    <p:sldId id="333" r:id="rId23"/>
    <p:sldId id="325" r:id="rId24"/>
    <p:sldId id="327" r:id="rId25"/>
    <p:sldId id="334" r:id="rId26"/>
    <p:sldId id="269" r:id="rId27"/>
    <p:sldId id="414" r:id="rId28"/>
    <p:sldId id="415" r:id="rId29"/>
    <p:sldId id="416" r:id="rId30"/>
    <p:sldId id="270" r:id="rId31"/>
    <p:sldId id="324" r:id="rId32"/>
  </p:sldIdLst>
  <p:sldSz cx="9144000" cy="5143500" type="screen16x9"/>
  <p:notesSz cx="5765800" cy="3244850"/>
  <p:defaultTextStyle>
    <a:defPPr>
      <a:defRPr lang="ru-RU"/>
    </a:defPPr>
    <a:lvl1pPr marL="0" algn="l" defTabSz="14493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662" algn="l" defTabSz="14493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324" algn="l" defTabSz="14493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3986" algn="l" defTabSz="14493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8648" algn="l" defTabSz="14493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3310" algn="l" defTabSz="14493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7972" algn="l" defTabSz="14493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2634" algn="l" defTabSz="14493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7296" algn="l" defTabSz="14493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61" autoAdjust="0"/>
  </p:normalViewPr>
  <p:slideViewPr>
    <p:cSldViewPr>
      <p:cViewPr varScale="1">
        <p:scale>
          <a:sx n="86" d="100"/>
          <a:sy n="86" d="100"/>
        </p:scale>
        <p:origin x="60" y="90"/>
      </p:cViewPr>
      <p:guideLst>
        <p:guide orient="horz" pos="2880"/>
        <p:guide pos="2161"/>
        <p:guide orient="horz" pos="4565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C4F58-828A-479A-A7CE-65BC4050AB4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848B6-B54C-4D72-90C6-DECCACE82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66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93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662" algn="l" defTabSz="14493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324" algn="l" defTabSz="14493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3986" algn="l" defTabSz="14493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8648" algn="l" defTabSz="14493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3310" algn="l" defTabSz="14493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7972" algn="l" defTabSz="14493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2634" algn="l" defTabSz="14493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7296" algn="l" defTabSz="14493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848B6-B54C-4D72-90C6-DECCACE822D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820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848B6-B54C-4D72-90C6-DECCACE822D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379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848B6-B54C-4D72-90C6-DECCACE822D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20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848B6-B54C-4D72-90C6-DECCACE822D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681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386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26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2" cy="500265"/>
          </a:xfrm>
        </p:spPr>
        <p:txBody>
          <a:bodyPr lIns="0" tIns="0" rIns="0" bIns="0"/>
          <a:lstStyle>
            <a:lvl1pPr>
              <a:defRPr sz="3251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2" y="1717493"/>
            <a:ext cx="7826818" cy="293029"/>
          </a:xfrm>
        </p:spPr>
        <p:txBody>
          <a:bodyPr lIns="0" tIns="0" rIns="0" bIns="0"/>
          <a:lstStyle>
            <a:lvl1pPr>
              <a:defRPr sz="1904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7932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2" cy="500265"/>
          </a:xfrm>
        </p:spPr>
        <p:txBody>
          <a:bodyPr lIns="0" tIns="0" rIns="0" bIns="0"/>
          <a:lstStyle>
            <a:lvl1pPr>
              <a:defRPr sz="3251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6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6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769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2" cy="500265"/>
          </a:xfrm>
        </p:spPr>
        <p:txBody>
          <a:bodyPr lIns="0" tIns="0" rIns="0" bIns="0"/>
          <a:lstStyle>
            <a:lvl1pPr>
              <a:defRPr sz="3251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012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4267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2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2" y="1717493"/>
            <a:ext cx="7826818" cy="292388"/>
          </a:xfrm>
        </p:spPr>
        <p:txBody>
          <a:bodyPr lIns="0" tIns="0" rIns="0" bIns="0"/>
          <a:lstStyle>
            <a:lvl1pPr>
              <a:defRPr sz="19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2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6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6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2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475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2" cy="492443"/>
          </a:xfrm>
        </p:spPr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2" y="1717493"/>
            <a:ext cx="7826818" cy="292388"/>
          </a:xfrm>
        </p:spPr>
        <p:txBody>
          <a:bodyPr lIns="0" tIns="0" rIns="0" bIns="0"/>
          <a:lstStyle>
            <a:lvl1pPr>
              <a:defRPr sz="19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764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2" cy="492443"/>
          </a:xfrm>
        </p:spPr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6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6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415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2" cy="492443"/>
          </a:xfrm>
        </p:spPr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528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4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7" name="bg object 17"/>
          <p:cNvSpPr/>
          <p:nvPr/>
        </p:nvSpPr>
        <p:spPr>
          <a:xfrm>
            <a:off x="106015" y="112805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2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2" y="1717493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4783455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5096">
        <a:defRPr>
          <a:latin typeface="+mn-lt"/>
          <a:ea typeface="+mn-ea"/>
          <a:cs typeface="+mn-cs"/>
        </a:defRPr>
      </a:lvl2pPr>
      <a:lvl3pPr marL="1450194">
        <a:defRPr>
          <a:latin typeface="+mn-lt"/>
          <a:ea typeface="+mn-ea"/>
          <a:cs typeface="+mn-cs"/>
        </a:defRPr>
      </a:lvl3pPr>
      <a:lvl4pPr marL="2175290">
        <a:defRPr>
          <a:latin typeface="+mn-lt"/>
          <a:ea typeface="+mn-ea"/>
          <a:cs typeface="+mn-cs"/>
        </a:defRPr>
      </a:lvl4pPr>
      <a:lvl5pPr marL="2900387">
        <a:defRPr>
          <a:latin typeface="+mn-lt"/>
          <a:ea typeface="+mn-ea"/>
          <a:cs typeface="+mn-cs"/>
        </a:defRPr>
      </a:lvl5pPr>
      <a:lvl6pPr marL="3625485">
        <a:defRPr>
          <a:latin typeface="+mn-lt"/>
          <a:ea typeface="+mn-ea"/>
          <a:cs typeface="+mn-cs"/>
        </a:defRPr>
      </a:lvl6pPr>
      <a:lvl7pPr marL="4350581">
        <a:defRPr>
          <a:latin typeface="+mn-lt"/>
          <a:ea typeface="+mn-ea"/>
          <a:cs typeface="+mn-cs"/>
        </a:defRPr>
      </a:lvl7pPr>
      <a:lvl8pPr marL="5075677">
        <a:defRPr>
          <a:latin typeface="+mn-lt"/>
          <a:ea typeface="+mn-ea"/>
          <a:cs typeface="+mn-cs"/>
        </a:defRPr>
      </a:lvl8pPr>
      <a:lvl9pPr marL="58007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5096">
        <a:defRPr>
          <a:latin typeface="+mn-lt"/>
          <a:ea typeface="+mn-ea"/>
          <a:cs typeface="+mn-cs"/>
        </a:defRPr>
      </a:lvl2pPr>
      <a:lvl3pPr marL="1450194">
        <a:defRPr>
          <a:latin typeface="+mn-lt"/>
          <a:ea typeface="+mn-ea"/>
          <a:cs typeface="+mn-cs"/>
        </a:defRPr>
      </a:lvl3pPr>
      <a:lvl4pPr marL="2175290">
        <a:defRPr>
          <a:latin typeface="+mn-lt"/>
          <a:ea typeface="+mn-ea"/>
          <a:cs typeface="+mn-cs"/>
        </a:defRPr>
      </a:lvl4pPr>
      <a:lvl5pPr marL="2900387">
        <a:defRPr>
          <a:latin typeface="+mn-lt"/>
          <a:ea typeface="+mn-ea"/>
          <a:cs typeface="+mn-cs"/>
        </a:defRPr>
      </a:lvl5pPr>
      <a:lvl6pPr marL="3625485">
        <a:defRPr>
          <a:latin typeface="+mn-lt"/>
          <a:ea typeface="+mn-ea"/>
          <a:cs typeface="+mn-cs"/>
        </a:defRPr>
      </a:lvl6pPr>
      <a:lvl7pPr marL="4350581">
        <a:defRPr>
          <a:latin typeface="+mn-lt"/>
          <a:ea typeface="+mn-ea"/>
          <a:cs typeface="+mn-cs"/>
        </a:defRPr>
      </a:lvl7pPr>
      <a:lvl8pPr marL="5075677">
        <a:defRPr>
          <a:latin typeface="+mn-lt"/>
          <a:ea typeface="+mn-ea"/>
          <a:cs typeface="+mn-cs"/>
        </a:defRPr>
      </a:lvl8pPr>
      <a:lvl9pPr marL="5800775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4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7" name="bg object 17"/>
          <p:cNvSpPr/>
          <p:nvPr/>
        </p:nvSpPr>
        <p:spPr>
          <a:xfrm>
            <a:off x="106015" y="112805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2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2" y="1717493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4783455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201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662">
        <a:defRPr>
          <a:latin typeface="+mn-lt"/>
          <a:ea typeface="+mn-ea"/>
          <a:cs typeface="+mn-cs"/>
        </a:defRPr>
      </a:lvl2pPr>
      <a:lvl3pPr marL="1449324">
        <a:defRPr>
          <a:latin typeface="+mn-lt"/>
          <a:ea typeface="+mn-ea"/>
          <a:cs typeface="+mn-cs"/>
        </a:defRPr>
      </a:lvl3pPr>
      <a:lvl4pPr marL="2173986">
        <a:defRPr>
          <a:latin typeface="+mn-lt"/>
          <a:ea typeface="+mn-ea"/>
          <a:cs typeface="+mn-cs"/>
        </a:defRPr>
      </a:lvl4pPr>
      <a:lvl5pPr marL="2898648">
        <a:defRPr>
          <a:latin typeface="+mn-lt"/>
          <a:ea typeface="+mn-ea"/>
          <a:cs typeface="+mn-cs"/>
        </a:defRPr>
      </a:lvl5pPr>
      <a:lvl6pPr marL="3623310">
        <a:defRPr>
          <a:latin typeface="+mn-lt"/>
          <a:ea typeface="+mn-ea"/>
          <a:cs typeface="+mn-cs"/>
        </a:defRPr>
      </a:lvl6pPr>
      <a:lvl7pPr marL="4347972">
        <a:defRPr>
          <a:latin typeface="+mn-lt"/>
          <a:ea typeface="+mn-ea"/>
          <a:cs typeface="+mn-cs"/>
        </a:defRPr>
      </a:lvl7pPr>
      <a:lvl8pPr marL="5072634">
        <a:defRPr>
          <a:latin typeface="+mn-lt"/>
          <a:ea typeface="+mn-ea"/>
          <a:cs typeface="+mn-cs"/>
        </a:defRPr>
      </a:lvl8pPr>
      <a:lvl9pPr marL="579729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662">
        <a:defRPr>
          <a:latin typeface="+mn-lt"/>
          <a:ea typeface="+mn-ea"/>
          <a:cs typeface="+mn-cs"/>
        </a:defRPr>
      </a:lvl2pPr>
      <a:lvl3pPr marL="1449324">
        <a:defRPr>
          <a:latin typeface="+mn-lt"/>
          <a:ea typeface="+mn-ea"/>
          <a:cs typeface="+mn-cs"/>
        </a:defRPr>
      </a:lvl3pPr>
      <a:lvl4pPr marL="2173986">
        <a:defRPr>
          <a:latin typeface="+mn-lt"/>
          <a:ea typeface="+mn-ea"/>
          <a:cs typeface="+mn-cs"/>
        </a:defRPr>
      </a:lvl4pPr>
      <a:lvl5pPr marL="2898648">
        <a:defRPr>
          <a:latin typeface="+mn-lt"/>
          <a:ea typeface="+mn-ea"/>
          <a:cs typeface="+mn-cs"/>
        </a:defRPr>
      </a:lvl5pPr>
      <a:lvl6pPr marL="3623310">
        <a:defRPr>
          <a:latin typeface="+mn-lt"/>
          <a:ea typeface="+mn-ea"/>
          <a:cs typeface="+mn-cs"/>
        </a:defRPr>
      </a:lvl6pPr>
      <a:lvl7pPr marL="4347972">
        <a:defRPr>
          <a:latin typeface="+mn-lt"/>
          <a:ea typeface="+mn-ea"/>
          <a:cs typeface="+mn-cs"/>
        </a:defRPr>
      </a:lvl7pPr>
      <a:lvl8pPr marL="5072634">
        <a:defRPr>
          <a:latin typeface="+mn-lt"/>
          <a:ea typeface="+mn-ea"/>
          <a:cs typeface="+mn-cs"/>
        </a:defRPr>
      </a:lvl8pPr>
      <a:lvl9pPr marL="5797296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4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2855"/>
          </a:p>
        </p:txBody>
      </p:sp>
      <p:sp>
        <p:nvSpPr>
          <p:cNvPr id="17" name="bg object 17"/>
          <p:cNvSpPr/>
          <p:nvPr/>
        </p:nvSpPr>
        <p:spPr>
          <a:xfrm>
            <a:off x="106015" y="112805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8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2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2" y="1717493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4783455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53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5096">
        <a:defRPr>
          <a:latin typeface="+mn-lt"/>
          <a:ea typeface="+mn-ea"/>
          <a:cs typeface="+mn-cs"/>
        </a:defRPr>
      </a:lvl2pPr>
      <a:lvl3pPr marL="1450194">
        <a:defRPr>
          <a:latin typeface="+mn-lt"/>
          <a:ea typeface="+mn-ea"/>
          <a:cs typeface="+mn-cs"/>
        </a:defRPr>
      </a:lvl3pPr>
      <a:lvl4pPr marL="2175290">
        <a:defRPr>
          <a:latin typeface="+mn-lt"/>
          <a:ea typeface="+mn-ea"/>
          <a:cs typeface="+mn-cs"/>
        </a:defRPr>
      </a:lvl4pPr>
      <a:lvl5pPr marL="2900387">
        <a:defRPr>
          <a:latin typeface="+mn-lt"/>
          <a:ea typeface="+mn-ea"/>
          <a:cs typeface="+mn-cs"/>
        </a:defRPr>
      </a:lvl5pPr>
      <a:lvl6pPr marL="3625485">
        <a:defRPr>
          <a:latin typeface="+mn-lt"/>
          <a:ea typeface="+mn-ea"/>
          <a:cs typeface="+mn-cs"/>
        </a:defRPr>
      </a:lvl6pPr>
      <a:lvl7pPr marL="4350581">
        <a:defRPr>
          <a:latin typeface="+mn-lt"/>
          <a:ea typeface="+mn-ea"/>
          <a:cs typeface="+mn-cs"/>
        </a:defRPr>
      </a:lvl7pPr>
      <a:lvl8pPr marL="5075677">
        <a:defRPr>
          <a:latin typeface="+mn-lt"/>
          <a:ea typeface="+mn-ea"/>
          <a:cs typeface="+mn-cs"/>
        </a:defRPr>
      </a:lvl8pPr>
      <a:lvl9pPr marL="58007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5096">
        <a:defRPr>
          <a:latin typeface="+mn-lt"/>
          <a:ea typeface="+mn-ea"/>
          <a:cs typeface="+mn-cs"/>
        </a:defRPr>
      </a:lvl2pPr>
      <a:lvl3pPr marL="1450194">
        <a:defRPr>
          <a:latin typeface="+mn-lt"/>
          <a:ea typeface="+mn-ea"/>
          <a:cs typeface="+mn-cs"/>
        </a:defRPr>
      </a:lvl3pPr>
      <a:lvl4pPr marL="2175290">
        <a:defRPr>
          <a:latin typeface="+mn-lt"/>
          <a:ea typeface="+mn-ea"/>
          <a:cs typeface="+mn-cs"/>
        </a:defRPr>
      </a:lvl4pPr>
      <a:lvl5pPr marL="2900387">
        <a:defRPr>
          <a:latin typeface="+mn-lt"/>
          <a:ea typeface="+mn-ea"/>
          <a:cs typeface="+mn-cs"/>
        </a:defRPr>
      </a:lvl5pPr>
      <a:lvl6pPr marL="3625485">
        <a:defRPr>
          <a:latin typeface="+mn-lt"/>
          <a:ea typeface="+mn-ea"/>
          <a:cs typeface="+mn-cs"/>
        </a:defRPr>
      </a:lvl6pPr>
      <a:lvl7pPr marL="4350581">
        <a:defRPr>
          <a:latin typeface="+mn-lt"/>
          <a:ea typeface="+mn-ea"/>
          <a:cs typeface="+mn-cs"/>
        </a:defRPr>
      </a:lvl7pPr>
      <a:lvl8pPr marL="5075677">
        <a:defRPr>
          <a:latin typeface="+mn-lt"/>
          <a:ea typeface="+mn-ea"/>
          <a:cs typeface="+mn-cs"/>
        </a:defRPr>
      </a:lvl8pPr>
      <a:lvl9pPr marL="58007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9.wdp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2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019"/>
            <a:ext cx="9134937" cy="161943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4863" y="352153"/>
            <a:ext cx="4817860" cy="853215"/>
          </a:xfrm>
          <a:prstGeom prst="rect">
            <a:avLst/>
          </a:prstGeom>
        </p:spPr>
        <p:txBody>
          <a:bodyPr vert="horz" wrap="square" lIns="0" tIns="23160" rIns="0" bIns="0" rtlCol="0">
            <a:spAutoFit/>
          </a:bodyPr>
          <a:lstStyle/>
          <a:p>
            <a:pPr marL="20142">
              <a:spcBef>
                <a:spcPts val="181"/>
              </a:spcBef>
            </a:pPr>
            <a:r>
              <a:rPr sz="5400" spc="16" dirty="0" err="1"/>
              <a:t>O</a:t>
            </a:r>
            <a:r>
              <a:rPr lang="en-US" sz="5400" spc="16" dirty="0" err="1"/>
              <a:t>‘zbek</a:t>
            </a:r>
            <a:r>
              <a:rPr lang="en-US" sz="5400" spc="16"/>
              <a:t> </a:t>
            </a:r>
            <a:r>
              <a:rPr sz="5400" spc="8"/>
              <a:t>tili</a:t>
            </a:r>
            <a:endParaRPr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972776" y="1722686"/>
            <a:ext cx="8039223" cy="2506419"/>
          </a:xfrm>
          <a:prstGeom prst="rect">
            <a:avLst/>
          </a:prstGeom>
        </p:spPr>
        <p:txBody>
          <a:bodyPr vert="horz" wrap="square" lIns="0" tIns="22155" rIns="0" bIns="0" rtlCol="0">
            <a:spAutoFit/>
          </a:bodyPr>
          <a:lstStyle/>
          <a:p>
            <a:pPr marL="29205">
              <a:spcAft>
                <a:spcPts val="951"/>
              </a:spcAft>
            </a:pPr>
            <a:r>
              <a:rPr sz="5100" dirty="0" err="1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sz="5100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en-US" sz="51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29205">
              <a:spcBef>
                <a:spcPts val="174"/>
              </a:spcBef>
            </a:pPr>
            <a:r>
              <a:rPr lang="en-US" sz="5100" b="1" dirty="0" err="1">
                <a:solidFill>
                  <a:srgbClr val="002060"/>
                </a:solidFill>
                <a:latin typeface="Arial"/>
                <a:cs typeface="Arial"/>
              </a:rPr>
              <a:t>O‘zbek</a:t>
            </a:r>
            <a:r>
              <a:rPr lang="en-US" sz="51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100" b="1" dirty="0" err="1">
                <a:solidFill>
                  <a:srgbClr val="002060"/>
                </a:solidFill>
                <a:latin typeface="Arial"/>
                <a:cs typeface="Arial"/>
              </a:rPr>
              <a:t>sportchilari</a:t>
            </a:r>
            <a:r>
              <a:rPr lang="en-US" sz="51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100" b="1" dirty="0" err="1">
                <a:solidFill>
                  <a:srgbClr val="002060"/>
                </a:solidFill>
                <a:latin typeface="Arial"/>
                <a:cs typeface="Arial"/>
              </a:rPr>
              <a:t>shuxrati</a:t>
            </a:r>
            <a:endParaRPr lang="en-US" sz="51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3654" y="1828919"/>
            <a:ext cx="545821" cy="1346764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3654" y="3475897"/>
            <a:ext cx="545821" cy="123819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6625248" y="336193"/>
            <a:ext cx="2174026" cy="1006102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839316" y="506271"/>
            <a:ext cx="1688205" cy="574475"/>
          </a:xfrm>
          <a:prstGeom prst="rect">
            <a:avLst/>
          </a:prstGeom>
        </p:spPr>
        <p:txBody>
          <a:bodyPr vert="horz" wrap="square" lIns="0" tIns="25176" rIns="0" bIns="0" rtlCol="0">
            <a:spAutoFit/>
          </a:bodyPr>
          <a:lstStyle/>
          <a:p>
            <a:pPr algn="ctr">
              <a:spcBef>
                <a:spcPts val="198"/>
              </a:spcBef>
            </a:pPr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9-sinf</a:t>
            </a:r>
            <a:endParaRPr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23818" y="858122"/>
            <a:ext cx="426988" cy="342486"/>
          </a:xfrm>
          <a:prstGeom prst="rect">
            <a:avLst/>
          </a:prstGeom>
        </p:spPr>
        <p:txBody>
          <a:bodyPr vert="horz" wrap="square" lIns="0" tIns="19134" rIns="0" bIns="0" rtlCol="0">
            <a:spAutoFit/>
          </a:bodyPr>
          <a:lstStyle/>
          <a:p>
            <a:pPr>
              <a:spcBef>
                <a:spcPts val="151"/>
              </a:spcBef>
            </a:pPr>
            <a:endParaRPr sz="2100" dirty="0">
              <a:latin typeface="Arial"/>
              <a:cs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9EEAE29-BC7B-4562-A6AB-B34B30C91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338" y="3651711"/>
            <a:ext cx="2252284" cy="144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A2471E1-DCF0-4E2A-8F57-B43C8DA9E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4059"/>
            <a:ext cx="9144000" cy="492443"/>
          </a:xfrm>
        </p:spPr>
        <p:txBody>
          <a:bodyPr/>
          <a:lstStyle/>
          <a:p>
            <a:pPr algn="ctr">
              <a:spcBef>
                <a:spcPts val="951"/>
              </a:spcBef>
              <a:spcAft>
                <a:spcPts val="951"/>
              </a:spcAft>
            </a:pPr>
            <a:r>
              <a:rPr lang="en-US" sz="32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7- </a:t>
            </a:r>
            <a:r>
              <a:rPr lang="en-US" sz="3200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mashq</a:t>
            </a:r>
            <a:r>
              <a:rPr lang="en-US" sz="32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. </a:t>
            </a:r>
            <a:r>
              <a:rPr lang="en-US" sz="3200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Nuqtalar</a:t>
            </a:r>
            <a:r>
              <a:rPr lang="en-US" sz="32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o‘rnini</a:t>
            </a:r>
            <a:r>
              <a:rPr lang="en-US" sz="32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to‘ldirib</a:t>
            </a:r>
            <a:r>
              <a:rPr lang="en-US" sz="32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yozing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A8F2B64-312E-430F-AB59-89902E017303}"/>
              </a:ext>
            </a:extLst>
          </p:cNvPr>
          <p:cNvSpPr/>
          <p:nvPr/>
        </p:nvSpPr>
        <p:spPr>
          <a:xfrm>
            <a:off x="376668" y="1024435"/>
            <a:ext cx="8767332" cy="3362612"/>
          </a:xfrm>
          <a:prstGeom prst="rect">
            <a:avLst/>
          </a:prstGeom>
        </p:spPr>
        <p:txBody>
          <a:bodyPr wrap="square" lIns="144932" tIns="72466" rIns="144932" bIns="72466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Sport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aytib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hayotida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badantarbiya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egadir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kurash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qadimiy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Serharakat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sport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… … … 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darsida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mavzusini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o‘rgandik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Do‘stlarimiz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o‘ynab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turamiz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Yozda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tez-tez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… … …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o‘ynab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turamiz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sport,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futbol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suzish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futbol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volleybol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tennis;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futbol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tarixga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7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A2471E1-DCF0-4E2A-8F57-B43C8DA9E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98127"/>
            <a:ext cx="9144000" cy="487866"/>
          </a:xfrm>
        </p:spPr>
        <p:txBody>
          <a:bodyPr/>
          <a:lstStyle/>
          <a:p>
            <a:pPr algn="ctr">
              <a:spcBef>
                <a:spcPts val="951"/>
              </a:spcBef>
              <a:spcAft>
                <a:spcPts val="951"/>
              </a:spcAft>
            </a:pP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Tekshiramiz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A8F2B64-312E-430F-AB59-89902E017303}"/>
              </a:ext>
            </a:extLst>
          </p:cNvPr>
          <p:cNvSpPr/>
          <p:nvPr/>
        </p:nvSpPr>
        <p:spPr>
          <a:xfrm>
            <a:off x="189379" y="945237"/>
            <a:ext cx="8767332" cy="3470334"/>
          </a:xfrm>
          <a:prstGeom prst="rect">
            <a:avLst/>
          </a:prstGeom>
        </p:spPr>
        <p:txBody>
          <a:bodyPr wrap="square" lIns="144932" tIns="72466" rIns="144932" bIns="7246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Sport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aytib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hayotida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badantarbiya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egadir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kurash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qadimiy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tarixga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Serharakat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sport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futbol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volleybol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darsida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mavzusini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o‘rgandik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Do‘stlarimiz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futbol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o‘ynab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turamiz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Yozda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tez-tez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futbol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voleybol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tennis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o‘ynab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turamiz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88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96" y="107190"/>
            <a:ext cx="8537025" cy="611214"/>
          </a:xfrm>
          <a:prstGeom prst="rect">
            <a:avLst/>
          </a:prstGeom>
        </p:spPr>
        <p:txBody>
          <a:bodyPr vert="horz" wrap="square" lIns="0" tIns="26183" rIns="0" bIns="0" rtlCol="0">
            <a:spAutoFit/>
          </a:bodyPr>
          <a:lstStyle/>
          <a:p>
            <a:pPr algn="ctr" fontAlgn="base"/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O‘zbekiston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iftixorlari</a:t>
            </a:r>
            <a:endParaRPr spc="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0011" y="869817"/>
            <a:ext cx="6848537" cy="252493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2200" b="1" dirty="0">
                <a:solidFill>
                  <a:prstClr val="white"/>
                </a:solidFill>
                <a:latin typeface="PT Serif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F8771BE-965C-4C91-BC8F-3BEDAF2FF300}"/>
              </a:ext>
            </a:extLst>
          </p:cNvPr>
          <p:cNvSpPr/>
          <p:nvPr/>
        </p:nvSpPr>
        <p:spPr>
          <a:xfrm>
            <a:off x="199706" y="1333975"/>
            <a:ext cx="4903795" cy="479772"/>
          </a:xfrm>
          <a:prstGeom prst="rect">
            <a:avLst/>
          </a:prstGeom>
        </p:spPr>
        <p:txBody>
          <a:bodyPr wrap="square" lIns="144932" tIns="72466" rIns="144932" bIns="72466">
            <a:spAutoFit/>
          </a:bodyPr>
          <a:lstStyle/>
          <a:p>
            <a:pPr algn="just">
              <a:lnSpc>
                <a:spcPts val="2617"/>
              </a:lnSpc>
              <a:spcAft>
                <a:spcPts val="1189"/>
              </a:spcAft>
            </a:pPr>
            <a:r>
              <a:rPr lang="en-US" sz="19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lang="ru-RU" sz="19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F0AF647-2E7D-4249-AF21-92CC70299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5538" y="1271622"/>
            <a:ext cx="7095784" cy="354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1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896" y="107190"/>
            <a:ext cx="8537025" cy="1600211"/>
          </a:xfrm>
          <a:prstGeom prst="rect">
            <a:avLst/>
          </a:prstGeom>
        </p:spPr>
        <p:txBody>
          <a:bodyPr vert="horz" wrap="square" lIns="0" tIns="26183" rIns="0" bIns="0" rtlCol="0">
            <a:spAutoFit/>
          </a:bodyPr>
          <a:lstStyle/>
          <a:p>
            <a:pPr algn="ctr" fontAlgn="base"/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O‘zbekiston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iftixorlari</a:t>
            </a:r>
            <a:r>
              <a:rPr lang="ru-RU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spc="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0011" y="869817"/>
            <a:ext cx="6848537" cy="252493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2200" b="1" dirty="0">
                <a:solidFill>
                  <a:prstClr val="white"/>
                </a:solidFill>
                <a:latin typeface="PT Serif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F8771BE-965C-4C91-BC8F-3BEDAF2FF300}"/>
              </a:ext>
            </a:extLst>
          </p:cNvPr>
          <p:cNvSpPr/>
          <p:nvPr/>
        </p:nvSpPr>
        <p:spPr>
          <a:xfrm>
            <a:off x="199706" y="1333975"/>
            <a:ext cx="4903795" cy="479772"/>
          </a:xfrm>
          <a:prstGeom prst="rect">
            <a:avLst/>
          </a:prstGeom>
        </p:spPr>
        <p:txBody>
          <a:bodyPr wrap="square" lIns="144932" tIns="72466" rIns="144932" bIns="72466">
            <a:spAutoFit/>
          </a:bodyPr>
          <a:lstStyle/>
          <a:p>
            <a:pPr algn="just">
              <a:lnSpc>
                <a:spcPts val="2617"/>
              </a:lnSpc>
              <a:spcAft>
                <a:spcPts val="1189"/>
              </a:spcAft>
            </a:pPr>
            <a:r>
              <a:rPr lang="en-US" sz="19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lang="ru-RU" sz="19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9CFC8A4-5311-42BF-8EB2-7B8A84B05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359" y="1119836"/>
            <a:ext cx="6727682" cy="383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207" y="105371"/>
            <a:ext cx="7597635" cy="1026713"/>
          </a:xfrm>
          <a:prstGeom prst="rect">
            <a:avLst/>
          </a:prstGeom>
        </p:spPr>
        <p:txBody>
          <a:bodyPr vert="horz" wrap="square" lIns="0" tIns="26183" rIns="0" bIns="0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O‘zbekiston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iftixorlari</a:t>
            </a:r>
            <a:r>
              <a:rPr lang="ru-RU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spc="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0011" y="869817"/>
            <a:ext cx="8427706" cy="856427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B27AB21-8C28-427A-9974-22FDBD4F8FF7}"/>
              </a:ext>
            </a:extLst>
          </p:cNvPr>
          <p:cNvSpPr/>
          <p:nvPr/>
        </p:nvSpPr>
        <p:spPr>
          <a:xfrm>
            <a:off x="739337" y="740183"/>
            <a:ext cx="7333282" cy="1366021"/>
          </a:xfrm>
          <a:prstGeom prst="rect">
            <a:avLst/>
          </a:prstGeom>
        </p:spPr>
        <p:txBody>
          <a:bodyPr wrap="none" lIns="144932" tIns="72466" rIns="144932" bIns="72466">
            <a:spAutoFit/>
          </a:bodyPr>
          <a:lstStyle/>
          <a:p>
            <a:r>
              <a:rPr lang="en-US" sz="2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chempionati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sovrindorlari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murabbiylari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mukofoti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taqdirlandi</a:t>
            </a:r>
            <a:endParaRPr lang="en-US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AD1223A-4242-478D-BACD-49F5BE525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1949" y="1726243"/>
            <a:ext cx="6520101" cy="326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A2471E1-DCF0-4E2A-8F57-B43C8DA9E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2" cy="507831"/>
          </a:xfrm>
        </p:spPr>
        <p:txBody>
          <a:bodyPr/>
          <a:lstStyle/>
          <a:p>
            <a:pPr algn="ctr"/>
            <a:r>
              <a:rPr lang="en-US" dirty="0" err="1"/>
              <a:t>O‘zbekiston</a:t>
            </a:r>
            <a:r>
              <a:rPr lang="en-US" dirty="0"/>
              <a:t> </a:t>
            </a:r>
            <a:r>
              <a:rPr lang="en-US" dirty="0" err="1"/>
              <a:t>jang</a:t>
            </a:r>
            <a:r>
              <a:rPr lang="en-US" dirty="0"/>
              <a:t> </a:t>
            </a:r>
            <a:r>
              <a:rPr lang="en-US" dirty="0" err="1"/>
              <a:t>ustalari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26E95C9-8D7F-4336-897A-436E505CF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399" y="1001524"/>
            <a:ext cx="6280524" cy="380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A2471E1-DCF0-4E2A-8F57-B43C8DA9E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2" cy="507831"/>
          </a:xfrm>
        </p:spPr>
        <p:txBody>
          <a:bodyPr/>
          <a:lstStyle/>
          <a:p>
            <a:pPr algn="ctr"/>
            <a:r>
              <a:rPr lang="en-US" dirty="0" err="1"/>
              <a:t>O‘zbekiston</a:t>
            </a:r>
            <a:r>
              <a:rPr lang="en-US" dirty="0"/>
              <a:t> </a:t>
            </a:r>
            <a:r>
              <a:rPr lang="en-US" dirty="0" err="1"/>
              <a:t>sportining</a:t>
            </a:r>
            <a:r>
              <a:rPr lang="en-US" dirty="0"/>
              <a:t> </a:t>
            </a:r>
            <a:r>
              <a:rPr lang="en-US" dirty="0" err="1"/>
              <a:t>jasoratli</a:t>
            </a:r>
            <a:r>
              <a:rPr lang="en-US" dirty="0"/>
              <a:t> </a:t>
            </a:r>
            <a:r>
              <a:rPr lang="en-US" dirty="0" err="1"/>
              <a:t>ayollari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50483D4-EA02-48DD-BFF2-C97F69AE7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6135" y="880737"/>
            <a:ext cx="4183692" cy="278422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9396291-1D7A-4804-A570-EC9B08CE8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6807" y="880736"/>
            <a:ext cx="2082269" cy="15247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AA001E-F154-4825-81E7-E8C61BA913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374" y="3410787"/>
            <a:ext cx="2349961" cy="156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A2471E1-DCF0-4E2A-8F57-B43C8DA9E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2" cy="507831"/>
          </a:xfrm>
        </p:spPr>
        <p:txBody>
          <a:bodyPr/>
          <a:lstStyle/>
          <a:p>
            <a:pPr algn="ctr"/>
            <a:r>
              <a:rPr lang="en-US" dirty="0" err="1"/>
              <a:t>O‘zbekiston</a:t>
            </a:r>
            <a:r>
              <a:rPr lang="en-US" dirty="0"/>
              <a:t> </a:t>
            </a:r>
            <a:r>
              <a:rPr lang="en-US" dirty="0" err="1"/>
              <a:t>iftixorlari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EBFE694-4FFC-4808-80E7-2B03EC2C8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003" y="1063307"/>
            <a:ext cx="3272501" cy="256404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EAB6BBE-8405-44FF-BBB1-59422C35E5C3}"/>
              </a:ext>
            </a:extLst>
          </p:cNvPr>
          <p:cNvSpPr/>
          <p:nvPr/>
        </p:nvSpPr>
        <p:spPr>
          <a:xfrm>
            <a:off x="476965" y="4141977"/>
            <a:ext cx="8190072" cy="829370"/>
          </a:xfrm>
          <a:prstGeom prst="rect">
            <a:avLst/>
          </a:prstGeom>
        </p:spPr>
        <p:txBody>
          <a:bodyPr wrap="square" lIns="144932" tIns="72466" rIns="144932" bIns="72466">
            <a:spAutoFit/>
          </a:bodyPr>
          <a:lstStyle/>
          <a:p>
            <a:pPr algn="ctr"/>
            <a:r>
              <a:rPr lang="en-US" sz="2200" b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Ruslan </a:t>
            </a:r>
            <a:r>
              <a:rPr lang="en-US" sz="2200" b="1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Nuriddinov</a:t>
            </a:r>
            <a:r>
              <a:rPr lang="en-US" sz="2200" b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“</a:t>
            </a:r>
            <a:r>
              <a:rPr lang="en-US" sz="2200" b="1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O‘zbekiston</a:t>
            </a:r>
            <a:r>
              <a:rPr lang="en-US" sz="2200" b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200" b="1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iftixori</a:t>
            </a:r>
            <a:r>
              <a:rPr lang="en-US" sz="2200" b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“ </a:t>
            </a:r>
            <a:r>
              <a:rPr lang="en-US" sz="2200" b="1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unvoni</a:t>
            </a:r>
            <a:r>
              <a:rPr lang="en-US" sz="2200" b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200" b="1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bilan</a:t>
            </a:r>
            <a:r>
              <a:rPr lang="en-US" sz="2200" b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200" b="1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taqdirlandi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1FC84C6-83B7-4CC1-BD1C-EB236528D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7496" y="989352"/>
            <a:ext cx="3272501" cy="26513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D1AC3C9-3742-4E7C-9376-E3E7850AE1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3727" y="1063307"/>
            <a:ext cx="1675813" cy="279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5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37BCA2B6-1A88-49A9-BEE0-68F870093691}"/>
              </a:ext>
            </a:extLst>
          </p:cNvPr>
          <p:cNvSpPr/>
          <p:nvPr/>
        </p:nvSpPr>
        <p:spPr>
          <a:xfrm>
            <a:off x="692047" y="2700592"/>
            <a:ext cx="7850655" cy="22097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scene3d>
            <a:camera prst="obliqueTop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1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O‘zbekistonlik</a:t>
            </a:r>
            <a:r>
              <a:rPr lang="en-US" sz="22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1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bokschilar</a:t>
            </a:r>
            <a:r>
              <a:rPr lang="en-US" sz="22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Rio </a:t>
            </a:r>
            <a:r>
              <a:rPr lang="en-US" sz="221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Olimpiadasida</a:t>
            </a:r>
            <a:r>
              <a:rPr lang="en-US" sz="22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1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rekord</a:t>
            </a:r>
            <a:r>
              <a:rPr lang="en-US" sz="22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(11 ta) </a:t>
            </a:r>
            <a:r>
              <a:rPr lang="en-US" sz="221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sonda</a:t>
            </a:r>
            <a:r>
              <a:rPr lang="en-US" sz="22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1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22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1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etishgan</a:t>
            </a:r>
            <a:r>
              <a:rPr lang="en-US" sz="22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1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O‘yinlarning</a:t>
            </a:r>
            <a:r>
              <a:rPr lang="en-US" sz="22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19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</a:t>
            </a:r>
            <a:r>
              <a:rPr lang="en-US" sz="2219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ta </a:t>
            </a:r>
            <a:r>
              <a:rPr lang="en-US" sz="221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medalini</a:t>
            </a:r>
            <a:r>
              <a:rPr lang="en-US" sz="22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1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qo‘lga</a:t>
            </a:r>
            <a:r>
              <a:rPr lang="en-US" sz="22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1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kiritib</a:t>
            </a:r>
            <a:r>
              <a:rPr lang="en-US" sz="22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1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tarixda</a:t>
            </a:r>
            <a:r>
              <a:rPr lang="en-US" sz="22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ilk </a:t>
            </a:r>
            <a:r>
              <a:rPr lang="en-US" sz="221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22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1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2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1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ishtirokchi</a:t>
            </a:r>
            <a:r>
              <a:rPr lang="en-US" sz="22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1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davlatlarni</a:t>
            </a:r>
            <a:r>
              <a:rPr lang="en-US" sz="22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1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ortda</a:t>
            </a:r>
            <a:r>
              <a:rPr lang="en-US" sz="22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1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qoldirib</a:t>
            </a:r>
            <a:r>
              <a:rPr lang="en-US" sz="22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1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medallar</a:t>
            </a:r>
            <a:r>
              <a:rPr lang="en-US" sz="22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1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jadvalida</a:t>
            </a:r>
            <a:r>
              <a:rPr lang="en-US" sz="22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1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2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1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o‘rinni</a:t>
            </a:r>
            <a:r>
              <a:rPr lang="en-US" sz="22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1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egallab</a:t>
            </a:r>
            <a:r>
              <a:rPr lang="en-US" sz="22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1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jahonda</a:t>
            </a:r>
            <a:r>
              <a:rPr lang="en-US" sz="22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1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2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1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peshqadam</a:t>
            </a:r>
            <a:r>
              <a:rPr lang="en-US" sz="22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1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jamoaga</a:t>
            </a:r>
            <a:r>
              <a:rPr lang="en-US" sz="22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1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aylanishdi</a:t>
            </a:r>
            <a:r>
              <a:rPr lang="en-US" sz="221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1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4E88D8C-436B-44B9-B890-08EFD5106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47" y="953196"/>
            <a:ext cx="1687179" cy="148971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E79EAAB-3A2C-44E4-BA1E-0934E44450C9}"/>
              </a:ext>
            </a:extLst>
          </p:cNvPr>
          <p:cNvSpPr/>
          <p:nvPr/>
        </p:nvSpPr>
        <p:spPr>
          <a:xfrm>
            <a:off x="377301" y="153119"/>
            <a:ext cx="8223726" cy="5313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5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5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Rufat</a:t>
            </a:r>
            <a:r>
              <a:rPr lang="en-US" sz="285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akaga</a:t>
            </a:r>
            <a:r>
              <a:rPr lang="en-US" sz="285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havas</a:t>
            </a:r>
            <a:r>
              <a:rPr lang="en-US" sz="285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285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5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85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darajaga</a:t>
            </a:r>
            <a:r>
              <a:rPr lang="en-US" sz="285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yetdik</a:t>
            </a:r>
            <a:r>
              <a:rPr lang="en-US" sz="285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2853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9031CEC-DF51-4D1C-AD13-17217EE57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860" y="938243"/>
            <a:ext cx="1687179" cy="15046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476B147-4D70-402A-9C82-EC4B68209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785" y="935453"/>
            <a:ext cx="1687179" cy="15186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99A8CA9-093C-4BC3-870E-D96FBC5476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1074" y="935453"/>
            <a:ext cx="1658520" cy="15074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D33F731-53E5-4AD3-9987-209A0229F3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3623" y="926881"/>
            <a:ext cx="1596431" cy="151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37BCA2B6-1A88-49A9-BEE0-68F870093691}"/>
              </a:ext>
            </a:extLst>
          </p:cNvPr>
          <p:cNvSpPr/>
          <p:nvPr/>
        </p:nvSpPr>
        <p:spPr>
          <a:xfrm>
            <a:off x="990601" y="3405718"/>
            <a:ext cx="6934200" cy="15047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scene3d>
            <a:camera prst="obliqueTop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932" tIns="72466" rIns="144932" bIns="72466" rtlCol="0" anchor="ctr"/>
          <a:lstStyle/>
          <a:p>
            <a:pPr algn="ctr"/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Shahram </a:t>
            </a:r>
            <a:r>
              <a:rPr lang="en-US" sz="2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G‘iyosov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Olimpiada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2016“ da </a:t>
            </a:r>
            <a:r>
              <a:rPr lang="en-US" sz="2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O‘zbekistonning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birinchi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Kumush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medali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sohibi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bo‘ldi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ru-RU" sz="25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AC8EA78-4FF4-4164-BA04-FD2DD9B89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693" y="890886"/>
            <a:ext cx="3105737" cy="21640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4E88D8C-436B-44B9-B890-08EFD5106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0571" y="938143"/>
            <a:ext cx="3013008" cy="211675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E79EAAB-3A2C-44E4-BA1E-0934E44450C9}"/>
              </a:ext>
            </a:extLst>
          </p:cNvPr>
          <p:cNvSpPr/>
          <p:nvPr/>
        </p:nvSpPr>
        <p:spPr>
          <a:xfrm>
            <a:off x="2381090" y="176502"/>
            <a:ext cx="4615994" cy="654179"/>
          </a:xfrm>
          <a:prstGeom prst="rect">
            <a:avLst/>
          </a:prstGeom>
        </p:spPr>
        <p:txBody>
          <a:bodyPr wrap="none" lIns="144932" tIns="72466" rIns="144932" bIns="72466">
            <a:spAutoFit/>
          </a:bodyPr>
          <a:lstStyle/>
          <a:p>
            <a:r>
              <a:rPr lang="en-US" sz="3300" b="1" kern="0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O‘zbekiston</a:t>
            </a:r>
            <a:r>
              <a:rPr lang="en-US" sz="3300" b="1" kern="0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3300" b="1" kern="0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iftixorlari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C137FEE-73B6-41B1-A0D9-1385E3FE8E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7855" y="979922"/>
            <a:ext cx="1288292" cy="198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2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" y="-1"/>
            <a:ext cx="9143998" cy="5054059"/>
            <a:chOff x="19772" y="-3037"/>
            <a:chExt cx="5768974" cy="3188425"/>
          </a:xfrm>
        </p:grpSpPr>
        <p:sp>
          <p:nvSpPr>
            <p:cNvPr id="3" name="object 3"/>
            <p:cNvSpPr/>
            <p:nvPr/>
          </p:nvSpPr>
          <p:spPr>
            <a:xfrm>
              <a:off x="66840" y="600846"/>
              <a:ext cx="5650865" cy="2584542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9772" y="-3037"/>
              <a:ext cx="5768974" cy="606729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7334" y="-27317"/>
            <a:ext cx="8956792" cy="1014021"/>
          </a:xfrm>
          <a:prstGeom prst="rect">
            <a:avLst/>
          </a:prstGeom>
        </p:spPr>
        <p:txBody>
          <a:bodyPr vert="horz" wrap="square" lIns="0" tIns="64414" rIns="0" bIns="0" rtlCol="0">
            <a:spAutoFit/>
          </a:bodyPr>
          <a:lstStyle/>
          <a:p>
            <a:pPr marL="20130" marR="1733150" algn="ctr" defTabSz="3019425">
              <a:lnSpc>
                <a:spcPts val="3693"/>
              </a:lnSpc>
              <a:spcBef>
                <a:spcPts val="507"/>
              </a:spcBef>
            </a:pPr>
            <a:r>
              <a:rPr lang="en-US" sz="2500" spc="24" dirty="0" err="1">
                <a:solidFill>
                  <a:prstClr val="white"/>
                </a:solidFill>
              </a:rPr>
              <a:t>Jadvalda</a:t>
            </a:r>
            <a:r>
              <a:rPr lang="en-US" sz="2500" spc="24" dirty="0">
                <a:solidFill>
                  <a:prstClr val="white"/>
                </a:solidFill>
              </a:rPr>
              <a:t> </a:t>
            </a:r>
            <a:r>
              <a:rPr lang="en-US" sz="2500" spc="24" dirty="0" err="1">
                <a:solidFill>
                  <a:prstClr val="white"/>
                </a:solidFill>
              </a:rPr>
              <a:t>berilgan</a:t>
            </a:r>
            <a:r>
              <a:rPr lang="en-US" sz="2500" spc="24" dirty="0">
                <a:solidFill>
                  <a:prstClr val="white"/>
                </a:solidFill>
              </a:rPr>
              <a:t> </a:t>
            </a:r>
            <a:r>
              <a:rPr lang="en-US" sz="2500" spc="24" dirty="0" err="1">
                <a:solidFill>
                  <a:prstClr val="white"/>
                </a:solidFill>
              </a:rPr>
              <a:t>hollarga</a:t>
            </a:r>
            <a:r>
              <a:rPr lang="en-US" sz="2500" spc="24" dirty="0">
                <a:solidFill>
                  <a:prstClr val="white"/>
                </a:solidFill>
              </a:rPr>
              <a:t> </a:t>
            </a:r>
            <a:r>
              <a:rPr lang="en-US" sz="2500" spc="24" dirty="0" err="1">
                <a:solidFill>
                  <a:prstClr val="white"/>
                </a:solidFill>
              </a:rPr>
              <a:t>savol</a:t>
            </a:r>
            <a:r>
              <a:rPr lang="en-US" sz="2500" spc="24" dirty="0">
                <a:solidFill>
                  <a:prstClr val="white"/>
                </a:solidFill>
              </a:rPr>
              <a:t> </a:t>
            </a:r>
            <a:r>
              <a:rPr lang="en-US" sz="2500" spc="24" dirty="0" err="1">
                <a:solidFill>
                  <a:prstClr val="white"/>
                </a:solidFill>
              </a:rPr>
              <a:t>bering</a:t>
            </a:r>
            <a:r>
              <a:rPr lang="en-US" sz="2500" spc="24" dirty="0">
                <a:solidFill>
                  <a:prstClr val="white"/>
                </a:solidFill>
              </a:rPr>
              <a:t>. </a:t>
            </a:r>
            <a:r>
              <a:rPr lang="en-US" sz="2500" spc="24" dirty="0" err="1">
                <a:solidFill>
                  <a:prstClr val="white"/>
                </a:solidFill>
              </a:rPr>
              <a:t>Nuqtalar</a:t>
            </a:r>
            <a:r>
              <a:rPr lang="en-US" sz="2500" spc="24" dirty="0">
                <a:solidFill>
                  <a:prstClr val="white"/>
                </a:solidFill>
              </a:rPr>
              <a:t> </a:t>
            </a:r>
            <a:r>
              <a:rPr lang="en-US" sz="2500" spc="24" dirty="0" err="1">
                <a:solidFill>
                  <a:prstClr val="white"/>
                </a:solidFill>
              </a:rPr>
              <a:t>o‘rniga</a:t>
            </a:r>
            <a:r>
              <a:rPr lang="en-US" sz="2500" spc="24" dirty="0">
                <a:solidFill>
                  <a:prstClr val="white"/>
                </a:solidFill>
              </a:rPr>
              <a:t> </a:t>
            </a:r>
            <a:r>
              <a:rPr lang="en-US" sz="2500" spc="24" dirty="0" err="1">
                <a:solidFill>
                  <a:prstClr val="white"/>
                </a:solidFill>
              </a:rPr>
              <a:t>mos</a:t>
            </a:r>
            <a:r>
              <a:rPr lang="en-US" sz="2500" spc="24" dirty="0">
                <a:solidFill>
                  <a:prstClr val="white"/>
                </a:solidFill>
              </a:rPr>
              <a:t> </a:t>
            </a:r>
            <a:r>
              <a:rPr lang="en-US" sz="2500" spc="24" dirty="0" err="1">
                <a:solidFill>
                  <a:prstClr val="white"/>
                </a:solidFill>
              </a:rPr>
              <a:t>hollarni</a:t>
            </a:r>
            <a:r>
              <a:rPr lang="en-US" sz="2500" spc="24" dirty="0">
                <a:solidFill>
                  <a:prstClr val="white"/>
                </a:solidFill>
              </a:rPr>
              <a:t> </a:t>
            </a:r>
            <a:r>
              <a:rPr lang="en-US" sz="2500" spc="24" dirty="0" err="1">
                <a:solidFill>
                  <a:prstClr val="white"/>
                </a:solidFill>
              </a:rPr>
              <a:t>qo‘yib</a:t>
            </a:r>
            <a:r>
              <a:rPr lang="en-US" sz="2500" spc="24" dirty="0">
                <a:solidFill>
                  <a:prstClr val="white"/>
                </a:solidFill>
              </a:rPr>
              <a:t> </a:t>
            </a:r>
            <a:r>
              <a:rPr lang="en-US" sz="2500" spc="24" dirty="0" err="1">
                <a:solidFill>
                  <a:prstClr val="white"/>
                </a:solidFill>
              </a:rPr>
              <a:t>yozing</a:t>
            </a:r>
            <a:r>
              <a:rPr lang="en-US" sz="2500" spc="24" dirty="0">
                <a:solidFill>
                  <a:prstClr val="white"/>
                </a:solidFill>
              </a:rPr>
              <a:t>. </a:t>
            </a:r>
            <a:endParaRPr spc="24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68558B8-D454-43A5-903C-A6BA3BA747BC}"/>
              </a:ext>
            </a:extLst>
          </p:cNvPr>
          <p:cNvSpPr/>
          <p:nvPr/>
        </p:nvSpPr>
        <p:spPr>
          <a:xfrm>
            <a:off x="331252" y="1061530"/>
            <a:ext cx="7616297" cy="2894666"/>
          </a:xfrm>
          <a:prstGeom prst="rect">
            <a:avLst/>
          </a:prstGeom>
        </p:spPr>
        <p:txBody>
          <a:bodyPr wrap="square" lIns="144932" tIns="72466" rIns="144932" bIns="72466">
            <a:spAutoFit/>
          </a:bodyPr>
          <a:lstStyle/>
          <a:p>
            <a:pPr>
              <a:spcAft>
                <a:spcPts val="634"/>
              </a:spcAft>
              <a:defRPr/>
            </a:pP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O‘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quvchilar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qaytishmoqda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34"/>
              </a:spcAft>
              <a:defRPr/>
            </a:pP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________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gullar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qiyg‘os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gulladi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34"/>
              </a:spcAft>
              <a:defRPr/>
            </a:pP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______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biroz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bulut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34"/>
              </a:spcAft>
              <a:defRPr/>
            </a:pP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Saida_____  _____  _____  ______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kelmadi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34"/>
              </a:spcAft>
              <a:defRPr/>
            </a:pP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defRPr/>
            </a:pP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Imom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al-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Buxoriy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yashab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5DB1251-8C87-4E56-BBE5-51D74C6315C5}"/>
              </a:ext>
            </a:extLst>
          </p:cNvPr>
          <p:cNvSpPr/>
          <p:nvPr/>
        </p:nvSpPr>
        <p:spPr>
          <a:xfrm>
            <a:off x="480886" y="3962574"/>
            <a:ext cx="8105686" cy="9546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932" tIns="72466" rIns="144932" bIns="72466" rtlCol="0" anchor="ctr"/>
          <a:lstStyle/>
          <a:p>
            <a:pPr>
              <a:defRPr/>
            </a:pP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Maktabdan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bog‘da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ertalab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betob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bo‘lganligi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maktabga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Samarqandda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ostonadan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BAFFA47-2BC1-4BC4-88D5-70596A595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077" y="1080382"/>
            <a:ext cx="1439815" cy="13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756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37BCA2B6-1A88-49A9-BEE0-68F870093691}"/>
              </a:ext>
            </a:extLst>
          </p:cNvPr>
          <p:cNvSpPr/>
          <p:nvPr/>
        </p:nvSpPr>
        <p:spPr>
          <a:xfrm>
            <a:off x="2136527" y="3175684"/>
            <a:ext cx="4323300" cy="15047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scene3d>
            <a:camera prst="obliqueTop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932" tIns="72466" rIns="144932" bIns="72466" rtlCol="0" anchor="ctr"/>
          <a:lstStyle/>
          <a:p>
            <a:pPr algn="ctr"/>
            <a:r>
              <a:rPr lang="en-US" sz="2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Murodjon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Ahmadaliyev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boks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bo‘yicha</a:t>
            </a:r>
            <a:r>
              <a:rPr lang="en-US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karra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jahon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chempioni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bo‘ldi</a:t>
            </a:r>
            <a:endParaRPr lang="ru-RU" sz="25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6554B58-61D3-4302-8219-5D903095D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16" y="944669"/>
            <a:ext cx="2860918" cy="19039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832A6DF-1A52-47C2-900B-C0937DE2A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793" y="941130"/>
            <a:ext cx="2969491" cy="19039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046D39C-EB80-44D1-878F-289CCC327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208" y="941130"/>
            <a:ext cx="2827562" cy="20458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1AB9954-4288-4AFD-BE53-8715F484E7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715" y="3075209"/>
            <a:ext cx="1825147" cy="13410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BE11D6-50CF-4693-B108-35EB71B185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0493" y="3035885"/>
            <a:ext cx="2429550" cy="154225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1AD16C0-CCD0-45A8-8CBD-7786B9271466}"/>
              </a:ext>
            </a:extLst>
          </p:cNvPr>
          <p:cNvSpPr/>
          <p:nvPr/>
        </p:nvSpPr>
        <p:spPr>
          <a:xfrm>
            <a:off x="1" y="-415"/>
            <a:ext cx="9399567" cy="926943"/>
          </a:xfrm>
          <a:prstGeom prst="rect">
            <a:avLst/>
          </a:prstGeom>
        </p:spPr>
        <p:txBody>
          <a:bodyPr wrap="none" lIns="144932" tIns="72466" rIns="144932" bIns="72466">
            <a:spAutoFit/>
          </a:bodyPr>
          <a:lstStyle/>
          <a:p>
            <a:pPr algn="ctr"/>
            <a:r>
              <a:rPr lang="en-US" sz="25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Murodjon</a:t>
            </a:r>
            <a:r>
              <a:rPr lang="en-US" sz="2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Ahmadaliyev</a:t>
            </a:r>
            <a:r>
              <a:rPr lang="en-US" sz="2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2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iftixori</a:t>
            </a:r>
            <a:r>
              <a:rPr lang="en-US" sz="2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5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unvoni</a:t>
            </a:r>
            <a:r>
              <a:rPr lang="en-US" sz="2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5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taqdirlandi</a:t>
            </a:r>
            <a:r>
              <a:rPr lang="en-US" sz="25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1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A2471E1-DCF0-4E2A-8F57-B43C8DA9E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50" y="162355"/>
            <a:ext cx="8412987" cy="988130"/>
          </a:xfrm>
        </p:spPr>
        <p:txBody>
          <a:bodyPr/>
          <a:lstStyle/>
          <a:p>
            <a:pPr algn="ctr" fontAlgn="base"/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Qahramonlar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hech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qachon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unutilmaydilar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ru-RU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A21B9D41-7220-40CA-AFB7-4456E5F28BCB}"/>
              </a:ext>
            </a:extLst>
          </p:cNvPr>
          <p:cNvSpPr/>
          <p:nvPr/>
        </p:nvSpPr>
        <p:spPr>
          <a:xfrm>
            <a:off x="827841" y="3379330"/>
            <a:ext cx="7367538" cy="15702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932" tIns="72466" rIns="144932" bIns="72466" rtlCol="0" anchor="ctr"/>
          <a:lstStyle/>
          <a:p>
            <a:pPr lvl="0" fontAlgn="base"/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sz="2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O‘zbekistonlik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sportchilar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Taekvondo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parataekvondo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bo‘yicha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Osiyo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chempionatida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ikkita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oltin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kumush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bronza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medallarini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qo‘lga</a:t>
            </a:r>
            <a:r>
              <a:rPr lang="en-US" sz="2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kiritdilar</a:t>
            </a:r>
            <a:endParaRPr lang="ru-RU" sz="25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DA6F66C-17F4-40BB-9654-3FF92F7ED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990985"/>
            <a:ext cx="3976491" cy="22724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9C8C070-AC65-4CCB-B004-AB503F40E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49" y="968473"/>
            <a:ext cx="3708351" cy="229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2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A2471E1-DCF0-4E2A-8F57-B43C8DA9E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50" y="162355"/>
            <a:ext cx="8412987" cy="892552"/>
          </a:xfrm>
        </p:spPr>
        <p:txBody>
          <a:bodyPr/>
          <a:lstStyle/>
          <a:p>
            <a:pPr algn="ctr" fontAlgn="base"/>
            <a:r>
              <a:rPr lang="en-US" sz="2900" kern="120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O‘zbekiston</a:t>
            </a:r>
            <a:r>
              <a:rPr lang="en-US" sz="2900" kern="12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00" kern="120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sportchilarining</a:t>
            </a:r>
            <a:r>
              <a:rPr lang="en-US" sz="2900" kern="12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900" kern="1200" dirty="0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shuxrati</a:t>
            </a:r>
            <a:r>
              <a:rPr lang="ru-RU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ru-RU" sz="29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3EF3ED63-9D29-4DFE-A916-33ACB0820150}"/>
              </a:ext>
            </a:extLst>
          </p:cNvPr>
          <p:cNvSpPr/>
          <p:nvPr/>
        </p:nvSpPr>
        <p:spPr>
          <a:xfrm>
            <a:off x="2332828" y="977888"/>
            <a:ext cx="6660914" cy="33252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932" tIns="72466" rIns="144932" bIns="72466" rtlCol="0" anchor="ctr"/>
          <a:lstStyle/>
          <a:p>
            <a:pPr algn="just"/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E’tiborni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tortadigan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yana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bir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misol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Farg‘ona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viloyatida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2000-2010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yillarda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–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atigi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o‘n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yilda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ellikka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yaqin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jahon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va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Osiyo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chempioni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yetishib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chiqqani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ham,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hech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shubhasiz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mamlakatimizda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barkamol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avlodni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voyaga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yetkazish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yoshlarning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jismoniy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va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intellektual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salohiyatini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ro‘yobga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chiqarish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yo‘lida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ko‘rsatayotgan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g‘amxo‘rlik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samarasidir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5D1C12D-96A1-4FB0-8B72-4C863D1A2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16" y="2797002"/>
            <a:ext cx="2049309" cy="206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19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A2471E1-DCF0-4E2A-8F57-B43C8DA9E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50" y="162356"/>
            <a:ext cx="8412987" cy="975730"/>
          </a:xfrm>
        </p:spPr>
        <p:txBody>
          <a:bodyPr/>
          <a:lstStyle/>
          <a:p>
            <a:pPr algn="ctr" fontAlgn="base"/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ru-RU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3EF3ED63-9D29-4DFE-A916-33ACB0820150}"/>
              </a:ext>
            </a:extLst>
          </p:cNvPr>
          <p:cNvSpPr/>
          <p:nvPr/>
        </p:nvSpPr>
        <p:spPr>
          <a:xfrm>
            <a:off x="2397972" y="1484669"/>
            <a:ext cx="6660914" cy="31283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932" tIns="72466" rIns="144932" bIns="72466" rtlCol="0" anchor="ctr"/>
          <a:lstStyle/>
          <a:p>
            <a:pPr algn="just"/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Yoshlarning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jismoniy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va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intellektual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salohiyatini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ro‘yobga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chiqarish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yo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boshqacha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aytganda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, ana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shu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o‘n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yil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ichida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viloyatdan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ilgari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qariyb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74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yil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davomida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faqat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orzu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qilish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mumkin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bo‘lgan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natijaga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erishilgan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— har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yili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o‘rtacha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5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nafardan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jahon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va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qit’a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miqyosidagi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chempionlar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yetishib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chiqqan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99A8DB6-0969-404C-B1E3-B2CCE72A18A7}"/>
              </a:ext>
            </a:extLst>
          </p:cNvPr>
          <p:cNvSpPr/>
          <p:nvPr/>
        </p:nvSpPr>
        <p:spPr>
          <a:xfrm>
            <a:off x="1186906" y="162355"/>
            <a:ext cx="7470704" cy="592623"/>
          </a:xfrm>
          <a:prstGeom prst="rect">
            <a:avLst/>
          </a:prstGeom>
        </p:spPr>
        <p:txBody>
          <a:bodyPr wrap="square" lIns="144932" tIns="72466" rIns="144932" bIns="72466">
            <a:spAutoFit/>
          </a:bodyPr>
          <a:lstStyle/>
          <a:p>
            <a:pPr algn="ctr"/>
            <a:r>
              <a:rPr lang="en-US" b="1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O‘zbekiston</a:t>
            </a:r>
            <a:r>
              <a:rPr lang="en-US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sportchilarining</a:t>
            </a:r>
            <a:r>
              <a:rPr lang="en-US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shuxrati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778688-B0B7-4E84-8F3C-6692734EC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95" y="3054896"/>
            <a:ext cx="2106906" cy="179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45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20657"/>
            <a:ext cx="9144000" cy="68080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794" y="36170"/>
            <a:ext cx="8768606" cy="534270"/>
          </a:xfrm>
          <a:prstGeom prst="rect">
            <a:avLst/>
          </a:prstGeom>
        </p:spPr>
        <p:txBody>
          <a:bodyPr vert="horz" wrap="square" lIns="0" tIns="26183" rIns="0" bIns="0" rtlCol="0">
            <a:spAutoFit/>
          </a:bodyPr>
          <a:lstStyle/>
          <a:p>
            <a:pPr marL="20142" algn="ctr">
              <a:spcBef>
                <a:spcPts val="206"/>
              </a:spcBef>
            </a:pPr>
            <a:r>
              <a:rPr lang="en-US" spc="24" dirty="0" err="1"/>
              <a:t>Sportning</a:t>
            </a:r>
            <a:r>
              <a:rPr lang="en-US" spc="24" dirty="0"/>
              <a:t> </a:t>
            </a:r>
            <a:r>
              <a:rPr lang="en-US" spc="24" dirty="0" err="1"/>
              <a:t>maqsadi</a:t>
            </a:r>
            <a:r>
              <a:rPr lang="en-US" spc="24" dirty="0"/>
              <a:t> </a:t>
            </a:r>
            <a:r>
              <a:rPr lang="en-US" spc="24" dirty="0" err="1"/>
              <a:t>nima</a:t>
            </a:r>
            <a:r>
              <a:rPr lang="en-US" spc="24" dirty="0"/>
              <a:t>?</a:t>
            </a:r>
            <a:endParaRPr spc="24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8753344-D50D-4D9A-A28A-96BC4595C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4" y="734716"/>
            <a:ext cx="3456880" cy="571936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6F88632-388A-420B-928C-E310F71FB52B}"/>
              </a:ext>
            </a:extLst>
          </p:cNvPr>
          <p:cNvSpPr/>
          <p:nvPr/>
        </p:nvSpPr>
        <p:spPr>
          <a:xfrm>
            <a:off x="93114" y="716974"/>
            <a:ext cx="3196803" cy="536651"/>
          </a:xfrm>
          <a:prstGeom prst="rect">
            <a:avLst/>
          </a:prstGeom>
        </p:spPr>
        <p:txBody>
          <a:bodyPr wrap="square" lIns="144932" tIns="72466" rIns="144932" bIns="72466">
            <a:spAutoFit/>
          </a:bodyPr>
          <a:lstStyle/>
          <a:p>
            <a:pPr algn="ctr"/>
            <a:r>
              <a:rPr lang="en-US" sz="2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43FF51D6-C799-4E46-AB99-CAD41CD4263D}"/>
              </a:ext>
            </a:extLst>
          </p:cNvPr>
          <p:cNvSpPr/>
          <p:nvPr/>
        </p:nvSpPr>
        <p:spPr>
          <a:xfrm>
            <a:off x="1040571" y="1587847"/>
            <a:ext cx="7257847" cy="31333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932" tIns="72466" rIns="144932" bIns="72466" rtlCol="0" anchor="ctr"/>
          <a:lstStyle/>
          <a:p>
            <a:pPr lvl="0"/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Sport –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jamiyat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madaniyatining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ajralmas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odamlarning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salomatligini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mehnatga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istiqboli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kurashga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tayyorlash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vositasi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aqliy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jismoniy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mashqlar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musobaqalar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bahslardan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334F7EB-5BD4-41EC-B3EA-58C07CFA8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4" y="1498387"/>
            <a:ext cx="8957770" cy="336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40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20656"/>
            <a:ext cx="9144000" cy="90459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794" y="36170"/>
            <a:ext cx="8231354" cy="918991"/>
          </a:xfrm>
          <a:prstGeom prst="rect">
            <a:avLst/>
          </a:prstGeom>
        </p:spPr>
        <p:txBody>
          <a:bodyPr vert="horz" wrap="square" lIns="0" tIns="26183" rIns="0" bIns="0" rtlCol="0">
            <a:spAutoFit/>
          </a:bodyPr>
          <a:lstStyle/>
          <a:p>
            <a:pPr marL="20142" algn="ctr">
              <a:spcBef>
                <a:spcPts val="206"/>
              </a:spcBef>
            </a:pPr>
            <a:r>
              <a:rPr lang="en-US" sz="2900" spc="24" dirty="0" err="1"/>
              <a:t>Dastlabki</a:t>
            </a:r>
            <a:r>
              <a:rPr lang="en-US" sz="2900" spc="24" dirty="0"/>
              <a:t> sport </a:t>
            </a:r>
            <a:r>
              <a:rPr lang="en-US" sz="2900" spc="24" dirty="0" err="1"/>
              <a:t>musobaqalari</a:t>
            </a:r>
            <a:r>
              <a:rPr lang="en-US" sz="2900" spc="24" dirty="0"/>
              <a:t> </a:t>
            </a:r>
            <a:r>
              <a:rPr lang="en-US" sz="2900" spc="24" dirty="0" err="1"/>
              <a:t>haqida</a:t>
            </a:r>
            <a:r>
              <a:rPr lang="en-US" sz="2900" spc="24" dirty="0"/>
              <a:t> </a:t>
            </a:r>
            <a:r>
              <a:rPr lang="en-US" sz="2900" spc="24" dirty="0" err="1"/>
              <a:t>nimalarni</a:t>
            </a:r>
            <a:r>
              <a:rPr lang="en-US" sz="2900" spc="24" dirty="0"/>
              <a:t> </a:t>
            </a:r>
            <a:r>
              <a:rPr lang="en-US" sz="2900" spc="24" dirty="0" err="1"/>
              <a:t>bilasiz</a:t>
            </a:r>
            <a:r>
              <a:rPr lang="en-US" sz="2900" spc="24" dirty="0"/>
              <a:t>?</a:t>
            </a:r>
            <a:endParaRPr sz="2900" spc="24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43FF51D6-C799-4E46-AB99-CAD41CD4263D}"/>
              </a:ext>
            </a:extLst>
          </p:cNvPr>
          <p:cNvSpPr/>
          <p:nvPr/>
        </p:nvSpPr>
        <p:spPr>
          <a:xfrm>
            <a:off x="586282" y="1967817"/>
            <a:ext cx="8212993" cy="243334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932" tIns="72466" rIns="144932" bIns="72466" rtlCol="0" anchor="ctr"/>
          <a:lstStyle/>
          <a:p>
            <a:pPr lvl="0">
              <a:lnSpc>
                <a:spcPct val="150000"/>
              </a:lnSpc>
            </a:pP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sport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musobaqalari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Yunonistonda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miloddan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avvalgi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1580-yilda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Olimpiada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deb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atalgan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334F7EB-5BD4-41EC-B3EA-58C07CFA8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94" y="1122310"/>
            <a:ext cx="8957770" cy="362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78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20656"/>
            <a:ext cx="9144000" cy="90459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6322" y="240002"/>
            <a:ext cx="8231354" cy="472715"/>
          </a:xfrm>
          <a:prstGeom prst="rect">
            <a:avLst/>
          </a:prstGeom>
        </p:spPr>
        <p:txBody>
          <a:bodyPr vert="horz" wrap="square" lIns="0" tIns="26183" rIns="0" bIns="0" rtlCol="0">
            <a:spAutoFit/>
          </a:bodyPr>
          <a:lstStyle/>
          <a:p>
            <a:pPr marL="20142" algn="ctr">
              <a:spcBef>
                <a:spcPts val="206"/>
              </a:spcBef>
            </a:pPr>
            <a:r>
              <a:rPr lang="en-US" sz="2900" spc="24" dirty="0" err="1"/>
              <a:t>O‘zbekistonda</a:t>
            </a:r>
            <a:r>
              <a:rPr lang="en-US" sz="2900" spc="24" dirty="0"/>
              <a:t> </a:t>
            </a:r>
            <a:r>
              <a:rPr lang="en-US" sz="2900" spc="24" dirty="0" err="1"/>
              <a:t>sportning</a:t>
            </a:r>
            <a:r>
              <a:rPr lang="en-US" sz="2900" spc="24" dirty="0"/>
              <a:t> </a:t>
            </a:r>
            <a:r>
              <a:rPr lang="en-US" sz="2900" spc="24" dirty="0" err="1"/>
              <a:t>nechta</a:t>
            </a:r>
            <a:r>
              <a:rPr lang="en-US" sz="2900" spc="24" dirty="0"/>
              <a:t> </a:t>
            </a:r>
            <a:r>
              <a:rPr lang="en-US" sz="2900" spc="24" dirty="0" err="1"/>
              <a:t>turi</a:t>
            </a:r>
            <a:r>
              <a:rPr lang="en-US" sz="2900" spc="24" dirty="0"/>
              <a:t> </a:t>
            </a:r>
            <a:r>
              <a:rPr lang="en-US" sz="2900" spc="24" dirty="0" err="1"/>
              <a:t>mavjud</a:t>
            </a:r>
            <a:r>
              <a:rPr lang="en-US" sz="2900" spc="24" dirty="0"/>
              <a:t>? </a:t>
            </a:r>
            <a:endParaRPr sz="2900" spc="24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43FF51D6-C799-4E46-AB99-CAD41CD4263D}"/>
              </a:ext>
            </a:extLst>
          </p:cNvPr>
          <p:cNvSpPr/>
          <p:nvPr/>
        </p:nvSpPr>
        <p:spPr>
          <a:xfrm>
            <a:off x="456322" y="1144600"/>
            <a:ext cx="8342953" cy="36013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932" tIns="72466" rIns="144932" bIns="72466" rtlCol="0" anchor="ctr"/>
          <a:lstStyle/>
          <a:p>
            <a:pPr lvl="0">
              <a:lnSpc>
                <a:spcPct val="150000"/>
              </a:lnSpc>
            </a:pP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50 dan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ziyod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sport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ommalashgan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Qadimda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qurol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paytda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polvonlar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dushman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ustidan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g‘alabani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ta’minlaganlar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Kurash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insonni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epchil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irodali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chidamli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tarbiyalash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vositalaridan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334F7EB-5BD4-41EC-B3EA-58C07CFA8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25" y="995760"/>
            <a:ext cx="8957770" cy="397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87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20656"/>
            <a:ext cx="9144000" cy="90459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6322" y="240002"/>
            <a:ext cx="8231354" cy="472715"/>
          </a:xfrm>
          <a:prstGeom prst="rect">
            <a:avLst/>
          </a:prstGeom>
        </p:spPr>
        <p:txBody>
          <a:bodyPr vert="horz" wrap="square" lIns="0" tIns="26183" rIns="0" bIns="0" rtlCol="0">
            <a:spAutoFit/>
          </a:bodyPr>
          <a:lstStyle/>
          <a:p>
            <a:pPr marL="20142" algn="ctr">
              <a:spcBef>
                <a:spcPts val="206"/>
              </a:spcBef>
            </a:pPr>
            <a:r>
              <a:rPr lang="en-US" sz="2900" spc="24" dirty="0" err="1"/>
              <a:t>O‘zbekistonda</a:t>
            </a:r>
            <a:r>
              <a:rPr lang="en-US" sz="2900" spc="24" dirty="0"/>
              <a:t> </a:t>
            </a:r>
            <a:r>
              <a:rPr lang="en-US" sz="2900" spc="24" dirty="0" err="1"/>
              <a:t>sportning</a:t>
            </a:r>
            <a:r>
              <a:rPr lang="en-US" sz="2900" spc="24" dirty="0"/>
              <a:t> </a:t>
            </a:r>
            <a:r>
              <a:rPr lang="en-US" sz="2900" spc="24" dirty="0" err="1"/>
              <a:t>nechta</a:t>
            </a:r>
            <a:r>
              <a:rPr lang="en-US" sz="2900" spc="24" dirty="0"/>
              <a:t> </a:t>
            </a:r>
            <a:r>
              <a:rPr lang="en-US" sz="2900" spc="24" dirty="0" err="1"/>
              <a:t>turi</a:t>
            </a:r>
            <a:r>
              <a:rPr lang="en-US" sz="2900" spc="24" dirty="0"/>
              <a:t> </a:t>
            </a:r>
            <a:r>
              <a:rPr lang="en-US" sz="2900" spc="24" dirty="0" err="1"/>
              <a:t>mavjud</a:t>
            </a:r>
            <a:r>
              <a:rPr lang="en-US" sz="2900" spc="24" dirty="0"/>
              <a:t>? </a:t>
            </a:r>
            <a:endParaRPr sz="2900" spc="24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43FF51D6-C799-4E46-AB99-CAD41CD4263D}"/>
              </a:ext>
            </a:extLst>
          </p:cNvPr>
          <p:cNvSpPr/>
          <p:nvPr/>
        </p:nvSpPr>
        <p:spPr>
          <a:xfrm>
            <a:off x="347580" y="1562589"/>
            <a:ext cx="8342953" cy="28765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932" tIns="72466" rIns="144932" bIns="72466" rtlCol="0" anchor="ctr"/>
          <a:lstStyle/>
          <a:p>
            <a:pPr lvl="0">
              <a:lnSpc>
                <a:spcPct val="150000"/>
              </a:lnSpc>
            </a:pP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lvl="0">
              <a:lnSpc>
                <a:spcPct val="150000"/>
              </a:lnSpc>
            </a:pP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Bolalar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yoshdan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boshlab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kurash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shug‘ullanishlari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tavsiya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etiladi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1999-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Toshkentda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kurash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1-jahon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chempionati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o‘tdi</a:t>
            </a:r>
            <a:r>
              <a:rPr lang="en-US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334F7EB-5BD4-41EC-B3EA-58C07CFA8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4" y="1144598"/>
            <a:ext cx="8957770" cy="362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50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087" y="105174"/>
            <a:ext cx="8215189" cy="534270"/>
          </a:xfrm>
          <a:prstGeom prst="rect">
            <a:avLst/>
          </a:prstGeom>
        </p:spPr>
        <p:txBody>
          <a:bodyPr vert="horz" wrap="square" lIns="0" tIns="26183" rIns="0" bIns="0" rtlCol="0">
            <a:spAutoFit/>
          </a:bodyPr>
          <a:lstStyle/>
          <a:p>
            <a:pPr marL="20142" algn="ctr">
              <a:spcBef>
                <a:spcPts val="206"/>
              </a:spcBef>
            </a:pPr>
            <a:r>
              <a:rPr lang="en-US" spc="32" dirty="0" err="1">
                <a:solidFill>
                  <a:prstClr val="white"/>
                </a:solidFill>
              </a:rPr>
              <a:t>Mustaqil</a:t>
            </a:r>
            <a:r>
              <a:rPr lang="en-US" spc="32" dirty="0">
                <a:solidFill>
                  <a:prstClr val="white"/>
                </a:solidFill>
              </a:rPr>
              <a:t> </a:t>
            </a:r>
            <a:r>
              <a:rPr lang="en-US" spc="32" dirty="0" err="1">
                <a:solidFill>
                  <a:prstClr val="white"/>
                </a:solidFill>
              </a:rPr>
              <a:t>bajarish</a:t>
            </a:r>
            <a:r>
              <a:rPr lang="en-US" spc="32" dirty="0">
                <a:solidFill>
                  <a:prstClr val="white"/>
                </a:solidFill>
              </a:rPr>
              <a:t> </a:t>
            </a:r>
            <a:r>
              <a:rPr lang="en-US" spc="32" dirty="0" err="1">
                <a:solidFill>
                  <a:prstClr val="white"/>
                </a:solidFill>
              </a:rPr>
              <a:t>uchun</a:t>
            </a:r>
            <a:r>
              <a:rPr lang="en-US" spc="32" dirty="0">
                <a:solidFill>
                  <a:prstClr val="white"/>
                </a:solidFill>
              </a:rPr>
              <a:t> </a:t>
            </a:r>
            <a:r>
              <a:rPr lang="en-US" spc="32" dirty="0" err="1">
                <a:solidFill>
                  <a:prstClr val="white"/>
                </a:solidFill>
              </a:rPr>
              <a:t>topshiriq</a:t>
            </a:r>
            <a:endParaRPr spc="24" dirty="0"/>
          </a:p>
        </p:txBody>
      </p:sp>
      <p:sp>
        <p:nvSpPr>
          <p:cNvPr id="5" name="object 5"/>
          <p:cNvSpPr/>
          <p:nvPr/>
        </p:nvSpPr>
        <p:spPr>
          <a:xfrm>
            <a:off x="1713123" y="1203853"/>
            <a:ext cx="6576516" cy="1063097"/>
          </a:xfrm>
          <a:custGeom>
            <a:avLst/>
            <a:gdLst/>
            <a:ahLst/>
            <a:cxnLst/>
            <a:rect l="l" t="t" r="r" b="b"/>
            <a:pathLst>
              <a:path w="3086100" h="257175">
                <a:moveTo>
                  <a:pt x="3086078" y="0"/>
                </a:moveTo>
                <a:lnTo>
                  <a:pt x="179997" y="0"/>
                </a:lnTo>
                <a:lnTo>
                  <a:pt x="132291" y="6458"/>
                </a:lnTo>
                <a:lnTo>
                  <a:pt x="89334" y="24666"/>
                </a:lnTo>
                <a:lnTo>
                  <a:pt x="52876" y="52874"/>
                </a:lnTo>
                <a:lnTo>
                  <a:pt x="24667" y="89332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6"/>
                </a:lnTo>
                <a:lnTo>
                  <a:pt x="2906082" y="257176"/>
                </a:lnTo>
                <a:lnTo>
                  <a:pt x="2953788" y="250717"/>
                </a:lnTo>
                <a:lnTo>
                  <a:pt x="2996744" y="232509"/>
                </a:lnTo>
                <a:lnTo>
                  <a:pt x="3033202" y="204301"/>
                </a:lnTo>
                <a:lnTo>
                  <a:pt x="3061411" y="167843"/>
                </a:lnTo>
                <a:lnTo>
                  <a:pt x="3079619" y="124885"/>
                </a:lnTo>
                <a:lnTo>
                  <a:pt x="3086078" y="77176"/>
                </a:lnTo>
                <a:lnTo>
                  <a:pt x="308607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sportchilari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keling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E7A637B-2B62-4ACD-8C30-6AB03A787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20" y="1064059"/>
            <a:ext cx="1062100" cy="8922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FFE4ECB-7D6C-405D-A135-9BE1DFC29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181349"/>
            <a:ext cx="2029184" cy="16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15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05BDA8A-E9C8-4325-8F0E-D3B0D481E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52" y="3821875"/>
            <a:ext cx="2290405" cy="132304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C607D11-B534-4615-B43D-E0A96C9CC93D}"/>
              </a:ext>
            </a:extLst>
          </p:cNvPr>
          <p:cNvSpPr/>
          <p:nvPr/>
        </p:nvSpPr>
        <p:spPr>
          <a:xfrm>
            <a:off x="443245" y="1224520"/>
            <a:ext cx="9144139" cy="2294389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 lIns="144932" tIns="72466" rIns="144932" bIns="72466">
            <a:spAutoFit/>
          </a:bodyPr>
          <a:lstStyle/>
          <a:p>
            <a:pPr defTabSz="1450194">
              <a:defRPr/>
            </a:pPr>
            <a:r>
              <a:rPr lang="en-US" sz="7000" b="1" i="1" kern="0" spc="79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rial" panose="020B0604020202020204" pitchFamily="34" charset="0"/>
              </a:rPr>
              <a:t>E’tiboringiz</a:t>
            </a:r>
            <a:r>
              <a:rPr lang="ru-RU" sz="7000" b="1" i="1" kern="0" spc="79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rial" panose="020B0604020202020204" pitchFamily="34" charset="0"/>
              </a:rPr>
              <a:t> </a:t>
            </a:r>
            <a:r>
              <a:rPr lang="en-US" sz="7000" b="1" i="1" kern="0" spc="79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rial" panose="020B0604020202020204" pitchFamily="34" charset="0"/>
              </a:rPr>
              <a:t>uchun</a:t>
            </a:r>
            <a:r>
              <a:rPr lang="en-US" sz="7000" b="1" i="1" kern="0" spc="79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rial" panose="020B0604020202020204" pitchFamily="34" charset="0"/>
              </a:rPr>
              <a:t> </a:t>
            </a:r>
            <a:r>
              <a:rPr lang="en-US" sz="7000" b="1" i="1" kern="0" spc="79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Arial" panose="020B0604020202020204" pitchFamily="34" charset="0"/>
              </a:rPr>
              <a:t>rahmat</a:t>
            </a:r>
            <a:r>
              <a:rPr lang="en-US" sz="7000" b="1" i="1" kern="0" spc="79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tura MT Script Capitals" panose="03020802060602070202" pitchFamily="66" charset="0"/>
                <a:cs typeface="Arial" panose="020B0604020202020204" pitchFamily="34" charset="0"/>
              </a:rPr>
              <a:t>!</a:t>
            </a:r>
            <a:endParaRPr lang="ru-RU" sz="7000" kern="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426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606" y="117617"/>
            <a:ext cx="8956805" cy="4936441"/>
            <a:chOff x="66840" y="71164"/>
            <a:chExt cx="5650873" cy="3114224"/>
          </a:xfrm>
        </p:grpSpPr>
        <p:sp>
          <p:nvSpPr>
            <p:cNvPr id="3" name="object 3"/>
            <p:cNvSpPr/>
            <p:nvPr/>
          </p:nvSpPr>
          <p:spPr>
            <a:xfrm>
              <a:off x="66840" y="490647"/>
              <a:ext cx="5650865" cy="2694741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4"/>
              <a:ext cx="5650865" cy="411962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1017" y="159520"/>
            <a:ext cx="8365271" cy="1004189"/>
          </a:xfrm>
          <a:prstGeom prst="rect">
            <a:avLst/>
          </a:prstGeom>
        </p:spPr>
        <p:txBody>
          <a:bodyPr vert="horz" wrap="square" lIns="0" tIns="64414" rIns="0" bIns="0" rtlCol="0">
            <a:spAutoFit/>
          </a:bodyPr>
          <a:lstStyle/>
          <a:p>
            <a:pPr defTabSz="1449324" rtl="0">
              <a:defRPr/>
            </a:pPr>
            <a:r>
              <a:rPr lang="en-US" sz="29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Berilgan</a:t>
            </a:r>
            <a:r>
              <a:rPr lang="en-US" sz="29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9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so‘roqlar</a:t>
            </a:r>
            <a:r>
              <a:rPr lang="en-US" sz="29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9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yordamida</a:t>
            </a:r>
            <a:r>
              <a:rPr lang="en-US" sz="29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9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gaplar</a:t>
            </a:r>
            <a:r>
              <a:rPr lang="en-US" sz="29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9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tuzing</a:t>
            </a:r>
            <a:r>
              <a:rPr lang="en-US" sz="29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br>
              <a:rPr lang="en-US" sz="29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spc="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CE513B0-FC93-492B-A512-D2AD59B00126}"/>
              </a:ext>
            </a:extLst>
          </p:cNvPr>
          <p:cNvSpPr/>
          <p:nvPr/>
        </p:nvSpPr>
        <p:spPr>
          <a:xfrm>
            <a:off x="1402738" y="4166896"/>
            <a:ext cx="7359644" cy="926943"/>
          </a:xfrm>
          <a:prstGeom prst="rect">
            <a:avLst/>
          </a:prstGeom>
        </p:spPr>
        <p:txBody>
          <a:bodyPr wrap="square" lIns="144932" tIns="72466" rIns="144932" bIns="72466">
            <a:spAutoFit/>
          </a:bodyPr>
          <a:lstStyle/>
          <a:p>
            <a:r>
              <a:rPr lang="es-ES" sz="2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O‘tkir Rahmat qanday mukofotlarga sazovor bo‘lgan?</a:t>
            </a:r>
            <a:endParaRPr lang="ru-RU" sz="2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A25A227-A8EA-4112-8B22-FA94F2413B26}"/>
              </a:ext>
            </a:extLst>
          </p:cNvPr>
          <p:cNvSpPr/>
          <p:nvPr/>
        </p:nvSpPr>
        <p:spPr>
          <a:xfrm>
            <a:off x="225429" y="995536"/>
            <a:ext cx="8699030" cy="3716555"/>
          </a:xfrm>
          <a:prstGeom prst="rect">
            <a:avLst/>
          </a:prstGeom>
        </p:spPr>
        <p:txBody>
          <a:bodyPr wrap="square" lIns="144932" tIns="72466" rIns="144932" bIns="72466">
            <a:spAutoFit/>
          </a:bodyPr>
          <a:lstStyle/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Qachon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? ________________________________________ .</a:t>
            </a: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Qachongacha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? ________________________________________ .</a:t>
            </a: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Qachondan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beri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? ________________________________________.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9171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5" y="30868"/>
            <a:ext cx="9138968" cy="72533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3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3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3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Tinglang</a:t>
            </a:r>
            <a:r>
              <a:rPr lang="en-US" sz="3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150" y="756199"/>
            <a:ext cx="8956792" cy="4443016"/>
            <a:chOff x="66840" y="537214"/>
            <a:chExt cx="5650865" cy="2648174"/>
          </a:xfrm>
        </p:grpSpPr>
        <p:sp>
          <p:nvSpPr>
            <p:cNvPr id="7" name="object 7"/>
            <p:cNvSpPr/>
            <p:nvPr/>
          </p:nvSpPr>
          <p:spPr>
            <a:xfrm>
              <a:off x="66840" y="537214"/>
              <a:ext cx="5650865" cy="2648174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84036" y="806201"/>
              <a:ext cx="5160010" cy="2103120"/>
            </a:xfrm>
            <a:custGeom>
              <a:avLst/>
              <a:gdLst/>
              <a:ahLst/>
              <a:cxnLst/>
              <a:rect l="l" t="t" r="r" b="b"/>
              <a:pathLst>
                <a:path w="5160010" h="2103120">
                  <a:moveTo>
                    <a:pt x="0" y="2103122"/>
                  </a:moveTo>
                  <a:lnTo>
                    <a:pt x="5159880" y="2103122"/>
                  </a:lnTo>
                  <a:lnTo>
                    <a:pt x="5159880" y="0"/>
                  </a:lnTo>
                  <a:lnTo>
                    <a:pt x="0" y="0"/>
                  </a:lnTo>
                  <a:lnTo>
                    <a:pt x="0" y="2103122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569C041-FCD4-4018-BC42-937CF564A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5" y="815964"/>
            <a:ext cx="8634465" cy="42417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9D8F252-9624-4976-B577-D6C3C3E38C4D}"/>
              </a:ext>
            </a:extLst>
          </p:cNvPr>
          <p:cNvSpPr/>
          <p:nvPr/>
        </p:nvSpPr>
        <p:spPr>
          <a:xfrm>
            <a:off x="34150" y="1393392"/>
            <a:ext cx="5574334" cy="482593"/>
          </a:xfrm>
          <a:prstGeom prst="rect">
            <a:avLst/>
          </a:prstGeom>
        </p:spPr>
        <p:txBody>
          <a:bodyPr wrap="square" lIns="144932" tIns="72466" rIns="144932" bIns="72466">
            <a:spAutoFit/>
          </a:bodyPr>
          <a:lstStyle/>
          <a:p>
            <a:pPr algn="just">
              <a:lnSpc>
                <a:spcPct val="115000"/>
              </a:lnSpc>
              <a:spcAft>
                <a:spcPts val="1490"/>
              </a:spcAft>
            </a:pPr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</a:t>
            </a:r>
            <a:endParaRPr lang="ru-RU" sz="19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C2AC345-1EBC-41DC-91E3-9FD73E3ABF3A}"/>
              </a:ext>
            </a:extLst>
          </p:cNvPr>
          <p:cNvSpPr/>
          <p:nvPr/>
        </p:nvSpPr>
        <p:spPr>
          <a:xfrm>
            <a:off x="333306" y="4673558"/>
            <a:ext cx="3032716" cy="439079"/>
          </a:xfrm>
          <a:prstGeom prst="rect">
            <a:avLst/>
          </a:prstGeom>
        </p:spPr>
        <p:txBody>
          <a:bodyPr wrap="square" lIns="144932" tIns="72466" rIns="144932" bIns="72466">
            <a:spAutoFit/>
          </a:bodyPr>
          <a:lstStyle/>
          <a:p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D4A5541-3BEF-464C-9BA3-6FECA13E03F7}"/>
              </a:ext>
            </a:extLst>
          </p:cNvPr>
          <p:cNvSpPr/>
          <p:nvPr/>
        </p:nvSpPr>
        <p:spPr>
          <a:xfrm>
            <a:off x="77766" y="1224656"/>
            <a:ext cx="6305924" cy="3219909"/>
          </a:xfrm>
          <a:prstGeom prst="rect">
            <a:avLst/>
          </a:prstGeom>
        </p:spPr>
        <p:txBody>
          <a:bodyPr wrap="square" lIns="144932" tIns="72466" rIns="144932" bIns="72466">
            <a:spAutoFit/>
          </a:bodyPr>
          <a:lstStyle/>
          <a:p>
            <a:pPr indent="422720" algn="just"/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 –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jamiyat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madaniyatining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ajralmas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odamning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salomatligini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mehnatga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istiqboli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kurashga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tayyorlash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vositasi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aqliy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jismoniy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mashqlar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musobaqalar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bahslardan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422720" algn="just"/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Sportning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yuqorida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aytilganlar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torda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musobaqa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bahslarda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natijalarga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erishmoq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g‘alaba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qozonmoqdir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441804B-D3A8-4417-ADEF-164DBC67F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080" y="1484670"/>
            <a:ext cx="2416217" cy="24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7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976" y="156016"/>
            <a:ext cx="8916857" cy="395755"/>
          </a:xfrm>
          <a:prstGeom prst="rect">
            <a:avLst/>
          </a:prstGeom>
        </p:spPr>
        <p:txBody>
          <a:bodyPr vert="horz" wrap="square" lIns="0" tIns="26168" rIns="0" bIns="0" rtlCol="0">
            <a:spAutoFit/>
          </a:bodyPr>
          <a:lstStyle/>
          <a:p>
            <a:pPr marL="20130" algn="ctr">
              <a:spcBef>
                <a:spcPts val="206"/>
              </a:spcBef>
            </a:pPr>
            <a:r>
              <a:rPr lang="en-US" sz="2400" spc="24" dirty="0" err="1">
                <a:latin typeface="Arial" panose="020B0604020202020204" pitchFamily="34" charset="0"/>
                <a:cs typeface="Arial" panose="020B0604020202020204" pitchFamily="34" charset="0"/>
              </a:rPr>
              <a:t>Tayanch</a:t>
            </a:r>
            <a:r>
              <a:rPr lang="en-US" sz="2400" spc="2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24" dirty="0" err="1"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2400" spc="24" dirty="0">
                <a:latin typeface="Arial" panose="020B0604020202020204" pitchFamily="34" charset="0"/>
                <a:cs typeface="Arial" panose="020B0604020202020204" pitchFamily="34" charset="0"/>
              </a:rPr>
              <a:t> toping </a:t>
            </a:r>
            <a:r>
              <a:rPr lang="en-US" sz="2400" spc="24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spc="2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24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400" spc="2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24" dirty="0" err="1">
                <a:latin typeface="Arial" panose="020B0604020202020204" pitchFamily="34" charset="0"/>
                <a:cs typeface="Arial" panose="020B0604020202020204" pitchFamily="34" charset="0"/>
              </a:rPr>
              <a:t>lug‘tini</a:t>
            </a:r>
            <a:r>
              <a:rPr lang="en-US" sz="2400" spc="2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24" dirty="0" err="1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400" spc="24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spc="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2896F60-B333-4AA7-9D8B-EDD344BFC9A1}"/>
              </a:ext>
            </a:extLst>
          </p:cNvPr>
          <p:cNvSpPr/>
          <p:nvPr/>
        </p:nvSpPr>
        <p:spPr>
          <a:xfrm>
            <a:off x="471935" y="-7006666"/>
            <a:ext cx="8669548" cy="3057287"/>
          </a:xfrm>
          <a:prstGeom prst="rect">
            <a:avLst/>
          </a:prstGeom>
        </p:spPr>
        <p:txBody>
          <a:bodyPr wrap="square" lIns="144932" tIns="72466" rIns="144932" bIns="72466">
            <a:spAutoFit/>
          </a:bodyPr>
          <a:lstStyle/>
          <a:p>
            <a:pPr marL="815245" marR="101453" indent="-815245" algn="ctr">
              <a:spcBef>
                <a:spcPts val="634"/>
              </a:spcBef>
              <a:buClr>
                <a:srgbClr val="2DA2BF"/>
              </a:buClr>
              <a:buSzPct val="68000"/>
              <a:buFont typeface="Wingdings 3"/>
              <a:buAutoNum type="arabicPeriod"/>
            </a:pPr>
            <a:r>
              <a:rPr lang="en-US" sz="1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 </a:t>
            </a:r>
            <a:r>
              <a:rPr lang="en-US" sz="1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yurtda</a:t>
            </a:r>
            <a:r>
              <a:rPr lang="en-US" sz="1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ulga’yib,bilim</a:t>
            </a:r>
            <a:r>
              <a:rPr lang="en-US" sz="1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olganmiz</a:t>
            </a:r>
            <a:endParaRPr lang="en-US" sz="19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5245" marR="101453" indent="-815245" algn="ctr">
              <a:spcBef>
                <a:spcPts val="634"/>
              </a:spcBef>
              <a:buClr>
                <a:srgbClr val="2DA2BF"/>
              </a:buClr>
              <a:buSzPct val="68000"/>
              <a:buFont typeface="Wingdings 3"/>
              <a:buAutoNum type="arabicPeriod"/>
            </a:pPr>
            <a:r>
              <a:rPr lang="en-US" sz="1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Jo’jani</a:t>
            </a:r>
            <a:r>
              <a:rPr lang="en-US" sz="1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kuzda</a:t>
            </a:r>
            <a:r>
              <a:rPr lang="en-US" sz="1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sanaydilar</a:t>
            </a:r>
            <a:endParaRPr lang="en-US" sz="19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5245" marR="101453" indent="-815245" algn="ctr">
              <a:spcBef>
                <a:spcPts val="634"/>
              </a:spcBef>
              <a:buClr>
                <a:srgbClr val="2DA2BF"/>
              </a:buClr>
              <a:buSzPct val="68000"/>
              <a:buFont typeface="Wingdings 3"/>
              <a:buAutoNum type="arabicPeriod"/>
            </a:pPr>
            <a:r>
              <a:rPr lang="en-US" sz="1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</a:t>
            </a:r>
            <a:r>
              <a:rPr lang="en-US" sz="1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Vatanimiz</a:t>
            </a:r>
            <a:r>
              <a:rPr lang="en-US" sz="1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faxrlanishimiz</a:t>
            </a:r>
            <a:r>
              <a:rPr lang="en-US" sz="1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endParaRPr lang="en-US" sz="19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5245" marR="101453" indent="-815245" algn="ctr">
              <a:spcBef>
                <a:spcPts val="634"/>
              </a:spcBef>
              <a:buClr>
                <a:srgbClr val="2DA2BF"/>
              </a:buClr>
              <a:buSzPct val="68000"/>
              <a:buFont typeface="Wingdings 3"/>
              <a:buAutoNum type="arabicPeriod"/>
            </a:pPr>
            <a:r>
              <a:rPr lang="en-US" sz="1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Shahrimiz</a:t>
            </a:r>
            <a:r>
              <a:rPr lang="en-US" sz="1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yanada</a:t>
            </a:r>
            <a:r>
              <a:rPr lang="en-US" sz="1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obobdonlashtirildi</a:t>
            </a:r>
            <a:endParaRPr lang="en-US" sz="19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5245" marR="101453" indent="-815245" algn="ctr">
              <a:spcBef>
                <a:spcPts val="634"/>
              </a:spcBef>
              <a:buClr>
                <a:srgbClr val="2DA2BF"/>
              </a:buClr>
              <a:buSzPct val="68000"/>
              <a:buFont typeface="Wingdings 3"/>
              <a:buAutoNum type="arabicPeriod"/>
            </a:pPr>
            <a:r>
              <a:rPr lang="en-US" sz="1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</a:t>
            </a:r>
            <a:r>
              <a:rPr lang="en-US" sz="1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1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ayb</a:t>
            </a:r>
            <a:r>
              <a:rPr lang="en-US" sz="1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endParaRPr lang="en-US" sz="19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5245" marR="101453" indent="-815245" algn="ctr">
              <a:spcBef>
                <a:spcPts val="634"/>
              </a:spcBef>
              <a:buClr>
                <a:srgbClr val="2DA2BF"/>
              </a:buClr>
              <a:buSzPct val="68000"/>
              <a:buFont typeface="Wingdings 3"/>
              <a:buAutoNum type="arabicPeriod"/>
            </a:pPr>
            <a:r>
              <a:rPr lang="en-US" sz="1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1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1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oldinga</a:t>
            </a:r>
            <a:r>
              <a:rPr lang="en-US" sz="1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intiling</a:t>
            </a:r>
            <a:endParaRPr lang="en-US" sz="19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5245" marR="101453" indent="-815245" algn="ctr">
              <a:spcBef>
                <a:spcPts val="634"/>
              </a:spcBef>
              <a:buClr>
                <a:srgbClr val="2DA2BF"/>
              </a:buClr>
              <a:buSzPct val="68000"/>
              <a:buFont typeface="Wingdings 3"/>
              <a:buAutoNum type="arabicPeriod"/>
            </a:pPr>
            <a:r>
              <a:rPr lang="en-US" sz="1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Intizomga</a:t>
            </a:r>
            <a:r>
              <a:rPr lang="en-US" sz="1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rioya</a:t>
            </a:r>
            <a:r>
              <a:rPr lang="en-US" sz="1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qilinsin</a:t>
            </a:r>
            <a:endParaRPr lang="en-US" sz="19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5245" marR="101453" indent="-815245" algn="ctr">
              <a:spcBef>
                <a:spcPts val="634"/>
              </a:spcBef>
              <a:buClr>
                <a:srgbClr val="2DA2BF"/>
              </a:buClr>
              <a:buSzPct val="68000"/>
              <a:buFont typeface="Wingdings 3"/>
              <a:buAutoNum type="arabicPeriod"/>
            </a:pPr>
            <a:r>
              <a:rPr lang="en-US" sz="1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en-US" sz="1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en-US" sz="1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so’zimning</a:t>
            </a:r>
            <a:r>
              <a:rPr lang="en-US" sz="1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ustidan</a:t>
            </a:r>
            <a:r>
              <a:rPr lang="en-US" sz="1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chiqaman</a:t>
            </a:r>
            <a:endParaRPr lang="ru-RU" sz="19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BD32763-31B8-44D0-B038-4A8429A57720}"/>
              </a:ext>
            </a:extLst>
          </p:cNvPr>
          <p:cNvSpPr/>
          <p:nvPr/>
        </p:nvSpPr>
        <p:spPr>
          <a:xfrm>
            <a:off x="103165" y="1478298"/>
            <a:ext cx="5193510" cy="910681"/>
          </a:xfrm>
          <a:prstGeom prst="rect">
            <a:avLst/>
          </a:prstGeom>
        </p:spPr>
        <p:txBody>
          <a:bodyPr wrap="square" lIns="144932" tIns="72466" rIns="144932" bIns="72466">
            <a:spAutoFit/>
          </a:bodyPr>
          <a:lstStyle/>
          <a:p>
            <a:pPr marR="101453" algn="ctr">
              <a:spcBef>
                <a:spcPts val="634"/>
              </a:spcBef>
              <a:buClr>
                <a:srgbClr val="2DA2BF"/>
              </a:buClr>
              <a:buSzPct val="68000"/>
            </a:pPr>
            <a:endParaRPr lang="en-US" sz="2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01453" algn="ctr">
              <a:spcBef>
                <a:spcPts val="634"/>
              </a:spcBef>
              <a:buClr>
                <a:srgbClr val="2DA2BF"/>
              </a:buClr>
              <a:buSzPct val="68000"/>
            </a:pPr>
            <a:endParaRPr lang="en-US" sz="2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AFFC117-7B83-41D3-AAFC-89FF945E2B58}"/>
              </a:ext>
            </a:extLst>
          </p:cNvPr>
          <p:cNvSpPr/>
          <p:nvPr/>
        </p:nvSpPr>
        <p:spPr>
          <a:xfrm>
            <a:off x="223944" y="1001525"/>
            <a:ext cx="5555848" cy="2878404"/>
          </a:xfrm>
          <a:prstGeom prst="rect">
            <a:avLst/>
          </a:prstGeom>
        </p:spPr>
        <p:txBody>
          <a:bodyPr wrap="square" lIns="144932" tIns="72466" rIns="144932" bIns="72466">
            <a:spAutoFit/>
          </a:bodyPr>
          <a:lstStyle/>
          <a:p>
            <a:pPr algn="just"/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Sport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ko‘hna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tarixga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zamonlarda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sport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mashqlar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o‘yinlar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sport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usulidagi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xilma-xil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yakka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kurashlar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merganlik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tosh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otish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merganligi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to‘siqlardan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epchilligi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shunga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musobaqalardan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FD2144C-50E0-4419-9648-682DC5A08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571" y="971879"/>
            <a:ext cx="3017505" cy="17674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9BA5098-A89A-4DFF-8426-CD23C8FCF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570" y="2949961"/>
            <a:ext cx="3017505" cy="179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51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461" y="112802"/>
            <a:ext cx="8956805" cy="4391535"/>
            <a:chOff x="66840" y="71163"/>
            <a:chExt cx="5650873" cy="2770462"/>
          </a:xfrm>
        </p:grpSpPr>
        <p:sp>
          <p:nvSpPr>
            <p:cNvPr id="3" name="object 3"/>
            <p:cNvSpPr/>
            <p:nvPr/>
          </p:nvSpPr>
          <p:spPr>
            <a:xfrm>
              <a:off x="66840" y="1089024"/>
              <a:ext cx="5650865" cy="1752601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50503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1907" y="165439"/>
            <a:ext cx="8365271" cy="539532"/>
          </a:xfrm>
          <a:prstGeom prst="rect">
            <a:avLst/>
          </a:prstGeom>
        </p:spPr>
        <p:txBody>
          <a:bodyPr vert="horz" wrap="square" lIns="0" tIns="64414" rIns="0" bIns="0" rtlCol="0">
            <a:spAutoFit/>
          </a:bodyPr>
          <a:lstStyle/>
          <a:p>
            <a:pPr marL="20130" marR="1733150" algn="ctr">
              <a:lnSpc>
                <a:spcPts val="3693"/>
              </a:lnSpc>
              <a:spcBef>
                <a:spcPts val="507"/>
              </a:spcBef>
            </a:pPr>
            <a:r>
              <a:rPr lang="en-US" spc="24" dirty="0" err="1"/>
              <a:t>Sabab</a:t>
            </a:r>
            <a:r>
              <a:rPr lang="en-US" spc="24" dirty="0"/>
              <a:t> </a:t>
            </a:r>
            <a:r>
              <a:rPr lang="en-US" spc="24" dirty="0" err="1"/>
              <a:t>holi</a:t>
            </a:r>
            <a:endParaRPr spc="24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C812E04-C72C-40BA-B06E-8FF30F2FD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61" y="961995"/>
            <a:ext cx="3314471" cy="79242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8010022-E78B-42E5-BA04-5E12EBBBC5E3}"/>
              </a:ext>
            </a:extLst>
          </p:cNvPr>
          <p:cNvSpPr/>
          <p:nvPr/>
        </p:nvSpPr>
        <p:spPr>
          <a:xfrm>
            <a:off x="586281" y="2044860"/>
            <a:ext cx="8350895" cy="2377727"/>
          </a:xfrm>
          <a:prstGeom prst="rect">
            <a:avLst/>
          </a:prstGeom>
        </p:spPr>
        <p:txBody>
          <a:bodyPr wrap="square" lIns="144932" tIns="72466" rIns="144932" bIns="72466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Ish-harakatning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sababini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bildirib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sababdan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so‘roqlarga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Uyalganidan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ko‘zlari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toliqdi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8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4155" y="-41106"/>
            <a:ext cx="9144000" cy="5155578"/>
            <a:chOff x="-1588" y="0"/>
            <a:chExt cx="5768975" cy="3004473"/>
          </a:xfrm>
        </p:grpSpPr>
        <p:sp>
          <p:nvSpPr>
            <p:cNvPr id="3" name="object 3"/>
            <p:cNvSpPr/>
            <p:nvPr/>
          </p:nvSpPr>
          <p:spPr>
            <a:xfrm>
              <a:off x="57470" y="784225"/>
              <a:ext cx="5650865" cy="222024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-1588" y="0"/>
              <a:ext cx="5768975" cy="757704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3538" y="161669"/>
            <a:ext cx="9777828" cy="834484"/>
          </a:xfrm>
          <a:prstGeom prst="rect">
            <a:avLst/>
          </a:prstGeom>
        </p:spPr>
        <p:txBody>
          <a:bodyPr vert="horz" wrap="square" lIns="0" tIns="64414" rIns="0" bIns="0" rtlCol="0">
            <a:spAutoFit/>
          </a:bodyPr>
          <a:lstStyle/>
          <a:p>
            <a:pPr marL="20130" marR="1733150" algn="ctr"/>
            <a:r>
              <a:rPr lang="en-US" sz="2500" spc="24" dirty="0"/>
              <a:t>     </a:t>
            </a:r>
            <a:r>
              <a:rPr lang="en-US" sz="2500" spc="24" dirty="0" err="1"/>
              <a:t>O‘qing</a:t>
            </a:r>
            <a:r>
              <a:rPr lang="en-US" sz="2500" spc="24" dirty="0"/>
              <a:t>. </a:t>
            </a:r>
            <a:r>
              <a:rPr lang="en-US" sz="2500" spc="24" dirty="0" err="1"/>
              <a:t>Avval</a:t>
            </a:r>
            <a:r>
              <a:rPr lang="en-US" sz="2500" spc="24" dirty="0"/>
              <a:t> </a:t>
            </a:r>
            <a:r>
              <a:rPr lang="en-US" sz="2500" spc="24" dirty="0" err="1"/>
              <a:t>sabab</a:t>
            </a:r>
            <a:r>
              <a:rPr lang="en-US" sz="2500" spc="24" dirty="0"/>
              <a:t> </a:t>
            </a:r>
            <a:r>
              <a:rPr lang="en-US" sz="2500" spc="24" dirty="0" err="1"/>
              <a:t>ma’nosini</a:t>
            </a:r>
            <a:r>
              <a:rPr lang="en-US" sz="2500" spc="24" dirty="0"/>
              <a:t>, </a:t>
            </a:r>
            <a:r>
              <a:rPr lang="en-US" sz="2500" spc="24" dirty="0" err="1"/>
              <a:t>so‘ngra</a:t>
            </a:r>
            <a:r>
              <a:rPr lang="en-US" sz="2500" spc="24" dirty="0"/>
              <a:t> </a:t>
            </a:r>
            <a:r>
              <a:rPr lang="en-US" sz="2500" spc="24" dirty="0" err="1"/>
              <a:t>maqsad</a:t>
            </a:r>
            <a:r>
              <a:rPr lang="en-US" sz="2500" spc="24" dirty="0"/>
              <a:t> </a:t>
            </a:r>
            <a:r>
              <a:rPr lang="en-US" sz="2500" spc="24" dirty="0" err="1"/>
              <a:t>ma’nosini</a:t>
            </a:r>
            <a:r>
              <a:rPr lang="en-US" sz="2500" spc="24" dirty="0"/>
              <a:t> </a:t>
            </a:r>
            <a:r>
              <a:rPr lang="en-US" sz="2500" spc="24" dirty="0" err="1"/>
              <a:t>ifodalovchi</a:t>
            </a:r>
            <a:r>
              <a:rPr lang="en-US" sz="2500" spc="24" dirty="0"/>
              <a:t> </a:t>
            </a:r>
            <a:r>
              <a:rPr lang="en-US" sz="2500" spc="24" dirty="0" err="1"/>
              <a:t>gaplarni</a:t>
            </a:r>
            <a:r>
              <a:rPr lang="en-US" sz="2500" spc="24" dirty="0"/>
              <a:t> </a:t>
            </a:r>
            <a:r>
              <a:rPr lang="en-US" sz="2500" spc="24" dirty="0" err="1"/>
              <a:t>ko‘chirib</a:t>
            </a:r>
            <a:r>
              <a:rPr lang="en-US" sz="2500" spc="24" dirty="0"/>
              <a:t> </a:t>
            </a:r>
            <a:r>
              <a:rPr lang="en-US" sz="2500" spc="24" dirty="0" err="1"/>
              <a:t>yozing</a:t>
            </a:r>
            <a:r>
              <a:rPr lang="en-US" sz="2500" spc="24" dirty="0"/>
              <a:t>.</a:t>
            </a:r>
            <a:endParaRPr sz="2500" spc="24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8010022-E78B-42E5-BA04-5E12EBBBC5E3}"/>
              </a:ext>
            </a:extLst>
          </p:cNvPr>
          <p:cNvSpPr/>
          <p:nvPr/>
        </p:nvSpPr>
        <p:spPr>
          <a:xfrm>
            <a:off x="204244" y="1453434"/>
            <a:ext cx="8989696" cy="3378001"/>
          </a:xfrm>
          <a:prstGeom prst="rect">
            <a:avLst/>
          </a:prstGeom>
        </p:spPr>
        <p:txBody>
          <a:bodyPr wrap="square" lIns="144932" tIns="72466" rIns="144932" bIns="72466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Bolalar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sayohatga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jo‘nash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tayyorgarlik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boshladilar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O‘rmonjon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Qurbon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otaning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bemaslahat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boshlaganiga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xafa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bog‘laridan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do‘stlarga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deb,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qo‘limga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guldasta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uzatar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bahor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Men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yurt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farzandiman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shodman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umr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Bu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kitobni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o‘qiyman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deb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Ota-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bobolarimiz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orzu-umidlariga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yetishish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qilganlar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Akbarov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xayrlashish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uzatdi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2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165" y="167723"/>
            <a:ext cx="8258854" cy="1026713"/>
          </a:xfrm>
          <a:prstGeom prst="rect">
            <a:avLst/>
          </a:prstGeom>
        </p:spPr>
        <p:txBody>
          <a:bodyPr vert="horz" wrap="square" lIns="0" tIns="26183" rIns="0" bIns="0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pc="24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8796F8C9-681B-4DAC-AE76-353ECC372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551" y="3044246"/>
            <a:ext cx="6046025" cy="4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5012" tIns="72506" rIns="145012" bIns="72506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4501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</a:t>
            </a:r>
            <a:endParaRPr lang="en-US" altLang="ru-RU" sz="1700" dirty="0"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5DDEF9B-BD5D-4AF3-A438-CC0CBCD3A0B4}"/>
              </a:ext>
            </a:extLst>
          </p:cNvPr>
          <p:cNvSpPr/>
          <p:nvPr/>
        </p:nvSpPr>
        <p:spPr>
          <a:xfrm>
            <a:off x="1295046" y="193613"/>
            <a:ext cx="6629754" cy="536651"/>
          </a:xfrm>
          <a:prstGeom prst="rect">
            <a:avLst/>
          </a:prstGeom>
        </p:spPr>
        <p:txBody>
          <a:bodyPr wrap="square" lIns="144932" tIns="72466" rIns="144932" bIns="72466">
            <a:spAutoFit/>
          </a:bodyPr>
          <a:lstStyle/>
          <a:p>
            <a:pPr algn="ctr"/>
            <a:r>
              <a:rPr lang="en-US" sz="2500" b="1" kern="0" spc="24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Sabab</a:t>
            </a:r>
            <a:r>
              <a:rPr lang="en-US" sz="2500" b="1" kern="0" spc="24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500" b="1" kern="0" spc="24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ma’nosini</a:t>
            </a:r>
            <a:r>
              <a:rPr lang="en-US" sz="2500" b="1" kern="0" spc="24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500" b="1" kern="0" spc="24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ifodalovchi</a:t>
            </a:r>
            <a:r>
              <a:rPr lang="en-US" sz="2500" b="1" kern="0" spc="24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500" b="1" kern="0" spc="24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gaplar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1F31F10-C3B2-4491-86C7-5F3A08F14EE8}"/>
              </a:ext>
            </a:extLst>
          </p:cNvPr>
          <p:cNvSpPr/>
          <p:nvPr/>
        </p:nvSpPr>
        <p:spPr>
          <a:xfrm>
            <a:off x="344724" y="1269884"/>
            <a:ext cx="8625838" cy="1170876"/>
          </a:xfrm>
          <a:prstGeom prst="rect">
            <a:avLst/>
          </a:prstGeom>
        </p:spPr>
        <p:txBody>
          <a:bodyPr wrap="square" lIns="144932" tIns="72466" rIns="144932" bIns="72466">
            <a:spAutoFit/>
          </a:bodyPr>
          <a:lstStyle/>
          <a:p>
            <a:pPr marL="543497" indent="-543497">
              <a:buAutoNum type="arabicPeriod"/>
            </a:pP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O‘rmonjon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Qurbon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otaning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bemaslahat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boshlaganiga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xafa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43497" indent="-543497"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894" y="179581"/>
            <a:ext cx="8258854" cy="1026713"/>
          </a:xfrm>
          <a:prstGeom prst="rect">
            <a:avLst/>
          </a:prstGeom>
        </p:spPr>
        <p:txBody>
          <a:bodyPr vert="horz" wrap="square" lIns="0" tIns="26183" rIns="0" bIns="0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pc="24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8796F8C9-681B-4DAC-AE76-353ECC372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551" y="3044246"/>
            <a:ext cx="6046025" cy="4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5012" tIns="72506" rIns="145012" bIns="72506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4501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</a:t>
            </a:r>
            <a:endParaRPr lang="en-US" altLang="ru-RU" sz="1700" dirty="0"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5DDEF9B-BD5D-4AF3-A438-CC0CBCD3A0B4}"/>
              </a:ext>
            </a:extLst>
          </p:cNvPr>
          <p:cNvSpPr/>
          <p:nvPr/>
        </p:nvSpPr>
        <p:spPr>
          <a:xfrm>
            <a:off x="344725" y="138528"/>
            <a:ext cx="8454550" cy="536651"/>
          </a:xfrm>
          <a:prstGeom prst="rect">
            <a:avLst/>
          </a:prstGeom>
        </p:spPr>
        <p:txBody>
          <a:bodyPr wrap="square" lIns="144932" tIns="72466" rIns="144932" bIns="72466">
            <a:spAutoFit/>
          </a:bodyPr>
          <a:lstStyle/>
          <a:p>
            <a:pPr algn="ctr"/>
            <a:r>
              <a:rPr lang="en-US" sz="2500" b="1" kern="0" spc="24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Maqsad</a:t>
            </a:r>
            <a:r>
              <a:rPr lang="en-US" sz="2500" b="1" kern="0" spc="24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500" b="1" kern="0" spc="24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ma’nosini</a:t>
            </a:r>
            <a:r>
              <a:rPr lang="en-US" sz="2500" b="1" kern="0" spc="24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500" b="1" kern="0" spc="24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ifodalovchi</a:t>
            </a:r>
            <a:r>
              <a:rPr lang="en-US" sz="2500" b="1" kern="0" spc="24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500" b="1" kern="0" spc="24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gaplar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1F31F10-C3B2-4491-86C7-5F3A08F14EE8}"/>
              </a:ext>
            </a:extLst>
          </p:cNvPr>
          <p:cNvSpPr/>
          <p:nvPr/>
        </p:nvSpPr>
        <p:spPr>
          <a:xfrm>
            <a:off x="344724" y="1269884"/>
            <a:ext cx="8625838" cy="1831424"/>
          </a:xfrm>
          <a:prstGeom prst="rect">
            <a:avLst/>
          </a:prstGeom>
        </p:spPr>
        <p:txBody>
          <a:bodyPr wrap="square" lIns="144932" tIns="72466" rIns="144932" bIns="72466">
            <a:spAutoFit/>
          </a:bodyPr>
          <a:lstStyle/>
          <a:p>
            <a:pPr marL="543497" indent="-543497">
              <a:lnSpc>
                <a:spcPct val="150000"/>
              </a:lnSpc>
              <a:buAutoNum type="arabicPeriod"/>
            </a:pP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Bolalar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sayohatga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jo‘nash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tayyorgarlik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boshladilar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43497" indent="-543497">
              <a:lnSpc>
                <a:spcPct val="150000"/>
              </a:lnSpc>
              <a:buAutoNum type="arabicPeriod"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1920</TotalTime>
  <Words>939</Words>
  <Application>Microsoft Office PowerPoint</Application>
  <PresentationFormat>Экран (16:9)</PresentationFormat>
  <Paragraphs>113</Paragraphs>
  <Slides>29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Calibri</vt:lpstr>
      <vt:lpstr>Matura MT Script Capitals</vt:lpstr>
      <vt:lpstr>Monotype Corsiva</vt:lpstr>
      <vt:lpstr>PT Serif</vt:lpstr>
      <vt:lpstr>Times New Roman</vt:lpstr>
      <vt:lpstr>Wingdings 3</vt:lpstr>
      <vt:lpstr>Office Theme</vt:lpstr>
      <vt:lpstr>1_Office Theme</vt:lpstr>
      <vt:lpstr>2_Office Theme</vt:lpstr>
      <vt:lpstr>O‘zbek tili</vt:lpstr>
      <vt:lpstr>Jadvalda berilgan hollarga savol bering. Nuqtalar o‘rniga mos hollarni qo‘yib yozing. </vt:lpstr>
      <vt:lpstr>Berilgan so‘roqlar yordamida gaplar tuzing. </vt:lpstr>
      <vt:lpstr>Презентация PowerPoint</vt:lpstr>
      <vt:lpstr>Tayanch so‘zlarni toping va ularning lug‘tini tuzing.</vt:lpstr>
      <vt:lpstr>Sabab holi</vt:lpstr>
      <vt:lpstr>     O‘qing. Avval sabab ma’nosini, so‘ngra maqsad ma’nosini ifodalovchi gaplarni ko‘chirib yozing.</vt:lpstr>
      <vt:lpstr> </vt:lpstr>
      <vt:lpstr> </vt:lpstr>
      <vt:lpstr>7- mashq. Nuqtalar o‘rnini to‘ldirib yozing</vt:lpstr>
      <vt:lpstr>Tekshiramiz </vt:lpstr>
      <vt:lpstr>O‘zbekiston iftixorlari</vt:lpstr>
      <vt:lpstr>O‘zbekiston iftixorlari  </vt:lpstr>
      <vt:lpstr>O‘zbekiston iftixorlari </vt:lpstr>
      <vt:lpstr>O‘zbekiston jang ustalari</vt:lpstr>
      <vt:lpstr>O‘zbekiston sportining jasoratli ayollari</vt:lpstr>
      <vt:lpstr>O‘zbekiston iftixorlari</vt:lpstr>
      <vt:lpstr>Презентация PowerPoint</vt:lpstr>
      <vt:lpstr>Презентация PowerPoint</vt:lpstr>
      <vt:lpstr>Презентация PowerPoint</vt:lpstr>
      <vt:lpstr>Qahramonlar hech qachon unutilmaydilar      </vt:lpstr>
      <vt:lpstr>O‘zbekiston sportchilarining shuxrati      </vt:lpstr>
      <vt:lpstr>      </vt:lpstr>
      <vt:lpstr>Sportning maqsadi nima?</vt:lpstr>
      <vt:lpstr>Dastlabki sport musobaqalari haqida nimalarni bilasiz?</vt:lpstr>
      <vt:lpstr>O‘zbekistonda sportning nechta turi mavjud? </vt:lpstr>
      <vt:lpstr>O‘zbekistonda sportning nechta turi mavjud? </vt:lpstr>
      <vt:lpstr>Mustaqil bajarish uchun topshiriq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O‘zbek  tili</dc:title>
  <dc:creator>Azizbek</dc:creator>
  <cp:lastModifiedBy>Teacher</cp:lastModifiedBy>
  <cp:revision>275</cp:revision>
  <dcterms:created xsi:type="dcterms:W3CDTF">2020-04-13T08:06:06Z</dcterms:created>
  <dcterms:modified xsi:type="dcterms:W3CDTF">2021-01-13T13:29:15Z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